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charts/chart28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Override PartName="/ppt/charts/chart26.xml" ContentType="application/vnd.openxmlformats-officedocument.drawingml.char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charts/chart24.xml" ContentType="application/vnd.openxmlformats-officedocument.drawingml.chart+xml"/>
  <Override PartName="/ppt/theme/themeOverride1.xml" ContentType="application/vnd.openxmlformats-officedocument.themeOverride+xml"/>
  <Override PartName="/ppt/charts/chart33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charts/chart31.xml" ContentType="application/vnd.openxmlformats-officedocument.drawingml.chart+xml"/>
  <Override PartName="/ppt/charts/chart7.xml" ContentType="application/vnd.openxmlformats-officedocument.drawingml.chart+xml"/>
  <Override PartName="/ppt/charts/chart20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chart29.xml" ContentType="application/vnd.openxmlformats-officedocument.drawingml.char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charts/chart27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charts/chart16.xml" ContentType="application/vnd.openxmlformats-officedocument.drawingml.chart+xml"/>
  <Override PartName="/ppt/charts/chart25.xml" ContentType="application/vnd.openxmlformats-officedocument.drawingml.chart+xml"/>
  <Override PartName="/ppt/theme/themeOverride4.xml" ContentType="application/vnd.openxmlformats-officedocument.themeOverride+xml"/>
  <Override PartName="/ppt/charts/chart34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ppt/theme/themeOverride2.xml" ContentType="application/vnd.openxmlformats-officedocument.themeOverride+xml"/>
  <Override PartName="/ppt/charts/chart32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charts/chart30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76" r:id="rId2"/>
    <p:sldId id="260" r:id="rId3"/>
    <p:sldId id="347" r:id="rId4"/>
    <p:sldId id="351" r:id="rId5"/>
    <p:sldId id="349" r:id="rId6"/>
    <p:sldId id="350" r:id="rId7"/>
    <p:sldId id="352" r:id="rId8"/>
    <p:sldId id="336" r:id="rId9"/>
    <p:sldId id="297" r:id="rId10"/>
    <p:sldId id="359" r:id="rId11"/>
    <p:sldId id="325" r:id="rId12"/>
    <p:sldId id="360" r:id="rId13"/>
    <p:sldId id="298" r:id="rId14"/>
    <p:sldId id="356" r:id="rId15"/>
    <p:sldId id="303" r:id="rId16"/>
    <p:sldId id="357" r:id="rId17"/>
    <p:sldId id="353" r:id="rId18"/>
    <p:sldId id="302" r:id="rId19"/>
    <p:sldId id="361" r:id="rId20"/>
    <p:sldId id="326" r:id="rId21"/>
    <p:sldId id="362" r:id="rId22"/>
    <p:sldId id="306" r:id="rId23"/>
    <p:sldId id="363" r:id="rId24"/>
    <p:sldId id="327" r:id="rId25"/>
    <p:sldId id="364" r:id="rId26"/>
    <p:sldId id="307" r:id="rId27"/>
    <p:sldId id="311" r:id="rId28"/>
    <p:sldId id="312" r:id="rId29"/>
    <p:sldId id="358" r:id="rId30"/>
    <p:sldId id="345" r:id="rId31"/>
  </p:sldIdLst>
  <p:sldSz cx="9144000" cy="6858000" type="screen4x3"/>
  <p:notesSz cx="6807200" cy="9906000"/>
  <p:defaultTextStyle>
    <a:defPPr>
      <a:defRPr lang="pt-BR"/>
    </a:defPPr>
    <a:lvl1pPr algn="ctr" rtl="0" fontAlgn="base">
      <a:lnSpc>
        <a:spcPct val="80000"/>
      </a:lnSpc>
      <a:spcBef>
        <a:spcPct val="20000"/>
      </a:spcBef>
      <a:spcAft>
        <a:spcPct val="0"/>
      </a:spcAft>
      <a:defRPr b="1" kern="1200">
        <a:solidFill>
          <a:srgbClr val="004386"/>
        </a:solidFill>
        <a:latin typeface="Calibri" pitchFamily="34" charset="0"/>
        <a:ea typeface="+mn-ea"/>
        <a:cs typeface="+mn-cs"/>
      </a:defRPr>
    </a:lvl1pPr>
    <a:lvl2pPr marL="457200" algn="ctr" rtl="0" fontAlgn="base">
      <a:lnSpc>
        <a:spcPct val="80000"/>
      </a:lnSpc>
      <a:spcBef>
        <a:spcPct val="20000"/>
      </a:spcBef>
      <a:spcAft>
        <a:spcPct val="0"/>
      </a:spcAft>
      <a:defRPr b="1" kern="1200">
        <a:solidFill>
          <a:srgbClr val="004386"/>
        </a:solidFill>
        <a:latin typeface="Calibri" pitchFamily="34" charset="0"/>
        <a:ea typeface="+mn-ea"/>
        <a:cs typeface="+mn-cs"/>
      </a:defRPr>
    </a:lvl2pPr>
    <a:lvl3pPr marL="914400" algn="ctr" rtl="0" fontAlgn="base">
      <a:lnSpc>
        <a:spcPct val="80000"/>
      </a:lnSpc>
      <a:spcBef>
        <a:spcPct val="20000"/>
      </a:spcBef>
      <a:spcAft>
        <a:spcPct val="0"/>
      </a:spcAft>
      <a:defRPr b="1" kern="1200">
        <a:solidFill>
          <a:srgbClr val="004386"/>
        </a:solidFill>
        <a:latin typeface="Calibri" pitchFamily="34" charset="0"/>
        <a:ea typeface="+mn-ea"/>
        <a:cs typeface="+mn-cs"/>
      </a:defRPr>
    </a:lvl3pPr>
    <a:lvl4pPr marL="1371600" algn="ctr" rtl="0" fontAlgn="base">
      <a:lnSpc>
        <a:spcPct val="80000"/>
      </a:lnSpc>
      <a:spcBef>
        <a:spcPct val="20000"/>
      </a:spcBef>
      <a:spcAft>
        <a:spcPct val="0"/>
      </a:spcAft>
      <a:defRPr b="1" kern="1200">
        <a:solidFill>
          <a:srgbClr val="004386"/>
        </a:solidFill>
        <a:latin typeface="Calibri" pitchFamily="34" charset="0"/>
        <a:ea typeface="+mn-ea"/>
        <a:cs typeface="+mn-cs"/>
      </a:defRPr>
    </a:lvl4pPr>
    <a:lvl5pPr marL="1828800" algn="ctr" rtl="0" fontAlgn="base">
      <a:lnSpc>
        <a:spcPct val="80000"/>
      </a:lnSpc>
      <a:spcBef>
        <a:spcPct val="20000"/>
      </a:spcBef>
      <a:spcAft>
        <a:spcPct val="0"/>
      </a:spcAft>
      <a:defRPr b="1" kern="1200">
        <a:solidFill>
          <a:srgbClr val="004386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rgbClr val="004386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rgbClr val="004386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rgbClr val="004386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rgbClr val="004386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9933"/>
    <a:srgbClr val="FFCC00"/>
    <a:srgbClr val="CC99FF"/>
    <a:srgbClr val="CC0066"/>
    <a:srgbClr val="6666FF"/>
    <a:srgbClr val="C7E4E7"/>
    <a:srgbClr val="FF6600"/>
    <a:srgbClr val="0066CC"/>
    <a:srgbClr val="FFFFFF"/>
    <a:srgbClr val="A5002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15543" autoAdjust="0"/>
    <p:restoredTop sz="94660"/>
  </p:normalViewPr>
  <p:slideViewPr>
    <p:cSldViewPr showGuides="1">
      <p:cViewPr>
        <p:scale>
          <a:sx n="90" d="100"/>
          <a:sy n="90" d="100"/>
        </p:scale>
        <p:origin x="-2976" y="-6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28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Office_Excel29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3.xlsx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oleObject" Target="file:///D:\Renato\OBT\Serie_Historica\Consolidado_Ano\OBT_Maio_Out_2014.xlsx" TargetMode="External"/><Relationship Id="rId1" Type="http://schemas.openxmlformats.org/officeDocument/2006/relationships/themeOverride" Target="../theme/themeOverride2.xml"/></Relationships>
</file>

<file path=ppt/charts/_rels/chart3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Renato\OBT\Serie_Historica\Consolidado_Ano\OBT_Maio_Out_2015.xlsx" TargetMode="External"/><Relationship Id="rId1" Type="http://schemas.openxmlformats.org/officeDocument/2006/relationships/themeOverride" Target="../theme/themeOverride3.xml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Renato\OBT\Serie_Historica\Consolidado_Ano\OBT_Maio_Out_2015.xlsx" TargetMode="External"/><Relationship Id="rId1" Type="http://schemas.openxmlformats.org/officeDocument/2006/relationships/themeOverride" Target="../theme/themeOverride4.xm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30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3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3"/>
  <c:chart>
    <c:autoTitleDeleted val="1"/>
    <c:plotArea>
      <c:layout>
        <c:manualLayout>
          <c:layoutTarget val="inner"/>
          <c:xMode val="edge"/>
          <c:yMode val="edge"/>
          <c:x val="4.7096945190847148E-4"/>
          <c:y val="0.12284021582143052"/>
          <c:w val="0.99952903054809761"/>
          <c:h val="0.72339909123450563"/>
        </c:manualLayout>
      </c:layout>
      <c:barChart>
        <c:barDir val="col"/>
        <c:grouping val="clustered"/>
        <c:ser>
          <c:idx val="0"/>
          <c:order val="0"/>
          <c:tx>
            <c:strRef>
              <c:f>Plan1!$B$1</c:f>
              <c:strCache>
                <c:ptCount val="1"/>
                <c:pt idx="0">
                  <c:v>% Total Abordagens</c:v>
                </c:pt>
              </c:strCache>
            </c:strRef>
          </c:tx>
          <c:spPr>
            <a:solidFill>
              <a:schemeClr val="accent2"/>
            </a:solidFill>
            <a:ln w="37908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</a:defRPr>
                </a:pPr>
                <a:endParaRPr lang="pt-BR"/>
              </a:p>
            </c:txPr>
            <c:dLblPos val="ctr"/>
            <c:showVal val="1"/>
          </c:dLbls>
          <c:cat>
            <c:numRef>
              <c:f>Plan1!$A$2:$A$10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Plan1!$B$2:$B$10</c:f>
              <c:numCache>
                <c:formatCode>0%</c:formatCode>
                <c:ptCount val="9"/>
                <c:pt idx="0">
                  <c:v>4.8403417967939108E-2</c:v>
                </c:pt>
                <c:pt idx="1">
                  <c:v>4.5620357859297703E-2</c:v>
                </c:pt>
                <c:pt idx="2">
                  <c:v>9.1404425136750747E-2</c:v>
                </c:pt>
                <c:pt idx="3">
                  <c:v>0.12742286973119626</c:v>
                </c:pt>
                <c:pt idx="4">
                  <c:v>8.8550187020215734E-2</c:v>
                </c:pt>
                <c:pt idx="5">
                  <c:v>9.3644159785137446E-2</c:v>
                </c:pt>
                <c:pt idx="6">
                  <c:v>0.10259360797763127</c:v>
                </c:pt>
                <c:pt idx="7">
                  <c:v>0.20112413800466689</c:v>
                </c:pt>
                <c:pt idx="8">
                  <c:v>0.20123683651716551</c:v>
                </c:pt>
              </c:numCache>
            </c:numRef>
          </c:val>
        </c:ser>
        <c:axId val="117389568"/>
        <c:axId val="117395456"/>
      </c:barChart>
      <c:catAx>
        <c:axId val="117389568"/>
        <c:scaling>
          <c:orientation val="minMax"/>
        </c:scaling>
        <c:axPos val="b"/>
        <c:numFmt formatCode="General" sourceLinked="1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994"/>
            </a:pPr>
            <a:endParaRPr lang="pt-BR"/>
          </a:p>
        </c:txPr>
        <c:crossAx val="117395456"/>
        <c:crosses val="autoZero"/>
        <c:auto val="1"/>
        <c:lblAlgn val="ctr"/>
        <c:lblOffset val="100"/>
      </c:catAx>
      <c:valAx>
        <c:axId val="117395456"/>
        <c:scaling>
          <c:orientation val="minMax"/>
        </c:scaling>
        <c:delete val="1"/>
        <c:axPos val="l"/>
        <c:numFmt formatCode="0%" sourceLinked="1"/>
        <c:tickLblPos val="none"/>
        <c:crossAx val="117389568"/>
        <c:crosses val="autoZero"/>
        <c:crossBetween val="between"/>
      </c:valAx>
      <c:spPr>
        <a:noFill/>
        <a:ln w="25358">
          <a:noFill/>
        </a:ln>
      </c:spPr>
    </c:plotArea>
    <c:plotVisOnly val="1"/>
    <c:dispBlanksAs val="zero"/>
  </c:chart>
  <c:txPr>
    <a:bodyPr/>
    <a:lstStyle/>
    <a:p>
      <a:pPr>
        <a:defRPr sz="1791"/>
      </a:pPr>
      <a:endParaRPr lang="pt-BR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>
        <c:manualLayout>
          <c:layoutTarget val="inner"/>
          <c:xMode val="edge"/>
          <c:yMode val="edge"/>
          <c:x val="4.8638873803604057E-2"/>
          <c:y val="0.10518719431434463"/>
          <c:w val="0.8967928699990565"/>
          <c:h val="0.72339909123450696"/>
        </c:manualLayout>
      </c:layout>
      <c:lineChart>
        <c:grouping val="standard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dLbls>
            <c:dLbl>
              <c:idx val="0"/>
              <c:layout>
                <c:manualLayout>
                  <c:x val="-6.4212287534411008E-2"/>
                  <c:y val="9.5318366592225798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7.8348103897993682E-2"/>
                  <c:y val="7.7175192880498872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5.1596159915368332E-2"/>
                  <c:y val="6.334039420146563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5.5017854456682794E-2"/>
                  <c:y val="0.1034220780029527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4.3221598780076266E-3"/>
                  <c:y val="5.1156324937894113E-2"/>
                </c:manualLayout>
              </c:layout>
              <c:dLblPos val="r"/>
              <c:showVal val="1"/>
            </c:dLbl>
            <c:showVal val="1"/>
          </c:dLbls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Plan1!$B$2:$B$12</c:f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2009</c:v>
                </c:pt>
              </c:strCache>
            </c:strRef>
          </c:tx>
          <c:dLbls>
            <c:dLbl>
              <c:idx val="0"/>
              <c:layout>
                <c:manualLayout>
                  <c:x val="-4.6823705920581112E-2"/>
                  <c:y val="-9.1254774708487724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4.9945286315286504E-2"/>
                  <c:y val="-5.4752864825093513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6.5553188288813471E-2"/>
                  <c:y val="-8.5171123061255127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6.8674768683518947E-2"/>
                  <c:y val="-8.5171123061255197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4.0580545131170286E-2"/>
                  <c:y val="-7.9087471414023724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 val="-5.6188447104697316E-2"/>
                  <c:y val="-4.8669213177860077E-2"/>
                </c:manualLayout>
              </c:layout>
              <c:dLblPos val="r"/>
              <c:showVal val="1"/>
            </c:dLbl>
            <c:dLbl>
              <c:idx val="7"/>
              <c:layout>
                <c:manualLayout>
                  <c:x val="0"/>
                  <c:y val="-4.2585561530627702E-2"/>
                </c:manualLayout>
              </c:layout>
              <c:dLblPos val="r"/>
              <c:showVal val="1"/>
            </c:dLbl>
            <c:showVal val="1"/>
          </c:dLbls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Plan1!$C$2:$C$12</c:f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2010</c:v>
                </c:pt>
              </c:strCache>
            </c:strRef>
          </c:tx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Plan1!$D$2:$D$12</c:f>
            </c:numRef>
          </c:val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2017</c:v>
                </c:pt>
              </c:strCache>
            </c:strRef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</c:marker>
          <c:dLbls>
            <c:dLbl>
              <c:idx val="1"/>
              <c:layout>
                <c:manualLayout>
                  <c:x val="-1.872948236823262E-2"/>
                  <c:y val="-9.6201432164103068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5.6188447104697316E-2"/>
                  <c:y val="-8.016786013675388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4.0580545131170286E-2"/>
                  <c:y val="-0.10421821817777795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6.5553188288813541E-2"/>
                  <c:y val="-9.6201432164103026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sz="1100"/>
                </a:pPr>
                <a:endParaRPr lang="pt-BR"/>
              </a:p>
            </c:txPr>
            <c:showVal val="1"/>
          </c:dLbls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Plan1!$E$2:$E$12</c:f>
              <c:numCache>
                <c:formatCode>####%</c:formatCode>
                <c:ptCount val="5"/>
                <c:pt idx="0">
                  <c:v>0.5</c:v>
                </c:pt>
                <c:pt idx="1">
                  <c:v>0.11</c:v>
                </c:pt>
                <c:pt idx="2">
                  <c:v>0.1</c:v>
                </c:pt>
                <c:pt idx="3">
                  <c:v>6.0000000000000026E-2</c:v>
                </c:pt>
                <c:pt idx="4">
                  <c:v>0.23</c:v>
                </c:pt>
              </c:numCache>
            </c:numRef>
          </c:val>
        </c:ser>
        <c:ser>
          <c:idx val="4"/>
          <c:order val="4"/>
          <c:tx>
            <c:strRef>
              <c:f>Plan1!$F$1</c:f>
              <c:strCache>
                <c:ptCount val="1"/>
                <c:pt idx="0">
                  <c:v>2012</c:v>
                </c:pt>
              </c:strCache>
            </c:strRef>
          </c:tx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Plan1!$F$2:$F$12</c:f>
            </c:numRef>
          </c:val>
        </c:ser>
        <c:ser>
          <c:idx val="5"/>
          <c:order val="5"/>
          <c:tx>
            <c:strRef>
              <c:f>Plan1!$G$1</c:f>
              <c:strCache>
                <c:ptCount val="1"/>
                <c:pt idx="0">
                  <c:v>2013</c:v>
                </c:pt>
              </c:strCache>
            </c:strRef>
          </c:tx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Plan1!$G$2:$G$12</c:f>
            </c:numRef>
          </c:val>
        </c:ser>
        <c:marker val="1"/>
        <c:axId val="126363520"/>
        <c:axId val="126365056"/>
      </c:lineChart>
      <c:catAx>
        <c:axId val="1263635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/>
            </a:pPr>
            <a:endParaRPr lang="pt-BR"/>
          </a:p>
        </c:txPr>
        <c:crossAx val="126365056"/>
        <c:crosses val="autoZero"/>
        <c:auto val="1"/>
        <c:lblAlgn val="ctr"/>
        <c:lblOffset val="100"/>
      </c:catAx>
      <c:valAx>
        <c:axId val="126365056"/>
        <c:scaling>
          <c:orientation val="minMax"/>
          <c:max val="0.70000000000000062"/>
          <c:min val="0"/>
        </c:scaling>
        <c:axPos val="l"/>
        <c:majorGridlines/>
        <c:numFmt formatCode="####%" sourceLinked="1"/>
        <c:tickLblPos val="nextTo"/>
        <c:txPr>
          <a:bodyPr/>
          <a:lstStyle/>
          <a:p>
            <a:pPr>
              <a:defRPr sz="1100"/>
            </a:pPr>
            <a:endParaRPr lang="pt-BR"/>
          </a:p>
        </c:txPr>
        <c:crossAx val="126363520"/>
        <c:crosses val="autoZero"/>
        <c:crossBetween val="between"/>
        <c:majorUnit val="0.1"/>
      </c:valAx>
    </c:plotArea>
    <c:plotVisOnly val="1"/>
    <c:dispBlanksAs val="zero"/>
  </c:chart>
  <c:txPr>
    <a:bodyPr/>
    <a:lstStyle/>
    <a:p>
      <a:pPr>
        <a:defRPr sz="1800"/>
      </a:pPr>
      <a:endParaRPr lang="pt-BR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>
        <c:manualLayout>
          <c:layoutTarget val="inner"/>
          <c:xMode val="edge"/>
          <c:yMode val="edge"/>
          <c:x val="4.8638873803604057E-2"/>
          <c:y val="0.10518719431434473"/>
          <c:w val="0.8967928699990565"/>
          <c:h val="0.72339909123450641"/>
        </c:manualLayout>
      </c:layout>
      <c:lineChart>
        <c:grouping val="standard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dLbls>
            <c:dLbl>
              <c:idx val="0"/>
              <c:layout>
                <c:manualLayout>
                  <c:x val="-6.4212287534410939E-2"/>
                  <c:y val="9.5318366592225798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1"/>
              <c:layout>
                <c:manualLayout>
                  <c:x val="-7.8348103897993682E-2"/>
                  <c:y val="7.717519288049887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2"/>
              <c:layout>
                <c:manualLayout>
                  <c:x val="-5.1596159915368332E-2"/>
                  <c:y val="6.33403942014656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3"/>
              <c:layout>
                <c:manualLayout>
                  <c:x val="-5.5017854456682794E-2"/>
                  <c:y val="0.1034220780029527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4"/>
              <c:layout>
                <c:manualLayout>
                  <c:x val="4.3221598780076266E-3"/>
                  <c:y val="5.115632493789411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showVal val="1"/>
          </c:dLbls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Plan1!$B$2:$B$12</c:f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2009</c:v>
                </c:pt>
              </c:strCache>
            </c:strRef>
          </c:tx>
          <c:dLbls>
            <c:dLbl>
              <c:idx val="0"/>
              <c:layout>
                <c:manualLayout>
                  <c:x val="-4.6823705920581112E-2"/>
                  <c:y val="-9.1254774708487724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4.9945286315286504E-2"/>
                  <c:y val="-5.4752864825093422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6.5553188288813471E-2"/>
                  <c:y val="-8.5171123061255127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6.8674768683518947E-2"/>
                  <c:y val="-8.5171123061255197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4.0580545131170286E-2"/>
                  <c:y val="-7.9087471414023613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 val="-5.6188447104697316E-2"/>
                  <c:y val="-4.8669213177860077E-2"/>
                </c:manualLayout>
              </c:layout>
              <c:dLblPos val="r"/>
              <c:showVal val="1"/>
            </c:dLbl>
            <c:dLbl>
              <c:idx val="7"/>
              <c:layout>
                <c:manualLayout>
                  <c:x val="0"/>
                  <c:y val="-4.2585561530627702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sz="1200"/>
                </a:pPr>
                <a:endParaRPr lang="pt-BR"/>
              </a:p>
            </c:txPr>
            <c:showVal val="1"/>
          </c:dLbls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Plan1!$C$2:$C$12</c:f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2014</c:v>
                </c:pt>
              </c:strCache>
            </c:strRef>
          </c:tx>
          <c:spPr>
            <a:ln>
              <a:solidFill>
                <a:srgbClr val="CC99FF"/>
              </a:solidFill>
            </a:ln>
          </c:spPr>
          <c:marker>
            <c:spPr>
              <a:solidFill>
                <a:srgbClr val="CC99FF"/>
              </a:solidFill>
              <a:ln>
                <a:solidFill>
                  <a:srgbClr val="CC99FF"/>
                </a:solidFill>
              </a:ln>
            </c:spPr>
          </c:marker>
          <c:dLbls>
            <c:dLbl>
              <c:idx val="0"/>
              <c:layout>
                <c:manualLayout>
                  <c:x val="-5.306686670999191E-2"/>
                  <c:y val="-7.9087471414023558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3.7458964736464886E-2"/>
                  <c:y val="-6.6920168119557366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5.9310027499403374E-2"/>
                  <c:y val="-4.8669213177860077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7.8039509867635179E-2"/>
                  <c:y val="-7.3003819766790157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3.7458964736464886E-2"/>
                  <c:y val="-7.3003819766790087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sz="1200"/>
                </a:pPr>
                <a:endParaRPr lang="pt-BR"/>
              </a:p>
            </c:txPr>
            <c:showVal val="1"/>
          </c:dLbls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Plan1!$D$2:$D$12</c:f>
              <c:numCache>
                <c:formatCode>####%</c:formatCode>
                <c:ptCount val="5"/>
                <c:pt idx="0">
                  <c:v>0.34</c:v>
                </c:pt>
                <c:pt idx="1">
                  <c:v>0.17</c:v>
                </c:pt>
                <c:pt idx="2">
                  <c:v>0.12000000000000002</c:v>
                </c:pt>
                <c:pt idx="3">
                  <c:v>9.0000000000000024E-2</c:v>
                </c:pt>
                <c:pt idx="4">
                  <c:v>0.28000000000000008</c:v>
                </c:pt>
              </c:numCache>
            </c:numRef>
          </c:val>
        </c:ser>
        <c:marker val="1"/>
        <c:axId val="126409728"/>
        <c:axId val="126423808"/>
      </c:lineChart>
      <c:catAx>
        <c:axId val="1264097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126423808"/>
        <c:crosses val="autoZero"/>
        <c:auto val="1"/>
        <c:lblAlgn val="ctr"/>
        <c:lblOffset val="100"/>
      </c:catAx>
      <c:valAx>
        <c:axId val="126423808"/>
        <c:scaling>
          <c:orientation val="minMax"/>
          <c:max val="0.70000000000000062"/>
          <c:min val="0"/>
        </c:scaling>
        <c:axPos val="l"/>
        <c:majorGridlines/>
        <c:numFmt formatCode="####%" sourceLinked="1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126409728"/>
        <c:crosses val="autoZero"/>
        <c:crossBetween val="between"/>
        <c:majorUnit val="0.1"/>
      </c:valAx>
      <c:spPr>
        <a:noFill/>
        <a:ln w="25402">
          <a:noFill/>
        </a:ln>
      </c:spPr>
    </c:plotArea>
    <c:plotVisOnly val="1"/>
    <c:dispBlanksAs val="zero"/>
  </c:chart>
  <c:txPr>
    <a:bodyPr/>
    <a:lstStyle/>
    <a:p>
      <a:pPr>
        <a:defRPr sz="1800"/>
      </a:pPr>
      <a:endParaRPr lang="pt-BR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>
        <c:manualLayout>
          <c:layoutTarget val="inner"/>
          <c:xMode val="edge"/>
          <c:yMode val="edge"/>
          <c:x val="4.8638873803604057E-2"/>
          <c:y val="0.1051871943143448"/>
          <c:w val="0.8967928699990565"/>
          <c:h val="0.72339909123450585"/>
        </c:manualLayout>
      </c:layout>
      <c:lineChart>
        <c:grouping val="standard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dLbls>
            <c:dLbl>
              <c:idx val="0"/>
              <c:layout>
                <c:manualLayout>
                  <c:x val="-6.4212287534410897E-2"/>
                  <c:y val="9.5318366592225798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1"/>
              <c:layout>
                <c:manualLayout>
                  <c:x val="-7.8348103897993682E-2"/>
                  <c:y val="7.717519288049887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2"/>
              <c:layout>
                <c:manualLayout>
                  <c:x val="-5.1596159915368332E-2"/>
                  <c:y val="6.33403942014656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3"/>
              <c:layout>
                <c:manualLayout>
                  <c:x val="-5.5017854456682794E-2"/>
                  <c:y val="0.1034220780029527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4"/>
              <c:layout>
                <c:manualLayout>
                  <c:x val="4.3221598780076266E-3"/>
                  <c:y val="5.115632493789411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showVal val="1"/>
          </c:dLbls>
          <c:cat>
            <c:strRef>
              <c:f>Plan1!$A$2:$A$7</c:f>
              <c:strCache>
                <c:ptCount val="6"/>
                <c:pt idx="0">
                  <c:v>Sé</c:v>
                </c:pt>
                <c:pt idx="1">
                  <c:v>S. Amaro</c:v>
                </c:pt>
                <c:pt idx="2">
                  <c:v>Mooca</c:v>
                </c:pt>
                <c:pt idx="3">
                  <c:v>Santana</c:v>
                </c:pt>
                <c:pt idx="4">
                  <c:v>Pinheiros</c:v>
                </c:pt>
                <c:pt idx="5">
                  <c:v>Lapa</c:v>
                </c:pt>
              </c:strCache>
            </c:strRef>
          </c:cat>
          <c:val>
            <c:numRef>
              <c:f>Plan1!$B$2:$B$7</c:f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2009</c:v>
                </c:pt>
              </c:strCache>
            </c:strRef>
          </c:tx>
          <c:spPr>
            <a:ln>
              <a:solidFill>
                <a:schemeClr val="accent6">
                  <a:lumMod val="60000"/>
                  <a:lumOff val="40000"/>
                </a:schemeClr>
              </a:solidFill>
            </a:ln>
          </c:spPr>
          <c:marker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4.6823705920581112E-2"/>
                  <c:y val="-9.1254774708487724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6.5551880399984067E-2"/>
                  <c:y val="-7.8800751108516434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6.5553188288813471E-2"/>
                  <c:y val="-8.5171123061255127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6.8674768683518947E-2"/>
                  <c:y val="-8.5171123061255197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4.0580545131170286E-2"/>
                  <c:y val="-7.9087471414023544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 val="-4.4239500860458371E-6"/>
                  <c:y val="-8.8749467438814567E-2"/>
                </c:manualLayout>
              </c:layout>
              <c:dLblPos val="r"/>
              <c:showVal val="1"/>
            </c:dLbl>
            <c:dLbl>
              <c:idx val="7"/>
              <c:layout>
                <c:manualLayout>
                  <c:x val="0"/>
                  <c:y val="-4.2585561530627702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sz="1000"/>
                </a:pPr>
                <a:endParaRPr lang="pt-BR"/>
              </a:p>
            </c:txPr>
            <c:showVal val="1"/>
          </c:dLbls>
          <c:cat>
            <c:strRef>
              <c:f>Plan1!$A$2:$A$7</c:f>
              <c:strCache>
                <c:ptCount val="6"/>
                <c:pt idx="0">
                  <c:v>Sé</c:v>
                </c:pt>
                <c:pt idx="1">
                  <c:v>S. Amaro</c:v>
                </c:pt>
                <c:pt idx="2">
                  <c:v>Mooca</c:v>
                </c:pt>
                <c:pt idx="3">
                  <c:v>Santana</c:v>
                </c:pt>
                <c:pt idx="4">
                  <c:v>Pinheiros</c:v>
                </c:pt>
                <c:pt idx="5">
                  <c:v>Lapa</c:v>
                </c:pt>
              </c:strCache>
            </c:strRef>
          </c:cat>
          <c:val>
            <c:numRef>
              <c:f>Plan1!$C$2:$C$7</c:f>
              <c:numCache>
                <c:formatCode>####.0%</c:formatCode>
                <c:ptCount val="6"/>
                <c:pt idx="0">
                  <c:v>0.23292975834517921</c:v>
                </c:pt>
                <c:pt idx="1">
                  <c:v>0.20100000000000001</c:v>
                </c:pt>
                <c:pt idx="2">
                  <c:v>0.193</c:v>
                </c:pt>
                <c:pt idx="3">
                  <c:v>0.13500000000000001</c:v>
                </c:pt>
                <c:pt idx="4">
                  <c:v>8.0000000000000043E-2</c:v>
                </c:pt>
                <c:pt idx="5">
                  <c:v>6.4000000000000112E-2</c:v>
                </c:pt>
              </c:numCache>
            </c:numRef>
          </c:val>
        </c:ser>
        <c:marker val="1"/>
        <c:axId val="126510208"/>
        <c:axId val="126511744"/>
      </c:lineChart>
      <c:catAx>
        <c:axId val="12651020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126511744"/>
        <c:crosses val="autoZero"/>
        <c:auto val="1"/>
        <c:lblAlgn val="ctr"/>
        <c:lblOffset val="100"/>
      </c:catAx>
      <c:valAx>
        <c:axId val="126511744"/>
        <c:scaling>
          <c:orientation val="minMax"/>
          <c:max val="0.70000000000000062"/>
          <c:min val="0"/>
        </c:scaling>
        <c:axPos val="l"/>
        <c:majorGridlines/>
        <c:numFmt formatCode="####.0%" sourceLinked="1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126510208"/>
        <c:crosses val="autoZero"/>
        <c:crossBetween val="between"/>
        <c:majorUnit val="0.1"/>
      </c:valAx>
      <c:spPr>
        <a:noFill/>
        <a:ln w="25402">
          <a:noFill/>
        </a:ln>
      </c:spPr>
    </c:plotArea>
    <c:plotVisOnly val="1"/>
    <c:dispBlanksAs val="zero"/>
  </c:chart>
  <c:txPr>
    <a:bodyPr/>
    <a:lstStyle/>
    <a:p>
      <a:pPr>
        <a:defRPr sz="1800"/>
      </a:pPr>
      <a:endParaRPr lang="pt-BR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>
        <c:manualLayout>
          <c:layoutTarget val="inner"/>
          <c:xMode val="edge"/>
          <c:yMode val="edge"/>
          <c:x val="4.8638873803604057E-2"/>
          <c:y val="0.10518719431434476"/>
          <c:w val="0.8967928699990565"/>
          <c:h val="0.72339909123450619"/>
        </c:manualLayout>
      </c:layout>
      <c:lineChart>
        <c:grouping val="standard"/>
        <c:ser>
          <c:idx val="0"/>
          <c:order val="0"/>
          <c:tx>
            <c:strRef>
              <c:f>Plan1!$B$1</c:f>
              <c:strCache>
                <c:ptCount val="1"/>
                <c:pt idx="0">
                  <c:v>2011</c:v>
                </c:pt>
              </c:strCache>
            </c:strRef>
          </c:tx>
          <c:spPr>
            <a:ln>
              <a:solidFill>
                <a:schemeClr val="accent6">
                  <a:lumMod val="60000"/>
                  <a:lumOff val="40000"/>
                </a:schemeClr>
              </a:solidFill>
            </a:ln>
          </c:spPr>
          <c:marker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6.4212287534410925E-2"/>
                  <c:y val="9.5318366592225798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7.8348103897993682E-2"/>
                  <c:y val="7.7175192880498872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5.1596159915368332E-2"/>
                  <c:y val="6.334039420146563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5.5017854456682794E-2"/>
                  <c:y val="0.1034220780029527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5.041827208908457E-3"/>
                  <c:y val="-9.3132406545374247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 val="-1.144478769856448E-16"/>
                  <c:y val="-7.2144288577154367E-2"/>
                </c:manualLayout>
              </c:layout>
              <c:showVal val="1"/>
            </c:dLbl>
            <c:txPr>
              <a:bodyPr/>
              <a:lstStyle/>
              <a:p>
                <a:pPr>
                  <a:defRPr sz="1000"/>
                </a:pPr>
                <a:endParaRPr lang="pt-BR"/>
              </a:p>
            </c:txPr>
            <c:showVal val="1"/>
          </c:dLbls>
          <c:cat>
            <c:strRef>
              <c:f>Plan1!$A$2:$A$7</c:f>
              <c:strCache>
                <c:ptCount val="6"/>
                <c:pt idx="0">
                  <c:v>Sé</c:v>
                </c:pt>
                <c:pt idx="1">
                  <c:v>S. Amaro</c:v>
                </c:pt>
                <c:pt idx="2">
                  <c:v>Mooca</c:v>
                </c:pt>
                <c:pt idx="3">
                  <c:v>Santana</c:v>
                </c:pt>
                <c:pt idx="4">
                  <c:v>Pinheiros</c:v>
                </c:pt>
                <c:pt idx="5">
                  <c:v>Lapa</c:v>
                </c:pt>
              </c:strCache>
            </c:strRef>
          </c:cat>
          <c:val>
            <c:numRef>
              <c:f>Plan1!$B$2:$B$7</c:f>
              <c:numCache>
                <c:formatCode>####.0%</c:formatCode>
                <c:ptCount val="6"/>
                <c:pt idx="0">
                  <c:v>0.53182349123945494</c:v>
                </c:pt>
                <c:pt idx="1">
                  <c:v>9.5743024010382871E-2</c:v>
                </c:pt>
                <c:pt idx="2">
                  <c:v>5.4003893575600384E-2</c:v>
                </c:pt>
                <c:pt idx="3">
                  <c:v>7.8455548345230372E-2</c:v>
                </c:pt>
                <c:pt idx="4">
                  <c:v>4.9435431537962739E-2</c:v>
                </c:pt>
                <c:pt idx="5">
                  <c:v>2.8033744321868916E-2</c:v>
                </c:pt>
              </c:numCache>
            </c:numRef>
          </c:val>
        </c:ser>
        <c:marker val="1"/>
        <c:axId val="126540800"/>
        <c:axId val="126542592"/>
      </c:lineChart>
      <c:catAx>
        <c:axId val="1265408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96"/>
            </a:pPr>
            <a:endParaRPr lang="pt-BR"/>
          </a:p>
        </c:txPr>
        <c:crossAx val="126542592"/>
        <c:crosses val="autoZero"/>
        <c:auto val="1"/>
        <c:lblAlgn val="ctr"/>
        <c:lblOffset val="100"/>
      </c:catAx>
      <c:valAx>
        <c:axId val="126542592"/>
        <c:scaling>
          <c:orientation val="minMax"/>
          <c:max val="0.70000000000000062"/>
          <c:min val="0"/>
        </c:scaling>
        <c:axPos val="l"/>
        <c:majorGridlines/>
        <c:numFmt formatCode="####.0%" sourceLinked="1"/>
        <c:tickLblPos val="nextTo"/>
        <c:txPr>
          <a:bodyPr/>
          <a:lstStyle/>
          <a:p>
            <a:pPr>
              <a:defRPr sz="1196"/>
            </a:pPr>
            <a:endParaRPr lang="pt-BR"/>
          </a:p>
        </c:txPr>
        <c:crossAx val="126540800"/>
        <c:crosses val="autoZero"/>
        <c:crossBetween val="between"/>
        <c:majorUnit val="0.1"/>
      </c:valAx>
      <c:spPr>
        <a:noFill/>
        <a:ln w="25358">
          <a:noFill/>
        </a:ln>
      </c:spPr>
    </c:plotArea>
    <c:plotVisOnly val="1"/>
    <c:dispBlanksAs val="zero"/>
  </c:chart>
  <c:txPr>
    <a:bodyPr/>
    <a:lstStyle/>
    <a:p>
      <a:pPr>
        <a:defRPr sz="1794"/>
      </a:pPr>
      <a:endParaRPr lang="pt-BR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>
        <c:manualLayout>
          <c:layoutTarget val="inner"/>
          <c:xMode val="edge"/>
          <c:yMode val="edge"/>
          <c:x val="4.8638873803604057E-2"/>
          <c:y val="0.10518719431434476"/>
          <c:w val="0.8967928699990565"/>
          <c:h val="0.72339909123450619"/>
        </c:manualLayout>
      </c:layout>
      <c:lineChart>
        <c:grouping val="standard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dLbls>
            <c:dLbl>
              <c:idx val="0"/>
              <c:layout>
                <c:manualLayout>
                  <c:x val="-6.4212287534410925E-2"/>
                  <c:y val="9.5318366592225798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1"/>
              <c:layout>
                <c:manualLayout>
                  <c:x val="-7.8348103897993682E-2"/>
                  <c:y val="7.717519288049887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2"/>
              <c:layout>
                <c:manualLayout>
                  <c:x val="-5.1596159915368332E-2"/>
                  <c:y val="6.33403942014656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3"/>
              <c:layout>
                <c:manualLayout>
                  <c:x val="-5.5017854456682794E-2"/>
                  <c:y val="0.1034220780029527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4"/>
              <c:layout>
                <c:manualLayout>
                  <c:x val="4.3221598780076266E-3"/>
                  <c:y val="5.115632493789411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showVal val="1"/>
          </c:dLbls>
          <c:cat>
            <c:strRef>
              <c:f>Plan1!$A$2:$A$7</c:f>
              <c:strCache>
                <c:ptCount val="6"/>
                <c:pt idx="0">
                  <c:v>Sé</c:v>
                </c:pt>
                <c:pt idx="1">
                  <c:v>S. Amaro</c:v>
                </c:pt>
                <c:pt idx="2">
                  <c:v>Mooca </c:v>
                </c:pt>
                <c:pt idx="3">
                  <c:v>Santana</c:v>
                </c:pt>
                <c:pt idx="4">
                  <c:v>Pinheiros</c:v>
                </c:pt>
                <c:pt idx="5">
                  <c:v>Lapa</c:v>
                </c:pt>
              </c:strCache>
            </c:strRef>
          </c:cat>
          <c:val>
            <c:numRef>
              <c:f>Plan1!$B$2:$B$7</c:f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2009</c:v>
                </c:pt>
              </c:strCache>
            </c:strRef>
          </c:tx>
          <c:dLbls>
            <c:dLbl>
              <c:idx val="0"/>
              <c:layout>
                <c:manualLayout>
                  <c:x val="-4.6823705920581112E-2"/>
                  <c:y val="-9.1254774708487724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4.9945286315286504E-2"/>
                  <c:y val="-5.4752864825093395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6.5553188288813471E-2"/>
                  <c:y val="-8.5171123061255127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6.8674768683518947E-2"/>
                  <c:y val="-8.5171123061255197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4.0580545131170286E-2"/>
                  <c:y val="-7.9087471414023586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 val="-5.6188447104697316E-2"/>
                  <c:y val="-4.8669213177860077E-2"/>
                </c:manualLayout>
              </c:layout>
              <c:dLblPos val="r"/>
              <c:showVal val="1"/>
            </c:dLbl>
            <c:dLbl>
              <c:idx val="7"/>
              <c:layout>
                <c:manualLayout>
                  <c:x val="0"/>
                  <c:y val="-4.2585561530627702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sz="1198"/>
                </a:pPr>
                <a:endParaRPr lang="pt-BR"/>
              </a:p>
            </c:txPr>
            <c:showVal val="1"/>
          </c:dLbls>
          <c:cat>
            <c:strRef>
              <c:f>Plan1!$A$2:$A$7</c:f>
              <c:strCache>
                <c:ptCount val="6"/>
                <c:pt idx="0">
                  <c:v>Sé</c:v>
                </c:pt>
                <c:pt idx="1">
                  <c:v>S. Amaro</c:v>
                </c:pt>
                <c:pt idx="2">
                  <c:v>Mooca </c:v>
                </c:pt>
                <c:pt idx="3">
                  <c:v>Santana</c:v>
                </c:pt>
                <c:pt idx="4">
                  <c:v>Pinheiros</c:v>
                </c:pt>
                <c:pt idx="5">
                  <c:v>Lapa</c:v>
                </c:pt>
              </c:strCache>
            </c:strRef>
          </c:cat>
          <c:val>
            <c:numRef>
              <c:f>Plan1!$C$2:$C$7</c:f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2010</c:v>
                </c:pt>
              </c:strCache>
            </c:strRef>
          </c:tx>
          <c:cat>
            <c:strRef>
              <c:f>Plan1!$A$2:$A$7</c:f>
              <c:strCache>
                <c:ptCount val="6"/>
                <c:pt idx="0">
                  <c:v>Sé</c:v>
                </c:pt>
                <c:pt idx="1">
                  <c:v>S. Amaro</c:v>
                </c:pt>
                <c:pt idx="2">
                  <c:v>Mooca </c:v>
                </c:pt>
                <c:pt idx="3">
                  <c:v>Santana</c:v>
                </c:pt>
                <c:pt idx="4">
                  <c:v>Pinheiros</c:v>
                </c:pt>
                <c:pt idx="5">
                  <c:v>Lapa</c:v>
                </c:pt>
              </c:strCache>
            </c:strRef>
          </c:cat>
          <c:val>
            <c:numRef>
              <c:f>Plan1!$D$2:$D$7</c:f>
            </c:numRef>
          </c:val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20102</c:v>
                </c:pt>
              </c:strCache>
            </c:strRef>
          </c:tx>
          <c:spPr>
            <a:ln>
              <a:solidFill>
                <a:schemeClr val="accent6">
                  <a:lumMod val="60000"/>
                  <a:lumOff val="40000"/>
                </a:schemeClr>
              </a:solidFill>
            </a:ln>
          </c:spPr>
          <c:marker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c:spPr>
          </c:marker>
          <c:dLbls>
            <c:dLbl>
              <c:idx val="1"/>
              <c:layout>
                <c:manualLayout>
                  <c:x val="-1.8729482368232603E-2"/>
                  <c:y val="-9.6201432164103068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5.6188447104697316E-2"/>
                  <c:y val="-8.0167860136753741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4.0580545131170286E-2"/>
                  <c:y val="-0.10421821817777795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6.5553188288813541E-2"/>
                  <c:y val="-9.6201432164103026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 val="-1.144478769856448E-16"/>
                  <c:y val="-7.2144288577154297E-2"/>
                </c:manualLayout>
              </c:layout>
              <c:showVal val="1"/>
            </c:dLbl>
            <c:txPr>
              <a:bodyPr/>
              <a:lstStyle/>
              <a:p>
                <a:pPr>
                  <a:defRPr sz="1000"/>
                </a:pPr>
                <a:endParaRPr lang="pt-BR"/>
              </a:p>
            </c:txPr>
            <c:showVal val="1"/>
          </c:dLbls>
          <c:cat>
            <c:strRef>
              <c:f>Plan1!$A$2:$A$7</c:f>
              <c:strCache>
                <c:ptCount val="6"/>
                <c:pt idx="0">
                  <c:v>Sé</c:v>
                </c:pt>
                <c:pt idx="1">
                  <c:v>S. Amaro</c:v>
                </c:pt>
                <c:pt idx="2">
                  <c:v>Mooca </c:v>
                </c:pt>
                <c:pt idx="3">
                  <c:v>Santana</c:v>
                </c:pt>
                <c:pt idx="4">
                  <c:v>Pinheiros</c:v>
                </c:pt>
                <c:pt idx="5">
                  <c:v>Lapa</c:v>
                </c:pt>
              </c:strCache>
            </c:strRef>
          </c:cat>
          <c:val>
            <c:numRef>
              <c:f>Plan1!$E$2:$E$7</c:f>
              <c:numCache>
                <c:formatCode>####.0%</c:formatCode>
                <c:ptCount val="6"/>
                <c:pt idx="0">
                  <c:v>0.42682546286665457</c:v>
                </c:pt>
                <c:pt idx="1">
                  <c:v>0.18041397961306441</c:v>
                </c:pt>
                <c:pt idx="2">
                  <c:v>9.2105263157895106E-2</c:v>
                </c:pt>
                <c:pt idx="3">
                  <c:v>0.11501456209694196</c:v>
                </c:pt>
                <c:pt idx="4">
                  <c:v>5.8924485125858107E-2</c:v>
                </c:pt>
                <c:pt idx="5">
                  <c:v>3.7887455793634291E-2</c:v>
                </c:pt>
              </c:numCache>
            </c:numRef>
          </c:val>
        </c:ser>
        <c:ser>
          <c:idx val="4"/>
          <c:order val="4"/>
          <c:tx>
            <c:strRef>
              <c:f>Plan1!$F$1</c:f>
              <c:strCache>
                <c:ptCount val="1"/>
                <c:pt idx="0">
                  <c:v>2012</c:v>
                </c:pt>
              </c:strCache>
            </c:strRef>
          </c:tx>
          <c:cat>
            <c:strRef>
              <c:f>Plan1!$A$2:$A$7</c:f>
              <c:strCache>
                <c:ptCount val="6"/>
                <c:pt idx="0">
                  <c:v>Sé</c:v>
                </c:pt>
                <c:pt idx="1">
                  <c:v>S. Amaro</c:v>
                </c:pt>
                <c:pt idx="2">
                  <c:v>Mooca </c:v>
                </c:pt>
                <c:pt idx="3">
                  <c:v>Santana</c:v>
                </c:pt>
                <c:pt idx="4">
                  <c:v>Pinheiros</c:v>
                </c:pt>
                <c:pt idx="5">
                  <c:v>Lapa</c:v>
                </c:pt>
              </c:strCache>
            </c:strRef>
          </c:cat>
          <c:val>
            <c:numRef>
              <c:f>Plan1!$F$2:$F$7</c:f>
            </c:numRef>
          </c:val>
        </c:ser>
        <c:ser>
          <c:idx val="5"/>
          <c:order val="5"/>
          <c:tx>
            <c:strRef>
              <c:f>Plan1!$G$1</c:f>
              <c:strCache>
                <c:ptCount val="1"/>
                <c:pt idx="0">
                  <c:v>2013</c:v>
                </c:pt>
              </c:strCache>
            </c:strRef>
          </c:tx>
          <c:cat>
            <c:strRef>
              <c:f>Plan1!$A$2:$A$7</c:f>
              <c:strCache>
                <c:ptCount val="6"/>
                <c:pt idx="0">
                  <c:v>Sé</c:v>
                </c:pt>
                <c:pt idx="1">
                  <c:v>S. Amaro</c:v>
                </c:pt>
                <c:pt idx="2">
                  <c:v>Mooca </c:v>
                </c:pt>
                <c:pt idx="3">
                  <c:v>Santana</c:v>
                </c:pt>
                <c:pt idx="4">
                  <c:v>Pinheiros</c:v>
                </c:pt>
                <c:pt idx="5">
                  <c:v>Lapa</c:v>
                </c:pt>
              </c:strCache>
            </c:strRef>
          </c:cat>
          <c:val>
            <c:numRef>
              <c:f>Plan1!$G$2:$G$7</c:f>
            </c:numRef>
          </c:val>
        </c:ser>
        <c:marker val="1"/>
        <c:axId val="126651008"/>
        <c:axId val="129827200"/>
      </c:lineChart>
      <c:catAx>
        <c:axId val="12665100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98"/>
            </a:pPr>
            <a:endParaRPr lang="pt-BR"/>
          </a:p>
        </c:txPr>
        <c:crossAx val="129827200"/>
        <c:crosses val="autoZero"/>
        <c:auto val="1"/>
        <c:lblAlgn val="ctr"/>
        <c:lblOffset val="100"/>
      </c:catAx>
      <c:valAx>
        <c:axId val="129827200"/>
        <c:scaling>
          <c:orientation val="minMax"/>
          <c:max val="0.70000000000000062"/>
          <c:min val="0"/>
        </c:scaling>
        <c:axPos val="l"/>
        <c:majorGridlines/>
        <c:numFmt formatCode="####.0%" sourceLinked="1"/>
        <c:tickLblPos val="nextTo"/>
        <c:txPr>
          <a:bodyPr/>
          <a:lstStyle/>
          <a:p>
            <a:pPr>
              <a:defRPr sz="1198"/>
            </a:pPr>
            <a:endParaRPr lang="pt-BR"/>
          </a:p>
        </c:txPr>
        <c:crossAx val="126651008"/>
        <c:crosses val="autoZero"/>
        <c:crossBetween val="between"/>
        <c:majorUnit val="0.1"/>
      </c:valAx>
      <c:spPr>
        <a:noFill/>
        <a:ln w="25402">
          <a:noFill/>
        </a:ln>
      </c:spPr>
    </c:plotArea>
    <c:plotVisOnly val="1"/>
    <c:dispBlanksAs val="zero"/>
  </c:chart>
  <c:txPr>
    <a:bodyPr/>
    <a:lstStyle/>
    <a:p>
      <a:pPr>
        <a:defRPr sz="1797"/>
      </a:pPr>
      <a:endParaRPr lang="pt-BR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>
        <c:manualLayout>
          <c:layoutTarget val="inner"/>
          <c:xMode val="edge"/>
          <c:yMode val="edge"/>
          <c:x val="4.8638873803604057E-2"/>
          <c:y val="0.1051871943143447"/>
          <c:w val="0.8967928699990565"/>
          <c:h val="0.72339909123450663"/>
        </c:manualLayout>
      </c:layout>
      <c:lineChart>
        <c:grouping val="standard"/>
        <c:ser>
          <c:idx val="0"/>
          <c:order val="0"/>
          <c:tx>
            <c:strRef>
              <c:f>Plan1!$B$1</c:f>
              <c:strCache>
                <c:ptCount val="1"/>
                <c:pt idx="0">
                  <c:v>2012</c:v>
                </c:pt>
              </c:strCache>
            </c:strRef>
          </c:tx>
          <c:spPr>
            <a:ln>
              <a:solidFill>
                <a:schemeClr val="accent6">
                  <a:lumMod val="60000"/>
                  <a:lumOff val="40000"/>
                </a:schemeClr>
              </a:solidFill>
            </a:ln>
          </c:spPr>
          <c:marker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6.4212287534410953E-2"/>
                  <c:y val="9.5318366592225798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7.8348103897993682E-2"/>
                  <c:y val="7.7175192880498872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5.1596159915368332E-2"/>
                  <c:y val="6.334039420146563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5.5017854456682794E-2"/>
                  <c:y val="0.1034220780029527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5.041828448063574E-3"/>
                  <c:y val="-6.1068278288861189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 val="0"/>
                  <c:y val="-7.2144288577154297E-2"/>
                </c:manualLayout>
              </c:layout>
              <c:showVal val="1"/>
            </c:dLbl>
            <c:txPr>
              <a:bodyPr/>
              <a:lstStyle/>
              <a:p>
                <a:pPr>
                  <a:defRPr sz="1000"/>
                </a:pPr>
                <a:endParaRPr lang="pt-BR"/>
              </a:p>
            </c:txPr>
            <c:showVal val="1"/>
          </c:dLbls>
          <c:cat>
            <c:strRef>
              <c:f>Plan1!$A$2:$A$7</c:f>
              <c:strCache>
                <c:ptCount val="6"/>
                <c:pt idx="0">
                  <c:v>Sé</c:v>
                </c:pt>
                <c:pt idx="1">
                  <c:v>S. Amaro</c:v>
                </c:pt>
                <c:pt idx="2">
                  <c:v>Mooca</c:v>
                </c:pt>
                <c:pt idx="3">
                  <c:v>Santana</c:v>
                </c:pt>
                <c:pt idx="4">
                  <c:v>Pinheiros</c:v>
                </c:pt>
                <c:pt idx="5">
                  <c:v>Lapa</c:v>
                </c:pt>
              </c:strCache>
            </c:strRef>
          </c:cat>
          <c:val>
            <c:numRef>
              <c:f>Plan1!$B$2:$B$7</c:f>
              <c:numCache>
                <c:formatCode>####.0%</c:formatCode>
                <c:ptCount val="6"/>
                <c:pt idx="0">
                  <c:v>0.42851822887573088</c:v>
                </c:pt>
                <c:pt idx="1">
                  <c:v>0.11399098797154879</c:v>
                </c:pt>
                <c:pt idx="2">
                  <c:v>0.11643950396603754</c:v>
                </c:pt>
                <c:pt idx="3">
                  <c:v>9.6944475477600267E-2</c:v>
                </c:pt>
                <c:pt idx="4">
                  <c:v>3.3813726585484011E-2</c:v>
                </c:pt>
                <c:pt idx="5">
                  <c:v>2.9708040070010811E-2</c:v>
                </c:pt>
              </c:numCache>
            </c:numRef>
          </c:val>
        </c:ser>
        <c:marker val="1"/>
        <c:axId val="129834368"/>
        <c:axId val="129864832"/>
      </c:lineChart>
      <c:catAx>
        <c:axId val="12983436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94"/>
            </a:pPr>
            <a:endParaRPr lang="pt-BR"/>
          </a:p>
        </c:txPr>
        <c:crossAx val="129864832"/>
        <c:crosses val="autoZero"/>
        <c:auto val="1"/>
        <c:lblAlgn val="ctr"/>
        <c:lblOffset val="100"/>
      </c:catAx>
      <c:valAx>
        <c:axId val="129864832"/>
        <c:scaling>
          <c:orientation val="minMax"/>
          <c:max val="0.70000000000000062"/>
          <c:min val="0"/>
        </c:scaling>
        <c:axPos val="l"/>
        <c:majorGridlines/>
        <c:numFmt formatCode="####.0%" sourceLinked="1"/>
        <c:tickLblPos val="nextTo"/>
        <c:txPr>
          <a:bodyPr/>
          <a:lstStyle/>
          <a:p>
            <a:pPr>
              <a:defRPr sz="1194"/>
            </a:pPr>
            <a:endParaRPr lang="pt-BR"/>
          </a:p>
        </c:txPr>
        <c:crossAx val="129834368"/>
        <c:crosses val="autoZero"/>
        <c:crossBetween val="between"/>
        <c:majorUnit val="0.1"/>
      </c:valAx>
      <c:spPr>
        <a:noFill/>
        <a:ln w="25358">
          <a:noFill/>
        </a:ln>
      </c:spPr>
    </c:plotArea>
    <c:plotVisOnly val="1"/>
    <c:dispBlanksAs val="zero"/>
  </c:chart>
  <c:txPr>
    <a:bodyPr/>
    <a:lstStyle/>
    <a:p>
      <a:pPr>
        <a:defRPr sz="1791"/>
      </a:pPr>
      <a:endParaRPr lang="pt-BR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>
        <c:manualLayout>
          <c:layoutTarget val="inner"/>
          <c:xMode val="edge"/>
          <c:yMode val="edge"/>
          <c:x val="4.8638873803604057E-2"/>
          <c:y val="0.10518719431434473"/>
          <c:w val="0.8967928699990565"/>
          <c:h val="0.72339909123450641"/>
        </c:manualLayout>
      </c:layout>
      <c:lineChart>
        <c:grouping val="standard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dLbls>
            <c:dLbl>
              <c:idx val="0"/>
              <c:layout>
                <c:manualLayout>
                  <c:x val="-6.4212287534410939E-2"/>
                  <c:y val="9.5318366592225798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1"/>
              <c:layout>
                <c:manualLayout>
                  <c:x val="-7.8348103897993682E-2"/>
                  <c:y val="7.717519288049887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2"/>
              <c:layout>
                <c:manualLayout>
                  <c:x val="-5.1596159915368332E-2"/>
                  <c:y val="6.33403942014656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3"/>
              <c:layout>
                <c:manualLayout>
                  <c:x val="-5.5017854456682794E-2"/>
                  <c:y val="0.1034220780029527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4"/>
              <c:layout>
                <c:manualLayout>
                  <c:x val="4.3221598780076266E-3"/>
                  <c:y val="5.115632493789411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showVal val="1"/>
          </c:dLbls>
          <c:cat>
            <c:strRef>
              <c:f>Plan1!$A$2:$A$7</c:f>
              <c:strCache>
                <c:ptCount val="6"/>
                <c:pt idx="0">
                  <c:v>Sé</c:v>
                </c:pt>
                <c:pt idx="1">
                  <c:v>S. Amaro</c:v>
                </c:pt>
                <c:pt idx="2">
                  <c:v>Mooca</c:v>
                </c:pt>
                <c:pt idx="3">
                  <c:v>Santana</c:v>
                </c:pt>
                <c:pt idx="4">
                  <c:v>Pinheiros</c:v>
                </c:pt>
                <c:pt idx="5">
                  <c:v>Lapa</c:v>
                </c:pt>
              </c:strCache>
            </c:strRef>
          </c:cat>
          <c:val>
            <c:numRef>
              <c:f>Plan1!$B$2:$B$7</c:f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2009</c:v>
                </c:pt>
              </c:strCache>
            </c:strRef>
          </c:tx>
          <c:spPr>
            <a:ln>
              <a:solidFill>
                <a:schemeClr val="accent6">
                  <a:lumMod val="60000"/>
                  <a:lumOff val="40000"/>
                </a:schemeClr>
              </a:solidFill>
            </a:ln>
          </c:spPr>
          <c:marker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4.6823705920581112E-2"/>
                  <c:y val="-9.1254774708487724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6.5551880399984067E-2"/>
                  <c:y val="-7.8800751108516434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6.5553188288813471E-2"/>
                  <c:y val="-8.5171123061255127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6.8674768683518947E-2"/>
                  <c:y val="-8.5171123061255197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4.0580545131170286E-2"/>
                  <c:y val="-7.9087471414023613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 val="-5.6188447104697316E-2"/>
                  <c:y val="-4.8669213177860077E-2"/>
                </c:manualLayout>
              </c:layout>
              <c:dLblPos val="r"/>
              <c:showVal val="1"/>
            </c:dLbl>
            <c:dLbl>
              <c:idx val="7"/>
              <c:layout>
                <c:manualLayout>
                  <c:x val="0"/>
                  <c:y val="-4.2585561530627702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sz="1200"/>
                </a:pPr>
                <a:endParaRPr lang="pt-BR"/>
              </a:p>
            </c:txPr>
            <c:showVal val="1"/>
          </c:dLbls>
          <c:cat>
            <c:strRef>
              <c:f>Plan1!$A$2:$A$7</c:f>
              <c:strCache>
                <c:ptCount val="6"/>
                <c:pt idx="0">
                  <c:v>Sé</c:v>
                </c:pt>
                <c:pt idx="1">
                  <c:v>S. Amaro</c:v>
                </c:pt>
                <c:pt idx="2">
                  <c:v>Mooca</c:v>
                </c:pt>
                <c:pt idx="3">
                  <c:v>Santana</c:v>
                </c:pt>
                <c:pt idx="4">
                  <c:v>Pinheiros</c:v>
                </c:pt>
                <c:pt idx="5">
                  <c:v>Lapa</c:v>
                </c:pt>
              </c:strCache>
            </c:strRef>
          </c:cat>
          <c:val>
            <c:numRef>
              <c:f>Plan1!$C$2:$C$7</c:f>
              <c:numCache>
                <c:formatCode>####.0%</c:formatCode>
                <c:ptCount val="6"/>
                <c:pt idx="0">
                  <c:v>0.3220000000000009</c:v>
                </c:pt>
                <c:pt idx="1">
                  <c:v>0.19900000000000001</c:v>
                </c:pt>
                <c:pt idx="2">
                  <c:v>0.114</c:v>
                </c:pt>
                <c:pt idx="3">
                  <c:v>9.4000000000000028E-2</c:v>
                </c:pt>
                <c:pt idx="4">
                  <c:v>5.3000000000000012E-2</c:v>
                </c:pt>
                <c:pt idx="5">
                  <c:v>2.3E-2</c:v>
                </c:pt>
              </c:numCache>
            </c:numRef>
          </c:val>
        </c:ser>
        <c:marker val="1"/>
        <c:axId val="157090560"/>
        <c:axId val="157092096"/>
      </c:lineChart>
      <c:catAx>
        <c:axId val="1570905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157092096"/>
        <c:crosses val="autoZero"/>
        <c:auto val="1"/>
        <c:lblAlgn val="ctr"/>
        <c:lblOffset val="100"/>
      </c:catAx>
      <c:valAx>
        <c:axId val="157092096"/>
        <c:scaling>
          <c:orientation val="minMax"/>
          <c:max val="0.70000000000000062"/>
          <c:min val="0"/>
        </c:scaling>
        <c:axPos val="l"/>
        <c:majorGridlines/>
        <c:numFmt formatCode="####.0%" sourceLinked="1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157090560"/>
        <c:crosses val="autoZero"/>
        <c:crossBetween val="between"/>
        <c:majorUnit val="0.1"/>
      </c:valAx>
      <c:spPr>
        <a:noFill/>
        <a:ln w="25402">
          <a:noFill/>
        </a:ln>
      </c:spPr>
    </c:plotArea>
    <c:plotVisOnly val="1"/>
    <c:dispBlanksAs val="zero"/>
  </c:chart>
  <c:txPr>
    <a:bodyPr/>
    <a:lstStyle/>
    <a:p>
      <a:pPr>
        <a:defRPr sz="1800"/>
      </a:pPr>
      <a:endParaRPr lang="pt-BR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>
        <c:manualLayout>
          <c:layoutTarget val="inner"/>
          <c:xMode val="edge"/>
          <c:yMode val="edge"/>
          <c:x val="4.8638873803604057E-2"/>
          <c:y val="0.10518719431434467"/>
          <c:w val="0.8967928699990565"/>
          <c:h val="0.72339909123450674"/>
        </c:manualLayout>
      </c:layout>
      <c:lineChart>
        <c:grouping val="standard"/>
        <c:ser>
          <c:idx val="0"/>
          <c:order val="0"/>
          <c:tx>
            <c:strRef>
              <c:f>Plan1!$B$1</c:f>
              <c:strCache>
                <c:ptCount val="1"/>
                <c:pt idx="0">
                  <c:v>2012</c:v>
                </c:pt>
              </c:strCache>
            </c:strRef>
          </c:tx>
          <c:spPr>
            <a:ln>
              <a:solidFill>
                <a:schemeClr val="accent6">
                  <a:lumMod val="60000"/>
                  <a:lumOff val="40000"/>
                </a:schemeClr>
              </a:solidFill>
            </a:ln>
          </c:spPr>
          <c:marker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6.4212287534410967E-2"/>
                  <c:y val="9.5318366592225798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3.7770702734640192E-2"/>
                  <c:y val="-8.3145188013822868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4.2232010621412679E-2"/>
                  <c:y val="-0.11301216606441228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4.8775278573679068E-2"/>
                  <c:y val="-7.2930743376516893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1.7527444465908797E-2"/>
                  <c:y val="-8.5116374481245968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 val="0"/>
                  <c:y val="-8.8176352705411104E-2"/>
                </c:manualLayout>
              </c:layout>
              <c:showVal val="1"/>
            </c:dLbl>
            <c:txPr>
              <a:bodyPr/>
              <a:lstStyle/>
              <a:p>
                <a:pPr>
                  <a:defRPr sz="1000"/>
                </a:pPr>
                <a:endParaRPr lang="pt-BR"/>
              </a:p>
            </c:txPr>
            <c:showVal val="1"/>
          </c:dLbls>
          <c:cat>
            <c:strRef>
              <c:f>Plan1!$A$2:$A$7</c:f>
              <c:strCache>
                <c:ptCount val="6"/>
                <c:pt idx="0">
                  <c:v>Sé</c:v>
                </c:pt>
                <c:pt idx="1">
                  <c:v>Mooca</c:v>
                </c:pt>
                <c:pt idx="2">
                  <c:v>Santana</c:v>
                </c:pt>
                <c:pt idx="3">
                  <c:v>S. Amaro</c:v>
                </c:pt>
                <c:pt idx="4">
                  <c:v>Pinheiros</c:v>
                </c:pt>
                <c:pt idx="5">
                  <c:v>Cap. do Socooro</c:v>
                </c:pt>
              </c:strCache>
            </c:strRef>
          </c:cat>
          <c:val>
            <c:numRef>
              <c:f>Plan1!$B$2:$B$7</c:f>
              <c:numCache>
                <c:formatCode>####.0%</c:formatCode>
                <c:ptCount val="6"/>
                <c:pt idx="0">
                  <c:v>0.47700000000000031</c:v>
                </c:pt>
                <c:pt idx="1">
                  <c:v>9.7000000000000003E-2</c:v>
                </c:pt>
                <c:pt idx="2">
                  <c:v>5.9000000000000115E-2</c:v>
                </c:pt>
                <c:pt idx="3">
                  <c:v>5.3999999999999999E-2</c:v>
                </c:pt>
                <c:pt idx="4">
                  <c:v>4.3000000000000003E-2</c:v>
                </c:pt>
                <c:pt idx="5">
                  <c:v>3.5999999999999997E-2</c:v>
                </c:pt>
              </c:numCache>
            </c:numRef>
          </c:val>
        </c:ser>
        <c:marker val="1"/>
        <c:axId val="157214208"/>
        <c:axId val="157215744"/>
      </c:lineChart>
      <c:catAx>
        <c:axId val="15721420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pt-BR"/>
          </a:p>
        </c:txPr>
        <c:crossAx val="157215744"/>
        <c:crosses val="autoZero"/>
        <c:auto val="1"/>
        <c:lblAlgn val="ctr"/>
        <c:lblOffset val="100"/>
      </c:catAx>
      <c:valAx>
        <c:axId val="157215744"/>
        <c:scaling>
          <c:orientation val="minMax"/>
          <c:max val="0.70000000000000062"/>
          <c:min val="0"/>
        </c:scaling>
        <c:axPos val="l"/>
        <c:majorGridlines/>
        <c:numFmt formatCode="####.0%" sourceLinked="1"/>
        <c:tickLblPos val="nextTo"/>
        <c:txPr>
          <a:bodyPr/>
          <a:lstStyle/>
          <a:p>
            <a:pPr>
              <a:defRPr sz="1000"/>
            </a:pPr>
            <a:endParaRPr lang="pt-BR"/>
          </a:p>
        </c:txPr>
        <c:crossAx val="157214208"/>
        <c:crosses val="autoZero"/>
        <c:crossBetween val="between"/>
        <c:majorUnit val="0.1"/>
      </c:valAx>
      <c:spPr>
        <a:noFill/>
        <a:ln w="25358">
          <a:noFill/>
        </a:ln>
      </c:spPr>
    </c:plotArea>
    <c:plotVisOnly val="1"/>
    <c:dispBlanksAs val="zero"/>
  </c:chart>
  <c:txPr>
    <a:bodyPr/>
    <a:lstStyle/>
    <a:p>
      <a:pPr>
        <a:defRPr sz="1791"/>
      </a:pPr>
      <a:endParaRPr lang="pt-BR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>
        <c:manualLayout>
          <c:layoutTarget val="inner"/>
          <c:xMode val="edge"/>
          <c:yMode val="edge"/>
          <c:x val="4.8638873803604057E-2"/>
          <c:y val="0.10518719431434473"/>
          <c:w val="0.8967928699990565"/>
          <c:h val="0.72339909123450641"/>
        </c:manualLayout>
      </c:layout>
      <c:lineChart>
        <c:grouping val="standard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dLbls>
            <c:dLbl>
              <c:idx val="0"/>
              <c:layout>
                <c:manualLayout>
                  <c:x val="-6.4212287534410939E-2"/>
                  <c:y val="9.5318366592225798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1"/>
              <c:layout>
                <c:manualLayout>
                  <c:x val="-7.8348103897993682E-2"/>
                  <c:y val="7.717519288049887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2"/>
              <c:layout>
                <c:manualLayout>
                  <c:x val="-5.1596159915368332E-2"/>
                  <c:y val="6.33403942014656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3"/>
              <c:layout>
                <c:manualLayout>
                  <c:x val="-5.5017854456682794E-2"/>
                  <c:y val="0.1034220780029527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4"/>
              <c:layout>
                <c:manualLayout>
                  <c:x val="4.3221598780076266E-3"/>
                  <c:y val="5.115632493789411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showVal val="1"/>
          </c:dLbls>
          <c:cat>
            <c:strRef>
              <c:f>Plan1!$A$2:$A$7</c:f>
              <c:strCache>
                <c:ptCount val="6"/>
                <c:pt idx="0">
                  <c:v>Sé</c:v>
                </c:pt>
                <c:pt idx="1">
                  <c:v>S. Amaro</c:v>
                </c:pt>
                <c:pt idx="2">
                  <c:v>Santana</c:v>
                </c:pt>
                <c:pt idx="3">
                  <c:v>Mooca</c:v>
                </c:pt>
                <c:pt idx="4">
                  <c:v>Lapa</c:v>
                </c:pt>
                <c:pt idx="5">
                  <c:v>Pinheiros</c:v>
                </c:pt>
              </c:strCache>
            </c:strRef>
          </c:cat>
          <c:val>
            <c:numRef>
              <c:f>Plan1!$B$2:$B$7</c:f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2009</c:v>
                </c:pt>
              </c:strCache>
            </c:strRef>
          </c:tx>
          <c:dLbls>
            <c:dLbl>
              <c:idx val="0"/>
              <c:layout>
                <c:manualLayout>
                  <c:x val="-4.6823705920581112E-2"/>
                  <c:y val="-9.1254774708487724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4.9945286315286504E-2"/>
                  <c:y val="-5.4752864825093422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6.5553188288813471E-2"/>
                  <c:y val="-8.5171123061255127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6.8674768683518947E-2"/>
                  <c:y val="-8.5171123061255197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4.0580545131170286E-2"/>
                  <c:y val="-7.9087471414023613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 val="-5.6188447104697316E-2"/>
                  <c:y val="-4.8669213177860077E-2"/>
                </c:manualLayout>
              </c:layout>
              <c:dLblPos val="r"/>
              <c:showVal val="1"/>
            </c:dLbl>
            <c:dLbl>
              <c:idx val="7"/>
              <c:layout>
                <c:manualLayout>
                  <c:x val="0"/>
                  <c:y val="-4.2585561530627702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sz="1198"/>
                </a:pPr>
                <a:endParaRPr lang="pt-BR"/>
              </a:p>
            </c:txPr>
            <c:showVal val="1"/>
          </c:dLbls>
          <c:cat>
            <c:strRef>
              <c:f>Plan1!$A$2:$A$7</c:f>
              <c:strCache>
                <c:ptCount val="6"/>
                <c:pt idx="0">
                  <c:v>Sé</c:v>
                </c:pt>
                <c:pt idx="1">
                  <c:v>S. Amaro</c:v>
                </c:pt>
                <c:pt idx="2">
                  <c:v>Santana</c:v>
                </c:pt>
                <c:pt idx="3">
                  <c:v>Mooca</c:v>
                </c:pt>
                <c:pt idx="4">
                  <c:v>Lapa</c:v>
                </c:pt>
                <c:pt idx="5">
                  <c:v>Pinheiros</c:v>
                </c:pt>
              </c:strCache>
            </c:strRef>
          </c:cat>
          <c:val>
            <c:numRef>
              <c:f>Plan1!$C$2:$C$7</c:f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2010</c:v>
                </c:pt>
              </c:strCache>
            </c:strRef>
          </c:tx>
          <c:cat>
            <c:strRef>
              <c:f>Plan1!$A$2:$A$7</c:f>
              <c:strCache>
                <c:ptCount val="6"/>
                <c:pt idx="0">
                  <c:v>Sé</c:v>
                </c:pt>
                <c:pt idx="1">
                  <c:v>S. Amaro</c:v>
                </c:pt>
                <c:pt idx="2">
                  <c:v>Santana</c:v>
                </c:pt>
                <c:pt idx="3">
                  <c:v>Mooca</c:v>
                </c:pt>
                <c:pt idx="4">
                  <c:v>Lapa</c:v>
                </c:pt>
                <c:pt idx="5">
                  <c:v>Pinheiros</c:v>
                </c:pt>
              </c:strCache>
            </c:strRef>
          </c:cat>
          <c:val>
            <c:numRef>
              <c:f>Plan1!$D$2:$D$7</c:f>
            </c:numRef>
          </c:val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20102</c:v>
                </c:pt>
              </c:strCache>
            </c:strRef>
          </c:tx>
          <c:spPr>
            <a:ln>
              <a:solidFill>
                <a:schemeClr val="accent6">
                  <a:lumMod val="60000"/>
                  <a:lumOff val="40000"/>
                </a:schemeClr>
              </a:solidFill>
            </a:ln>
          </c:spPr>
          <c:marker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c:spPr>
          </c:marker>
          <c:dLbls>
            <c:dLbl>
              <c:idx val="1"/>
              <c:layout>
                <c:manualLayout>
                  <c:x val="-1.8729482368232606E-2"/>
                  <c:y val="-9.6201432164103068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5.6188447104697316E-2"/>
                  <c:y val="-8.0167860136753755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4.0580545131170286E-2"/>
                  <c:y val="-0.10421821817777795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6.5553188288813541E-2"/>
                  <c:y val="-9.6201432164103026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 val="-5.9786200779949981E-3"/>
                  <c:y val="-9.6192384769539147E-2"/>
                </c:manualLayout>
              </c:layout>
              <c:showVal val="1"/>
            </c:dLbl>
            <c:txPr>
              <a:bodyPr/>
              <a:lstStyle/>
              <a:p>
                <a:pPr>
                  <a:defRPr sz="1000"/>
                </a:pPr>
                <a:endParaRPr lang="pt-BR"/>
              </a:p>
            </c:txPr>
            <c:showVal val="1"/>
          </c:dLbls>
          <c:cat>
            <c:strRef>
              <c:f>Plan1!$A$2:$A$7</c:f>
              <c:strCache>
                <c:ptCount val="6"/>
                <c:pt idx="0">
                  <c:v>Sé</c:v>
                </c:pt>
                <c:pt idx="1">
                  <c:v>S. Amaro</c:v>
                </c:pt>
                <c:pt idx="2">
                  <c:v>Santana</c:v>
                </c:pt>
                <c:pt idx="3">
                  <c:v>Mooca</c:v>
                </c:pt>
                <c:pt idx="4">
                  <c:v>Lapa</c:v>
                </c:pt>
                <c:pt idx="5">
                  <c:v>Pinheiros</c:v>
                </c:pt>
              </c:strCache>
            </c:strRef>
          </c:cat>
          <c:val>
            <c:numRef>
              <c:f>Plan1!$E$2:$E$7</c:f>
              <c:numCache>
                <c:formatCode>####.0%</c:formatCode>
                <c:ptCount val="6"/>
                <c:pt idx="0">
                  <c:v>0.33700000000000091</c:v>
                </c:pt>
                <c:pt idx="1">
                  <c:v>0.18200000000000024</c:v>
                </c:pt>
                <c:pt idx="2">
                  <c:v>9.1000000000000025E-2</c:v>
                </c:pt>
                <c:pt idx="3">
                  <c:v>8.5000000000000006E-2</c:v>
                </c:pt>
                <c:pt idx="4">
                  <c:v>4.7000000000000014E-2</c:v>
                </c:pt>
                <c:pt idx="5">
                  <c:v>3.1000000000000052E-2</c:v>
                </c:pt>
              </c:numCache>
            </c:numRef>
          </c:val>
        </c:ser>
        <c:ser>
          <c:idx val="4"/>
          <c:order val="4"/>
          <c:tx>
            <c:strRef>
              <c:f>Plan1!$F$1</c:f>
              <c:strCache>
                <c:ptCount val="1"/>
                <c:pt idx="0">
                  <c:v>2012</c:v>
                </c:pt>
              </c:strCache>
            </c:strRef>
          </c:tx>
          <c:cat>
            <c:strRef>
              <c:f>Plan1!$A$2:$A$7</c:f>
              <c:strCache>
                <c:ptCount val="6"/>
                <c:pt idx="0">
                  <c:v>Sé</c:v>
                </c:pt>
                <c:pt idx="1">
                  <c:v>S. Amaro</c:v>
                </c:pt>
                <c:pt idx="2">
                  <c:v>Santana</c:v>
                </c:pt>
                <c:pt idx="3">
                  <c:v>Mooca</c:v>
                </c:pt>
                <c:pt idx="4">
                  <c:v>Lapa</c:v>
                </c:pt>
                <c:pt idx="5">
                  <c:v>Pinheiros</c:v>
                </c:pt>
              </c:strCache>
            </c:strRef>
          </c:cat>
          <c:val>
            <c:numRef>
              <c:f>Plan1!$F$2:$F$7</c:f>
            </c:numRef>
          </c:val>
        </c:ser>
        <c:ser>
          <c:idx val="5"/>
          <c:order val="5"/>
          <c:tx>
            <c:strRef>
              <c:f>Plan1!$G$1</c:f>
              <c:strCache>
                <c:ptCount val="1"/>
                <c:pt idx="0">
                  <c:v>2013</c:v>
                </c:pt>
              </c:strCache>
            </c:strRef>
          </c:tx>
          <c:cat>
            <c:strRef>
              <c:f>Plan1!$A$2:$A$7</c:f>
              <c:strCache>
                <c:ptCount val="6"/>
                <c:pt idx="0">
                  <c:v>Sé</c:v>
                </c:pt>
                <c:pt idx="1">
                  <c:v>S. Amaro</c:v>
                </c:pt>
                <c:pt idx="2">
                  <c:v>Santana</c:v>
                </c:pt>
                <c:pt idx="3">
                  <c:v>Mooca</c:v>
                </c:pt>
                <c:pt idx="4">
                  <c:v>Lapa</c:v>
                </c:pt>
                <c:pt idx="5">
                  <c:v>Pinheiros</c:v>
                </c:pt>
              </c:strCache>
            </c:strRef>
          </c:cat>
          <c:val>
            <c:numRef>
              <c:f>Plan1!$G$2:$G$7</c:f>
            </c:numRef>
          </c:val>
        </c:ser>
        <c:marker val="1"/>
        <c:axId val="157871104"/>
        <c:axId val="125661952"/>
      </c:lineChart>
      <c:catAx>
        <c:axId val="1578711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pt-BR"/>
          </a:p>
        </c:txPr>
        <c:crossAx val="125661952"/>
        <c:crosses val="autoZero"/>
        <c:auto val="1"/>
        <c:lblAlgn val="ctr"/>
        <c:lblOffset val="100"/>
      </c:catAx>
      <c:valAx>
        <c:axId val="125661952"/>
        <c:scaling>
          <c:orientation val="minMax"/>
          <c:max val="0.70000000000000062"/>
          <c:min val="0"/>
        </c:scaling>
        <c:axPos val="l"/>
        <c:majorGridlines/>
        <c:numFmt formatCode="####.0%" sourceLinked="1"/>
        <c:tickLblPos val="nextTo"/>
        <c:txPr>
          <a:bodyPr/>
          <a:lstStyle/>
          <a:p>
            <a:pPr>
              <a:defRPr sz="1000"/>
            </a:pPr>
            <a:endParaRPr lang="pt-BR"/>
          </a:p>
        </c:txPr>
        <c:crossAx val="157871104"/>
        <c:crosses val="autoZero"/>
        <c:crossBetween val="between"/>
        <c:majorUnit val="0.1"/>
      </c:valAx>
      <c:spPr>
        <a:noFill/>
        <a:ln w="25402">
          <a:noFill/>
        </a:ln>
      </c:spPr>
    </c:plotArea>
    <c:plotVisOnly val="1"/>
    <c:dispBlanksAs val="zero"/>
  </c:chart>
  <c:txPr>
    <a:bodyPr/>
    <a:lstStyle/>
    <a:p>
      <a:pPr>
        <a:defRPr sz="1797"/>
      </a:pPr>
      <a:endParaRPr lang="pt-BR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>
        <c:manualLayout>
          <c:layoutTarget val="inner"/>
          <c:xMode val="edge"/>
          <c:yMode val="edge"/>
          <c:x val="4.8638873803604057E-2"/>
          <c:y val="0.10518719431434473"/>
          <c:w val="0.8967928699990565"/>
          <c:h val="0.72339909123450641"/>
        </c:manualLayout>
      </c:layout>
      <c:lineChart>
        <c:grouping val="standard"/>
        <c:ser>
          <c:idx val="0"/>
          <c:order val="0"/>
          <c:tx>
            <c:strRef>
              <c:f>Plan1!$B$1</c:f>
              <c:strCache>
                <c:ptCount val="1"/>
                <c:pt idx="0">
                  <c:v>2011</c:v>
                </c:pt>
              </c:strCache>
            </c:strRef>
          </c:tx>
          <c:spPr>
            <a:ln>
              <a:solidFill>
                <a:schemeClr val="accent6">
                  <a:lumMod val="60000"/>
                  <a:lumOff val="40000"/>
                </a:schemeClr>
              </a:solidFill>
            </a:ln>
          </c:spPr>
          <c:marker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6.4212287534410939E-2"/>
                  <c:y val="9.5318366592225798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7.8348103897993682E-2"/>
                  <c:y val="7.7175192880498872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5.1596159915368332E-2"/>
                  <c:y val="6.334039420146563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5.7710788088929391E-2"/>
                  <c:y val="-7.2947334555419824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4.3220803322127086E-3"/>
                  <c:y val="-7.37718957152909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sz="1000"/>
                </a:pPr>
                <a:endParaRPr lang="pt-BR"/>
              </a:p>
            </c:txPr>
            <c:showVal val="1"/>
          </c:dLbls>
          <c:cat>
            <c:strRef>
              <c:f>Plan1!$A$2:$A$7</c:f>
              <c:strCache>
                <c:ptCount val="6"/>
                <c:pt idx="0">
                  <c:v>Sé</c:v>
                </c:pt>
                <c:pt idx="1">
                  <c:v>Mooca</c:v>
                </c:pt>
                <c:pt idx="2">
                  <c:v>S. Amaro</c:v>
                </c:pt>
                <c:pt idx="3">
                  <c:v>Santana</c:v>
                </c:pt>
                <c:pt idx="4">
                  <c:v>V.Mariana</c:v>
                </c:pt>
                <c:pt idx="5">
                  <c:v>Cid.Ademar</c:v>
                </c:pt>
              </c:strCache>
            </c:strRef>
          </c:cat>
          <c:val>
            <c:numRef>
              <c:f>Plan1!$B$2:$B$7</c:f>
              <c:numCache>
                <c:formatCode>####.0%</c:formatCode>
                <c:ptCount val="6"/>
                <c:pt idx="0">
                  <c:v>0.46</c:v>
                </c:pt>
                <c:pt idx="1">
                  <c:v>0.11700000000000002</c:v>
                </c:pt>
                <c:pt idx="2">
                  <c:v>0.10400000000000002</c:v>
                </c:pt>
                <c:pt idx="3">
                  <c:v>3.2000000000000042E-2</c:v>
                </c:pt>
                <c:pt idx="4">
                  <c:v>3.1000000000000034E-2</c:v>
                </c:pt>
                <c:pt idx="5">
                  <c:v>3.0000000000000002E-2</c:v>
                </c:pt>
              </c:numCache>
            </c:numRef>
          </c:val>
        </c:ser>
        <c:marker val="1"/>
        <c:axId val="157280128"/>
        <c:axId val="157281664"/>
      </c:lineChart>
      <c:catAx>
        <c:axId val="1572801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pt-BR"/>
          </a:p>
        </c:txPr>
        <c:crossAx val="157281664"/>
        <c:crosses val="autoZero"/>
        <c:auto val="1"/>
        <c:lblAlgn val="ctr"/>
        <c:lblOffset val="100"/>
      </c:catAx>
      <c:valAx>
        <c:axId val="157281664"/>
        <c:scaling>
          <c:orientation val="minMax"/>
          <c:max val="0.70000000000000062"/>
          <c:min val="0"/>
        </c:scaling>
        <c:axPos val="l"/>
        <c:majorGridlines/>
        <c:numFmt formatCode="####.0%" sourceLinked="1"/>
        <c:tickLblPos val="nextTo"/>
        <c:txPr>
          <a:bodyPr/>
          <a:lstStyle/>
          <a:p>
            <a:pPr>
              <a:defRPr sz="1000"/>
            </a:pPr>
            <a:endParaRPr lang="pt-BR"/>
          </a:p>
        </c:txPr>
        <c:crossAx val="157280128"/>
        <c:crosses val="autoZero"/>
        <c:crossBetween val="between"/>
        <c:majorUnit val="0.1"/>
      </c:valAx>
      <c:spPr>
        <a:noFill/>
        <a:ln w="25358">
          <a:noFill/>
        </a:ln>
      </c:spPr>
    </c:plotArea>
    <c:plotVisOnly val="1"/>
    <c:dispBlanksAs val="zero"/>
  </c:chart>
  <c:txPr>
    <a:bodyPr/>
    <a:lstStyle/>
    <a:p>
      <a:pPr>
        <a:defRPr sz="1794"/>
      </a:pPr>
      <a:endParaRPr lang="pt-B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3"/>
  <c:chart>
    <c:autoTitleDeleted val="1"/>
    <c:plotArea>
      <c:layout>
        <c:manualLayout>
          <c:layoutTarget val="inner"/>
          <c:xMode val="edge"/>
          <c:yMode val="edge"/>
          <c:x val="4.7096288484511559E-4"/>
          <c:y val="0.12284011832618456"/>
          <c:w val="0.99952903054809783"/>
          <c:h val="0.72339909123450585"/>
        </c:manualLayout>
      </c:layout>
      <c:lineChart>
        <c:grouping val="standard"/>
        <c:ser>
          <c:idx val="0"/>
          <c:order val="0"/>
          <c:tx>
            <c:strRef>
              <c:f>Total_Abordagens!$B$1</c:f>
              <c:strCache>
                <c:ptCount val="1"/>
                <c:pt idx="0">
                  <c:v>Abordagens</c:v>
                </c:pt>
              </c:strCache>
            </c:strRef>
          </c:tx>
          <c:spPr>
            <a:ln w="38109" cap="flat" cmpd="sng" algn="ctr">
              <a:solidFill>
                <a:srgbClr val="92D05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marker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92D050"/>
                </a:solidFill>
              </a:ln>
            </c:spPr>
          </c:marker>
          <c:dLbls>
            <c:dLbl>
              <c:idx val="0"/>
              <c:layout>
                <c:manualLayout>
                  <c:x val="-6.1275111305854665E-3"/>
                  <c:y val="-4.3684759664383904E-3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3.3589514684013777E-2"/>
                  <c:y val="-7.6504352678706242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3.5580169218810936E-2"/>
                  <c:y val="-0.10408746854214238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3.2758703006797486E-2"/>
                  <c:y val="-8.6755457123121701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3.1927757614266451E-2"/>
                  <c:y val="-6.7800437632534433E-2"/>
                </c:manualLayout>
              </c:layout>
              <c:dLblPos val="r"/>
              <c:showVal val="1"/>
            </c:dLbl>
            <c:dLbl>
              <c:idx val="7"/>
              <c:layout>
                <c:manualLayout>
                  <c:x val="-1.9833538826494797E-2"/>
                  <c:y val="-0.12272295172857021"/>
                </c:manualLayout>
              </c:layout>
              <c:showVal val="1"/>
            </c:dLbl>
            <c:dLbl>
              <c:idx val="8"/>
              <c:layout>
                <c:manualLayout>
                  <c:x val="-2.4083582860743691E-2"/>
                  <c:y val="-0.12272295172856981"/>
                </c:manualLayout>
              </c:layout>
              <c:showVal val="1"/>
            </c:dLbl>
            <c:txPr>
              <a:bodyPr/>
              <a:lstStyle/>
              <a:p>
                <a:pPr>
                  <a:defRPr sz="1100"/>
                </a:pPr>
                <a:endParaRPr lang="pt-BR"/>
              </a:p>
            </c:txPr>
            <c:showVal val="1"/>
          </c:dLbls>
          <c:cat>
            <c:numRef>
              <c:f>Total_Abordagens!$A$2:$A$10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Total_Abordagens!$B$2:$B$10</c:f>
              <c:numCache>
                <c:formatCode>#,##0</c:formatCode>
                <c:ptCount val="9"/>
                <c:pt idx="0">
                  <c:v>40802</c:v>
                </c:pt>
                <c:pt idx="1">
                  <c:v>38456</c:v>
                </c:pt>
                <c:pt idx="2">
                  <c:v>77050</c:v>
                </c:pt>
                <c:pt idx="3">
                  <c:v>107412</c:v>
                </c:pt>
                <c:pt idx="4">
                  <c:v>74644</c:v>
                </c:pt>
                <c:pt idx="5">
                  <c:v>78938</c:v>
                </c:pt>
                <c:pt idx="6">
                  <c:v>82482</c:v>
                </c:pt>
                <c:pt idx="7">
                  <c:v>169583</c:v>
                </c:pt>
                <c:pt idx="8">
                  <c:v>169634</c:v>
                </c:pt>
              </c:numCache>
            </c:numRef>
          </c:val>
        </c:ser>
        <c:marker val="1"/>
        <c:axId val="117452160"/>
        <c:axId val="117490816"/>
      </c:lineChart>
      <c:catAx>
        <c:axId val="117452160"/>
        <c:scaling>
          <c:orientation val="minMax"/>
        </c:scaling>
        <c:delete val="1"/>
        <c:axPos val="b"/>
        <c:numFmt formatCode="General" sourceLinked="1"/>
        <c:tickLblPos val="none"/>
        <c:crossAx val="117490816"/>
        <c:crosses val="autoZero"/>
        <c:auto val="1"/>
        <c:lblAlgn val="ctr"/>
        <c:lblOffset val="100"/>
      </c:catAx>
      <c:valAx>
        <c:axId val="117490816"/>
        <c:scaling>
          <c:orientation val="minMax"/>
        </c:scaling>
        <c:delete val="1"/>
        <c:axPos val="l"/>
        <c:numFmt formatCode="#,##0" sourceLinked="1"/>
        <c:tickLblPos val="none"/>
        <c:crossAx val="117452160"/>
        <c:crosses val="autoZero"/>
        <c:crossBetween val="between"/>
        <c:majorUnit val="50000"/>
      </c:valAx>
      <c:spPr>
        <a:noFill/>
        <a:ln w="25402">
          <a:noFill/>
        </a:ln>
      </c:spPr>
    </c:plotArea>
    <c:plotVisOnly val="1"/>
    <c:dispBlanksAs val="zero"/>
  </c:chart>
  <c:txPr>
    <a:bodyPr/>
    <a:lstStyle/>
    <a:p>
      <a:pPr>
        <a:defRPr sz="1800"/>
      </a:pPr>
      <a:endParaRPr lang="pt-BR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>
        <c:manualLayout>
          <c:layoutTarget val="inner"/>
          <c:xMode val="edge"/>
          <c:yMode val="edge"/>
          <c:x val="4.8638873803604057E-2"/>
          <c:y val="0.10518719431434463"/>
          <c:w val="0.8967928699990565"/>
          <c:h val="0.72339909123450696"/>
        </c:manualLayout>
      </c:layout>
      <c:lineChart>
        <c:grouping val="standard"/>
        <c:ser>
          <c:idx val="0"/>
          <c:order val="0"/>
          <c:tx>
            <c:strRef>
              <c:f>Plan1!$B$1</c:f>
              <c:strCache>
                <c:ptCount val="1"/>
                <c:pt idx="0">
                  <c:v>2017</c:v>
                </c:pt>
              </c:strCache>
            </c:strRef>
          </c:tx>
          <c:spPr>
            <a:ln>
              <a:solidFill>
                <a:schemeClr val="accent6">
                  <a:lumMod val="60000"/>
                  <a:lumOff val="40000"/>
                </a:schemeClr>
              </a:solidFill>
            </a:ln>
          </c:spPr>
          <c:marker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6.4212287534411008E-2"/>
                  <c:y val="9.5318366592225798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3.7770702734640192E-2"/>
                  <c:y val="-8.3145188013822868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4.2232010621412699E-2"/>
                  <c:y val="-0.11301216606441228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4.8775278573679047E-2"/>
                  <c:y val="-7.2930743376516893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1.7527444465908797E-2"/>
                  <c:y val="-8.5116374481245968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 val="0"/>
                  <c:y val="-8.8176352705411173E-2"/>
                </c:manualLayout>
              </c:layout>
              <c:showVal val="1"/>
            </c:dLbl>
            <c:txPr>
              <a:bodyPr/>
              <a:lstStyle/>
              <a:p>
                <a:pPr>
                  <a:defRPr sz="1000"/>
                </a:pPr>
                <a:endParaRPr lang="pt-BR"/>
              </a:p>
            </c:txPr>
            <c:showVal val="1"/>
          </c:dLbls>
          <c:cat>
            <c:strRef>
              <c:f>Plan1!$A$2:$A$7</c:f>
              <c:strCache>
                <c:ptCount val="6"/>
                <c:pt idx="0">
                  <c:v>Sé</c:v>
                </c:pt>
                <c:pt idx="1">
                  <c:v>Mooca</c:v>
                </c:pt>
                <c:pt idx="2">
                  <c:v>Santo Amaro</c:v>
                </c:pt>
                <c:pt idx="3">
                  <c:v>Santana</c:v>
                </c:pt>
                <c:pt idx="4">
                  <c:v>V. Mariana</c:v>
                </c:pt>
                <c:pt idx="5">
                  <c:v>Jabaquara</c:v>
                </c:pt>
              </c:strCache>
            </c:strRef>
          </c:cat>
          <c:val>
            <c:numRef>
              <c:f>Plan1!$B$2:$B$7</c:f>
              <c:numCache>
                <c:formatCode>####.0%</c:formatCode>
                <c:ptCount val="6"/>
                <c:pt idx="0">
                  <c:v>0.51300000000000001</c:v>
                </c:pt>
                <c:pt idx="1">
                  <c:v>6.3E-2</c:v>
                </c:pt>
                <c:pt idx="2">
                  <c:v>6.2000000000000027E-2</c:v>
                </c:pt>
                <c:pt idx="3">
                  <c:v>5.6000000000000001E-2</c:v>
                </c:pt>
                <c:pt idx="4">
                  <c:v>4.2000000000000023E-2</c:v>
                </c:pt>
                <c:pt idx="5">
                  <c:v>3.6999999999999998E-2</c:v>
                </c:pt>
              </c:numCache>
            </c:numRef>
          </c:val>
        </c:ser>
        <c:marker val="1"/>
        <c:axId val="157978624"/>
        <c:axId val="157980160"/>
      </c:lineChart>
      <c:catAx>
        <c:axId val="1579786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pt-BR"/>
          </a:p>
        </c:txPr>
        <c:crossAx val="157980160"/>
        <c:crosses val="autoZero"/>
        <c:auto val="1"/>
        <c:lblAlgn val="ctr"/>
        <c:lblOffset val="100"/>
      </c:catAx>
      <c:valAx>
        <c:axId val="157980160"/>
        <c:scaling>
          <c:orientation val="minMax"/>
          <c:max val="0.70000000000000062"/>
          <c:min val="0"/>
        </c:scaling>
        <c:axPos val="l"/>
        <c:majorGridlines/>
        <c:numFmt formatCode="####.0%" sourceLinked="1"/>
        <c:tickLblPos val="nextTo"/>
        <c:txPr>
          <a:bodyPr/>
          <a:lstStyle/>
          <a:p>
            <a:pPr>
              <a:defRPr sz="1000"/>
            </a:pPr>
            <a:endParaRPr lang="pt-BR"/>
          </a:p>
        </c:txPr>
        <c:crossAx val="157978624"/>
        <c:crosses val="autoZero"/>
        <c:crossBetween val="between"/>
        <c:majorUnit val="0.1"/>
      </c:valAx>
      <c:spPr>
        <a:noFill/>
        <a:ln w="25358">
          <a:noFill/>
        </a:ln>
      </c:spPr>
    </c:plotArea>
    <c:plotVisOnly val="1"/>
    <c:dispBlanksAs val="zero"/>
  </c:chart>
  <c:txPr>
    <a:bodyPr/>
    <a:lstStyle/>
    <a:p>
      <a:pPr>
        <a:defRPr sz="1791"/>
      </a:pPr>
      <a:endParaRPr lang="pt-BR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3"/>
  <c:chart>
    <c:autoTitleDeleted val="1"/>
    <c:plotArea>
      <c:layout>
        <c:manualLayout>
          <c:layoutTarget val="inner"/>
          <c:xMode val="edge"/>
          <c:yMode val="edge"/>
          <c:x val="4.7096945190847137E-4"/>
          <c:y val="0.12284021582143052"/>
          <c:w val="0.99952903054809794"/>
          <c:h val="0.72339909123450596"/>
        </c:manualLayout>
      </c:layout>
      <c:barChart>
        <c:barDir val="col"/>
        <c:grouping val="clustered"/>
        <c:ser>
          <c:idx val="1"/>
          <c:order val="0"/>
          <c:tx>
            <c:strRef>
              <c:f>Plan1!$C$1</c:f>
              <c:strCache>
                <c:ptCount val="1"/>
                <c:pt idx="0">
                  <c:v>Colunas1</c:v>
                </c:pt>
              </c:strCache>
            </c:strRef>
          </c:tx>
          <c:spPr>
            <a:solidFill>
              <a:schemeClr val="accent1">
                <a:lumMod val="90000"/>
              </a:schemeClr>
            </a:solidFill>
            <a:ln>
              <a:noFill/>
            </a:ln>
          </c:spPr>
          <c:dPt>
            <c:idx val="1"/>
            <c:spPr>
              <a:solidFill>
                <a:schemeClr val="accent1">
                  <a:lumMod val="90000"/>
                </a:schemeClr>
              </a:solidFill>
              <a:ln>
                <a:noFill/>
              </a:ln>
            </c:spPr>
          </c:dPt>
          <c:dLbls>
            <c:dLbl>
              <c:idx val="0"/>
              <c:layout>
                <c:manualLayout>
                  <c:x val="9.9167694132474109E-3"/>
                  <c:y val="-2.0992554420304649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showVal val="1"/>
          </c:dLbls>
          <c:trendline>
            <c:spPr>
              <a:ln w="38100">
                <a:solidFill>
                  <a:srgbClr val="6666FF"/>
                </a:solidFill>
              </a:ln>
            </c:spPr>
            <c:trendlineType val="linear"/>
          </c:trendline>
          <c:cat>
            <c:numRef>
              <c:f>Plan1!$A$2:$A$10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Plan1!$C$2:$C$10</c:f>
              <c:numCache>
                <c:formatCode>#,##0</c:formatCode>
                <c:ptCount val="9"/>
                <c:pt idx="0">
                  <c:v>40802</c:v>
                </c:pt>
                <c:pt idx="1">
                  <c:v>38456</c:v>
                </c:pt>
                <c:pt idx="2">
                  <c:v>77050</c:v>
                </c:pt>
                <c:pt idx="3">
                  <c:v>107412</c:v>
                </c:pt>
                <c:pt idx="4">
                  <c:v>74644</c:v>
                </c:pt>
                <c:pt idx="5">
                  <c:v>78938</c:v>
                </c:pt>
                <c:pt idx="6">
                  <c:v>82482</c:v>
                </c:pt>
                <c:pt idx="7">
                  <c:v>169583</c:v>
                </c:pt>
                <c:pt idx="8">
                  <c:v>169634</c:v>
                </c:pt>
              </c:numCache>
            </c:numRef>
          </c:val>
        </c:ser>
        <c:gapWidth val="206"/>
        <c:axId val="158066560"/>
        <c:axId val="158068096"/>
      </c:barChart>
      <c:catAx>
        <c:axId val="158066560"/>
        <c:scaling>
          <c:orientation val="minMax"/>
        </c:scaling>
        <c:axPos val="b"/>
        <c:numFmt formatCode="General" sourceLinked="1"/>
        <c:tickLblPos val="nextTo"/>
        <c:spPr>
          <a:noFill/>
          <a:ln>
            <a:noFill/>
          </a:ln>
        </c:spPr>
        <c:txPr>
          <a:bodyPr/>
          <a:lstStyle/>
          <a:p>
            <a:pPr>
              <a:defRPr sz="1400" baseline="0"/>
            </a:pPr>
            <a:endParaRPr lang="pt-BR"/>
          </a:p>
        </c:txPr>
        <c:crossAx val="158068096"/>
        <c:crosses val="autoZero"/>
        <c:auto val="1"/>
        <c:lblAlgn val="ctr"/>
        <c:lblOffset val="100"/>
      </c:catAx>
      <c:valAx>
        <c:axId val="158068096"/>
        <c:scaling>
          <c:orientation val="minMax"/>
        </c:scaling>
        <c:axPos val="l"/>
        <c:numFmt formatCode="#,##0" sourceLinked="1"/>
        <c:tickLblPos val="none"/>
        <c:crossAx val="158066560"/>
        <c:crosses val="autoZero"/>
        <c:crossBetween val="between"/>
      </c:valAx>
      <c:spPr>
        <a:noFill/>
        <a:ln w="25358">
          <a:noFill/>
        </a:ln>
      </c:spPr>
    </c:plotArea>
    <c:plotVisOnly val="1"/>
    <c:dispBlanksAs val="zero"/>
  </c:chart>
  <c:txPr>
    <a:bodyPr/>
    <a:lstStyle/>
    <a:p>
      <a:pPr>
        <a:defRPr sz="1791"/>
      </a:pPr>
      <a:endParaRPr lang="pt-BR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>
        <c:manualLayout>
          <c:layoutTarget val="inner"/>
          <c:xMode val="edge"/>
          <c:yMode val="edge"/>
          <c:x val="1.8462957939348141E-3"/>
          <c:y val="7.535647748540783E-2"/>
          <c:w val="0.99810674291831558"/>
          <c:h val="0.56737979968037888"/>
        </c:manualLayout>
      </c:layout>
      <c:barChart>
        <c:barDir val="col"/>
        <c:grouping val="stacked"/>
        <c:ser>
          <c:idx val="0"/>
          <c:order val="0"/>
          <c:tx>
            <c:strRef>
              <c:f>Plan1!$B$1</c:f>
              <c:strCache>
                <c:ptCount val="1"/>
                <c:pt idx="0">
                  <c:v>Masculino</c:v>
                </c:pt>
              </c:strCache>
            </c:strRef>
          </c:tx>
          <c:spPr>
            <a:solidFill>
              <a:schemeClr val="accent2"/>
            </a:solidFill>
          </c:spPr>
          <c:dLbls>
            <c:dLbl>
              <c:idx val="0"/>
              <c:layout>
                <c:manualLayout>
                  <c:x val="1.0839799672705201E-3"/>
                  <c:y val="1.3720814959149489E-2"/>
                </c:manualLayout>
              </c:layout>
              <c:dLblPos val="ctr"/>
              <c:showVal val="1"/>
            </c:dLbl>
            <c:dLbl>
              <c:idx val="1"/>
              <c:layout>
                <c:manualLayout>
                  <c:x val="-1.09250207766963E-3"/>
                  <c:y val="-2.779086464013214E-2"/>
                </c:manualLayout>
              </c:layout>
              <c:dLblPos val="ctr"/>
              <c:showVal val="1"/>
            </c:dLbl>
            <c:dLbl>
              <c:idx val="2"/>
              <c:layout>
                <c:manualLayout>
                  <c:x val="3.6558605089962885E-4"/>
                  <c:y val="-6.1179266513975775E-2"/>
                </c:manualLayout>
              </c:layout>
              <c:dLblPos val="ctr"/>
              <c:showVal val="1"/>
            </c:dLbl>
            <c:dLbl>
              <c:idx val="3"/>
              <c:layout>
                <c:manualLayout>
                  <c:x val="1.5719859704478099E-4"/>
                  <c:y val="-5.3382260471314794E-2"/>
                </c:manualLayout>
              </c:layout>
              <c:dLblPos val="ctr"/>
              <c:showVal val="1"/>
            </c:dLbl>
            <c:dLbl>
              <c:idx val="4"/>
              <c:layout>
                <c:manualLayout>
                  <c:x val="-5.546598793566064E-4"/>
                  <c:y val="-3.4182391549584655E-2"/>
                </c:manualLayout>
              </c:layout>
              <c:dLblPos val="ctr"/>
              <c:showVal val="1"/>
            </c:dLbl>
            <c:txPr>
              <a:bodyPr/>
              <a:lstStyle/>
              <a:p>
                <a:pPr>
                  <a:defRPr sz="900">
                    <a:solidFill>
                      <a:schemeClr val="bg1"/>
                    </a:solidFill>
                    <a:latin typeface="+mj-lt"/>
                    <a:cs typeface="Arial" pitchFamily="34" charset="0"/>
                  </a:defRPr>
                </a:pPr>
                <a:endParaRPr lang="pt-BR"/>
              </a:p>
            </c:txPr>
            <c:showVal val="1"/>
          </c:dLbls>
          <c:cat>
            <c:numRef>
              <c:f>Plan1!$A$2:$A$10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Plan1!$B$2:$B$10</c:f>
              <c:numCache>
                <c:formatCode>####.0%</c:formatCode>
                <c:ptCount val="9"/>
                <c:pt idx="0">
                  <c:v>0.82608695652173902</c:v>
                </c:pt>
                <c:pt idx="1">
                  <c:v>0.81290305804035778</c:v>
                </c:pt>
                <c:pt idx="2">
                  <c:v>0.80965606748864372</c:v>
                </c:pt>
                <c:pt idx="3">
                  <c:v>0.83820243548206907</c:v>
                </c:pt>
                <c:pt idx="4">
                  <c:v>0.836048443277424</c:v>
                </c:pt>
                <c:pt idx="5">
                  <c:v>0.84800000000000031</c:v>
                </c:pt>
                <c:pt idx="6">
                  <c:v>0.87900000000000034</c:v>
                </c:pt>
                <c:pt idx="7">
                  <c:v>0.86000000000000032</c:v>
                </c:pt>
                <c:pt idx="8">
                  <c:v>0.8410000000000003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Feminino</c:v>
                </c:pt>
              </c:strCache>
            </c:strRef>
          </c:tx>
          <c:spPr>
            <a:solidFill>
              <a:srgbClr val="CC0066"/>
            </a:solidFill>
          </c:spPr>
          <c:dLbls>
            <c:txPr>
              <a:bodyPr/>
              <a:lstStyle/>
              <a:p>
                <a:pPr>
                  <a:defRPr sz="900">
                    <a:solidFill>
                      <a:srgbClr val="FFFFFF"/>
                    </a:solidFill>
                    <a:latin typeface="+mj-lt"/>
                    <a:cs typeface="Arial" pitchFamily="34" charset="0"/>
                  </a:defRPr>
                </a:pPr>
                <a:endParaRPr lang="pt-BR"/>
              </a:p>
            </c:txPr>
            <c:showVal val="1"/>
          </c:dLbls>
          <c:cat>
            <c:numRef>
              <c:f>Plan1!$A$2:$A$10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Plan1!$C$2:$C$10</c:f>
              <c:numCache>
                <c:formatCode>####.0%</c:formatCode>
                <c:ptCount val="9"/>
                <c:pt idx="0">
                  <c:v>0.17386402627322192</c:v>
                </c:pt>
                <c:pt idx="1">
                  <c:v>0.18709694195964224</c:v>
                </c:pt>
                <c:pt idx="2">
                  <c:v>0.19034393251135634</c:v>
                </c:pt>
                <c:pt idx="3">
                  <c:v>0.16179756451793104</c:v>
                </c:pt>
                <c:pt idx="4">
                  <c:v>0.16395155672257652</c:v>
                </c:pt>
                <c:pt idx="5">
                  <c:v>0.15200000000000008</c:v>
                </c:pt>
                <c:pt idx="6">
                  <c:v>0.12100000000000002</c:v>
                </c:pt>
                <c:pt idx="7">
                  <c:v>0.14000000000000001</c:v>
                </c:pt>
                <c:pt idx="8">
                  <c:v>0.15900000000000009</c:v>
                </c:pt>
              </c:numCache>
            </c:numRef>
          </c:val>
        </c:ser>
        <c:gapWidth val="223"/>
        <c:overlap val="100"/>
        <c:axId val="158238976"/>
        <c:axId val="158261248"/>
      </c:barChart>
      <c:catAx>
        <c:axId val="158238976"/>
        <c:scaling>
          <c:orientation val="minMax"/>
        </c:scaling>
        <c:axPos val="b"/>
        <c:numFmt formatCode="General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pt-BR"/>
          </a:p>
        </c:txPr>
        <c:crossAx val="158261248"/>
        <c:crosses val="autoZero"/>
        <c:auto val="1"/>
        <c:lblAlgn val="ctr"/>
        <c:lblOffset val="100"/>
      </c:catAx>
      <c:valAx>
        <c:axId val="158261248"/>
        <c:scaling>
          <c:orientation val="minMax"/>
        </c:scaling>
        <c:delete val="1"/>
        <c:axPos val="l"/>
        <c:numFmt formatCode="####.0%" sourceLinked="1"/>
        <c:tickLblPos val="none"/>
        <c:crossAx val="158238976"/>
        <c:crosses val="autoZero"/>
        <c:crossBetween val="between"/>
      </c:valAx>
      <c:spPr>
        <a:noFill/>
        <a:ln w="25406">
          <a:noFill/>
        </a:ln>
      </c:spPr>
    </c:plotArea>
    <c:legend>
      <c:legendPos val="b"/>
      <c:layout>
        <c:manualLayout>
          <c:xMode val="edge"/>
          <c:yMode val="edge"/>
          <c:x val="0.38673189027913635"/>
          <c:y val="0.78943689950944829"/>
          <c:w val="0.23478810509511094"/>
          <c:h val="0.10364624760888021"/>
        </c:manualLayout>
      </c:layout>
      <c:txPr>
        <a:bodyPr/>
        <a:lstStyle/>
        <a:p>
          <a:pPr>
            <a:defRPr sz="1000"/>
          </a:pPr>
          <a:endParaRPr lang="pt-BR"/>
        </a:p>
      </c:txPr>
    </c:legend>
    <c:plotVisOnly val="1"/>
    <c:dispBlanksAs val="zero"/>
  </c:chart>
  <c:txPr>
    <a:bodyPr/>
    <a:lstStyle/>
    <a:p>
      <a:pPr>
        <a:defRPr sz="1800"/>
      </a:pPr>
      <a:endParaRPr lang="pt-BR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plotArea>
      <c:layout>
        <c:manualLayout>
          <c:layoutTarget val="inner"/>
          <c:xMode val="edge"/>
          <c:yMode val="edge"/>
          <c:x val="0"/>
          <c:y val="0.46201419215528788"/>
          <c:w val="1"/>
          <c:h val="0.38422511458840758"/>
        </c:manualLayout>
      </c:layout>
      <c:barChart>
        <c:barDir val="col"/>
        <c:grouping val="stacked"/>
        <c:ser>
          <c:idx val="0"/>
          <c:order val="0"/>
          <c:tx>
            <c:strRef>
              <c:f>Plan1!$B$1</c:f>
              <c:strCache>
                <c:ptCount val="1"/>
                <c:pt idx="0">
                  <c:v>0 a 5</c:v>
                </c:pt>
              </c:strCache>
            </c:strRef>
          </c:tx>
          <c:spPr>
            <a:solidFill>
              <a:schemeClr val="accent2"/>
            </a:solidFill>
          </c:spPr>
          <c:dLbls>
            <c:dLbl>
              <c:idx val="0"/>
              <c:layout>
                <c:manualLayout>
                  <c:x val="2.4592847182116806E-3"/>
                  <c:y val="-4.3685302150103704E-3"/>
                </c:manualLayout>
              </c:layout>
              <c:dLblPos val="ctr"/>
              <c:showVal val="1"/>
            </c:dLbl>
            <c:dLbl>
              <c:idx val="1"/>
              <c:layout>
                <c:manualLayout>
                  <c:x val="-1.09250207766963E-3"/>
                  <c:y val="-2.779086464013214E-2"/>
                </c:manualLayout>
              </c:layout>
              <c:dLblPos val="ctr"/>
              <c:showVal val="1"/>
            </c:dLbl>
            <c:dLbl>
              <c:idx val="2"/>
              <c:layout>
                <c:manualLayout>
                  <c:x val="4.4913723888271992E-3"/>
                  <c:y val="-6.1179319212035316E-2"/>
                </c:manualLayout>
              </c:layout>
              <c:dLblPos val="ctr"/>
              <c:showVal val="1"/>
            </c:dLbl>
            <c:dLbl>
              <c:idx val="3"/>
              <c:layout>
                <c:manualLayout>
                  <c:x val="1.5719859704478093E-4"/>
                  <c:y val="-5.3382260471314794E-2"/>
                </c:manualLayout>
              </c:layout>
              <c:dLblPos val="ctr"/>
              <c:showVal val="1"/>
            </c:dLbl>
            <c:dLbl>
              <c:idx val="4"/>
              <c:layout>
                <c:manualLayout>
                  <c:x val="-3.3052272759285092E-3"/>
                  <c:y val="-2.9659981417698236E-2"/>
                </c:manualLayout>
              </c:layout>
              <c:dLblPos val="ctr"/>
              <c:showVal val="1"/>
            </c:dLbl>
            <c:txPr>
              <a:bodyPr/>
              <a:lstStyle/>
              <a:p>
                <a:pPr>
                  <a:defRPr sz="1398"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Val val="1"/>
          </c:dLbls>
          <c:cat>
            <c:numRef>
              <c:f>Plan1!$A$2:$A$10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Plan1!$B$2:$B$10</c:f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6 a 11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398">
                    <a:solidFill>
                      <a:schemeClr val="tx1"/>
                    </a:solidFill>
                  </a:defRPr>
                </a:pPr>
                <a:endParaRPr lang="pt-BR"/>
              </a:p>
            </c:txPr>
            <c:showVal val="1"/>
          </c:dLbls>
          <c:cat>
            <c:numRef>
              <c:f>Plan1!$A$2:$A$10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Plan1!$C$2:$C$10</c:f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12 a 14</c:v>
                </c:pt>
              </c:strCache>
            </c:strRef>
          </c:tx>
          <c:dLbls>
            <c:txPr>
              <a:bodyPr/>
              <a:lstStyle/>
              <a:p>
                <a:pPr>
                  <a:defRPr sz="1198"/>
                </a:pPr>
                <a:endParaRPr lang="pt-BR"/>
              </a:p>
            </c:txPr>
            <c:showVal val="1"/>
          </c:dLbls>
          <c:cat>
            <c:numRef>
              <c:f>Plan1!$A$2:$A$10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Plan1!$D$2:$D$10</c:f>
            </c:numRef>
          </c:val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15 a 17</c:v>
                </c:pt>
              </c:strCache>
            </c:strRef>
          </c:tx>
          <c:cat>
            <c:numRef>
              <c:f>Plan1!$A$2:$A$10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Plan1!$E$2:$E$10</c:f>
            </c:numRef>
          </c:val>
        </c:ser>
        <c:ser>
          <c:idx val="4"/>
          <c:order val="4"/>
          <c:tx>
            <c:strRef>
              <c:f>Plan1!$F$1</c:f>
              <c:strCache>
                <c:ptCount val="1"/>
                <c:pt idx="0">
                  <c:v>Abaixo de 18</c:v>
                </c:pt>
              </c:strCache>
            </c:strRef>
          </c:tx>
          <c:spPr>
            <a:solidFill>
              <a:srgbClr val="0066CC"/>
            </a:solidFill>
          </c:spPr>
          <c:dLbls>
            <c:txPr>
              <a:bodyPr/>
              <a:lstStyle/>
              <a:p>
                <a:pPr>
                  <a:defRPr sz="800"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Val val="1"/>
          </c:dLbls>
          <c:cat>
            <c:numRef>
              <c:f>Plan1!$A$2:$A$10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Plan1!$F$2:$F$10</c:f>
              <c:numCache>
                <c:formatCode>####.0%</c:formatCode>
                <c:ptCount val="9"/>
                <c:pt idx="0">
                  <c:v>0.18599578452036691</c:v>
                </c:pt>
                <c:pt idx="1">
                  <c:v>0.12164551695444149</c:v>
                </c:pt>
                <c:pt idx="2">
                  <c:v>0.10565866320571057</c:v>
                </c:pt>
                <c:pt idx="3">
                  <c:v>9.8694745466056069E-2</c:v>
                </c:pt>
                <c:pt idx="4">
                  <c:v>9.1889502170301715E-2</c:v>
                </c:pt>
                <c:pt idx="5">
                  <c:v>9.9000000000000046E-2</c:v>
                </c:pt>
                <c:pt idx="6">
                  <c:v>5.1999999999999998E-2</c:v>
                </c:pt>
                <c:pt idx="7">
                  <c:v>8.1000000000000003E-2</c:v>
                </c:pt>
                <c:pt idx="8">
                  <c:v>6.6000000000000003E-2</c:v>
                </c:pt>
              </c:numCache>
            </c:numRef>
          </c:val>
        </c:ser>
        <c:ser>
          <c:idx val="5"/>
          <c:order val="5"/>
          <c:tx>
            <c:strRef>
              <c:f>Plan1!$G$1</c:f>
              <c:strCache>
                <c:ptCount val="1"/>
                <c:pt idx="0">
                  <c:v>18 a 25</c:v>
                </c:pt>
              </c:strCache>
            </c:strRef>
          </c:tx>
          <c:spPr>
            <a:solidFill>
              <a:srgbClr val="FFCC00"/>
            </a:solidFill>
          </c:spPr>
          <c:dLbls>
            <c:txPr>
              <a:bodyPr/>
              <a:lstStyle/>
              <a:p>
                <a:pPr>
                  <a:defRPr sz="800">
                    <a:solidFill>
                      <a:schemeClr val="tx1"/>
                    </a:solidFill>
                  </a:defRPr>
                </a:pPr>
                <a:endParaRPr lang="pt-BR"/>
              </a:p>
            </c:txPr>
            <c:showVal val="1"/>
          </c:dLbls>
          <c:cat>
            <c:numRef>
              <c:f>Plan1!$A$2:$A$10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Plan1!$G$2:$G$10</c:f>
              <c:numCache>
                <c:formatCode>####.0%</c:formatCode>
                <c:ptCount val="9"/>
                <c:pt idx="0">
                  <c:v>8.9578942208715248E-2</c:v>
                </c:pt>
                <c:pt idx="1">
                  <c:v>8.1053671728728932E-2</c:v>
                </c:pt>
                <c:pt idx="2">
                  <c:v>7.5262816353017528E-2</c:v>
                </c:pt>
                <c:pt idx="3">
                  <c:v>7.779391501880617E-2</c:v>
                </c:pt>
                <c:pt idx="4">
                  <c:v>7.7059107228980239E-2</c:v>
                </c:pt>
                <c:pt idx="5">
                  <c:v>7.9000000000000042E-2</c:v>
                </c:pt>
                <c:pt idx="6">
                  <c:v>7.5000000000000011E-2</c:v>
                </c:pt>
                <c:pt idx="7">
                  <c:v>7.3000000000000009E-2</c:v>
                </c:pt>
                <c:pt idx="8">
                  <c:v>8.0000000000000043E-2</c:v>
                </c:pt>
              </c:numCache>
            </c:numRef>
          </c:val>
        </c:ser>
        <c:ser>
          <c:idx val="6"/>
          <c:order val="6"/>
          <c:tx>
            <c:strRef>
              <c:f>Plan1!$H$1</c:f>
              <c:strCache>
                <c:ptCount val="1"/>
                <c:pt idx="0">
                  <c:v>26 a 59</c:v>
                </c:pt>
              </c:strCache>
            </c:strRef>
          </c:tx>
          <c:spPr>
            <a:solidFill>
              <a:srgbClr val="FF9933"/>
            </a:solidFill>
          </c:spPr>
          <c:dLbls>
            <c:txPr>
              <a:bodyPr/>
              <a:lstStyle/>
              <a:p>
                <a:pPr>
                  <a:defRPr sz="800"/>
                </a:pPr>
                <a:endParaRPr lang="pt-BR"/>
              </a:p>
            </c:txPr>
            <c:showVal val="1"/>
          </c:dLbls>
          <c:cat>
            <c:numRef>
              <c:f>Plan1!$A$2:$A$10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Plan1!$H$2:$H$10</c:f>
              <c:numCache>
                <c:formatCode>####.0%</c:formatCode>
                <c:ptCount val="9"/>
                <c:pt idx="0">
                  <c:v>0.65653644429194646</c:v>
                </c:pt>
                <c:pt idx="1">
                  <c:v>0.7175733305596006</c:v>
                </c:pt>
                <c:pt idx="2">
                  <c:v>0.73718364698247929</c:v>
                </c:pt>
                <c:pt idx="3">
                  <c:v>0.75552079842103292</c:v>
                </c:pt>
                <c:pt idx="4">
                  <c:v>0.75367075719414911</c:v>
                </c:pt>
                <c:pt idx="5">
                  <c:v>0.74500000000000033</c:v>
                </c:pt>
                <c:pt idx="6">
                  <c:v>0.78300000000000003</c:v>
                </c:pt>
                <c:pt idx="7">
                  <c:v>0.76600000000000035</c:v>
                </c:pt>
                <c:pt idx="8">
                  <c:v>0.77800000000000036</c:v>
                </c:pt>
              </c:numCache>
            </c:numRef>
          </c:val>
        </c:ser>
        <c:ser>
          <c:idx val="7"/>
          <c:order val="7"/>
          <c:tx>
            <c:strRef>
              <c:f>Plan1!$I$1</c:f>
              <c:strCache>
                <c:ptCount val="1"/>
                <c:pt idx="0">
                  <c:v>Acima de 60</c:v>
                </c:pt>
              </c:strCache>
            </c:strRef>
          </c:tx>
          <c:spPr>
            <a:solidFill>
              <a:srgbClr val="FF6600"/>
            </a:solidFill>
          </c:spPr>
          <c:dLbls>
            <c:txPr>
              <a:bodyPr/>
              <a:lstStyle/>
              <a:p>
                <a:pPr>
                  <a:defRPr sz="800"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Val val="1"/>
          </c:dLbls>
          <c:cat>
            <c:numRef>
              <c:f>Plan1!$A$2:$A$10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Plan1!$I$2:$I$10</c:f>
              <c:numCache>
                <c:formatCode>####.0%</c:formatCode>
                <c:ptCount val="9"/>
                <c:pt idx="0">
                  <c:v>6.742316553110142E-2</c:v>
                </c:pt>
                <c:pt idx="1">
                  <c:v>7.9597462034533009E-2</c:v>
                </c:pt>
                <c:pt idx="2">
                  <c:v>8.1842959117456204E-2</c:v>
                </c:pt>
                <c:pt idx="3">
                  <c:v>6.7953301307116534E-2</c:v>
                </c:pt>
                <c:pt idx="4">
                  <c:v>7.7367236482503682E-2</c:v>
                </c:pt>
                <c:pt idx="5">
                  <c:v>7.6999999999999999E-2</c:v>
                </c:pt>
                <c:pt idx="6">
                  <c:v>9.0000000000000024E-2</c:v>
                </c:pt>
                <c:pt idx="7">
                  <c:v>8.0000000000000043E-2</c:v>
                </c:pt>
                <c:pt idx="8">
                  <c:v>7.5999999999999998E-2</c:v>
                </c:pt>
              </c:numCache>
            </c:numRef>
          </c:val>
        </c:ser>
        <c:gapWidth val="216"/>
        <c:overlap val="100"/>
        <c:axId val="159644288"/>
        <c:axId val="159674752"/>
      </c:barChart>
      <c:catAx>
        <c:axId val="159644288"/>
        <c:scaling>
          <c:orientation val="minMax"/>
        </c:scaling>
        <c:axPos val="b"/>
        <c:numFmt formatCode="General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198"/>
            </a:pPr>
            <a:endParaRPr lang="pt-BR"/>
          </a:p>
        </c:txPr>
        <c:crossAx val="159674752"/>
        <c:crosses val="autoZero"/>
        <c:auto val="1"/>
        <c:lblAlgn val="ctr"/>
        <c:lblOffset val="100"/>
      </c:catAx>
      <c:valAx>
        <c:axId val="159674752"/>
        <c:scaling>
          <c:orientation val="minMax"/>
        </c:scaling>
        <c:delete val="1"/>
        <c:axPos val="l"/>
        <c:numFmt formatCode="####.0%" sourceLinked="1"/>
        <c:tickLblPos val="none"/>
        <c:crossAx val="159644288"/>
        <c:crosses val="autoZero"/>
        <c:crossBetween val="between"/>
      </c:valAx>
      <c:spPr>
        <a:noFill/>
        <a:ln w="25363">
          <a:noFill/>
        </a:ln>
      </c:spPr>
    </c:plotArea>
    <c:legend>
      <c:legendPos val="r"/>
      <c:layout>
        <c:manualLayout>
          <c:xMode val="edge"/>
          <c:yMode val="edge"/>
          <c:x val="0.23591487816213552"/>
          <c:y val="0.93786771918959433"/>
          <c:w val="0.50762737478914288"/>
          <c:h val="6.2132280810406594E-2"/>
        </c:manualLayout>
      </c:layout>
      <c:txPr>
        <a:bodyPr/>
        <a:lstStyle/>
        <a:p>
          <a:pPr>
            <a:defRPr sz="1000"/>
          </a:pPr>
          <a:endParaRPr lang="pt-BR"/>
        </a:p>
      </c:txPr>
    </c:legend>
    <c:plotVisOnly val="1"/>
    <c:dispBlanksAs val="zero"/>
  </c:chart>
  <c:txPr>
    <a:bodyPr/>
    <a:lstStyle/>
    <a:p>
      <a:pPr>
        <a:defRPr sz="1797"/>
      </a:pPr>
      <a:endParaRPr lang="pt-BR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/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/>
              </a:solidFill>
            </a:ln>
          </c:spPr>
          <c:explosion val="6"/>
          <c:dPt>
            <c:idx val="0"/>
            <c:explosion val="29"/>
            <c:spPr>
              <a:solidFill>
                <a:srgbClr val="0066CC"/>
              </a:solidFill>
              <a:ln>
                <a:solidFill>
                  <a:schemeClr val="bg2"/>
                </a:solidFill>
              </a:ln>
            </c:spPr>
          </c:dPt>
          <c:dPt>
            <c:idx val="1"/>
            <c:spPr>
              <a:solidFill>
                <a:srgbClr val="FF9933"/>
              </a:solidFill>
              <a:ln>
                <a:solidFill>
                  <a:schemeClr val="bg2"/>
                </a:solidFill>
              </a:ln>
            </c:spPr>
          </c:dPt>
          <c:dLbls>
            <c:dLbl>
              <c:idx val="0"/>
              <c:layout>
                <c:manualLayout>
                  <c:x val="-9.9806752241204097E-2"/>
                  <c:y val="0.16118608349072341"/>
                </c:manualLayout>
              </c:layout>
              <c:showVal val="1"/>
            </c:dLbl>
            <c:dLbl>
              <c:idx val="1"/>
              <c:layout>
                <c:manualLayout>
                  <c:x val="0.14647197319955887"/>
                  <c:y val="-0.20741358599044654"/>
                </c:manualLayout>
              </c:layout>
              <c:spPr/>
              <c:txPr>
                <a:bodyPr/>
                <a:lstStyle/>
                <a:p>
                  <a:pPr>
                    <a:defRPr sz="800">
                      <a:solidFill>
                        <a:schemeClr val="tx1"/>
                      </a:solidFill>
                    </a:defRPr>
                  </a:pPr>
                  <a:endParaRPr lang="pt-BR"/>
                </a:p>
              </c:txPr>
              <c:showVal val="1"/>
            </c:dLbl>
            <c:txPr>
              <a:bodyPr/>
              <a:lstStyle/>
              <a:p>
                <a:pPr>
                  <a:defRPr sz="800">
                    <a:solidFill>
                      <a:srgbClr val="FFFFFF"/>
                    </a:solidFill>
                  </a:defRPr>
                </a:pPr>
                <a:endParaRPr lang="pt-BR"/>
              </a:p>
            </c:txPr>
            <c:showVal val="1"/>
            <c:showLeaderLines val="1"/>
          </c:dLbls>
          <c:cat>
            <c:strRef>
              <c:f>Plan1!$A$2:$A$3</c:f>
              <c:strCache>
                <c:ptCount val="2"/>
                <c:pt idx="0">
                  <c:v>Até 18</c:v>
                </c:pt>
                <c:pt idx="1">
                  <c:v>Acima de 18</c:v>
                </c:pt>
              </c:strCache>
            </c:strRef>
          </c:cat>
          <c:val>
            <c:numRef>
              <c:f>Plan1!$B$2:$B$3</c:f>
              <c:numCache>
                <c:formatCode>0%</c:formatCode>
                <c:ptCount val="2"/>
                <c:pt idx="0">
                  <c:v>0.18600000000000044</c:v>
                </c:pt>
                <c:pt idx="1">
                  <c:v>0.81400000000000061</c:v>
                </c:pt>
              </c:numCache>
            </c:numRef>
          </c:val>
        </c:ser>
        <c:firstSliceAng val="0"/>
      </c:pieChart>
      <c:spPr>
        <a:ln>
          <a:noFill/>
        </a:ln>
      </c:spPr>
    </c:plotArea>
    <c:plotVisOnly val="1"/>
    <c:dispBlanksAs val="zero"/>
  </c:chart>
  <c:txPr>
    <a:bodyPr/>
    <a:lstStyle/>
    <a:p>
      <a:pPr>
        <a:defRPr sz="1800"/>
      </a:pPr>
      <a:endParaRPr lang="pt-BR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/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/>
              </a:solidFill>
            </a:ln>
          </c:spPr>
          <c:explosion val="8"/>
          <c:dPt>
            <c:idx val="0"/>
            <c:spPr>
              <a:solidFill>
                <a:srgbClr val="0066CC"/>
              </a:solidFill>
              <a:ln>
                <a:solidFill>
                  <a:schemeClr val="bg2"/>
                </a:solidFill>
              </a:ln>
            </c:spPr>
          </c:dPt>
          <c:dPt>
            <c:idx val="1"/>
            <c:spPr>
              <a:solidFill>
                <a:srgbClr val="FF9933"/>
              </a:solidFill>
              <a:ln>
                <a:solidFill>
                  <a:schemeClr val="bg2"/>
                </a:solidFill>
              </a:ln>
            </c:spPr>
          </c:dPt>
          <c:dLbls>
            <c:dLbl>
              <c:idx val="0"/>
              <c:layout>
                <c:manualLayout>
                  <c:x val="-8.6239349473990243E-2"/>
                  <c:y val="0.15016387068103543"/>
                </c:manualLayout>
              </c:layout>
              <c:showVal val="1"/>
            </c:dLbl>
            <c:dLbl>
              <c:idx val="1"/>
              <c:layout>
                <c:manualLayout>
                  <c:x val="0.16003884183808639"/>
                  <c:y val="-0.30662131290967876"/>
                </c:manualLayout>
              </c:layout>
              <c:spPr/>
              <c:txPr>
                <a:bodyPr/>
                <a:lstStyle/>
                <a:p>
                  <a:pPr>
                    <a:defRPr sz="800">
                      <a:solidFill>
                        <a:schemeClr val="tx1"/>
                      </a:solidFill>
                    </a:defRPr>
                  </a:pPr>
                  <a:endParaRPr lang="pt-BR"/>
                </a:p>
              </c:txPr>
              <c:showVal val="1"/>
            </c:dLbl>
            <c:txPr>
              <a:bodyPr/>
              <a:lstStyle/>
              <a:p>
                <a:pPr>
                  <a:defRPr sz="800">
                    <a:solidFill>
                      <a:srgbClr val="FFFFFF"/>
                    </a:solidFill>
                  </a:defRPr>
                </a:pPr>
                <a:endParaRPr lang="pt-BR"/>
              </a:p>
            </c:txPr>
            <c:showVal val="1"/>
            <c:showLeaderLines val="1"/>
          </c:dLbls>
          <c:cat>
            <c:strRef>
              <c:f>Plan1!$A$2:$A$3</c:f>
              <c:strCache>
                <c:ptCount val="2"/>
                <c:pt idx="0">
                  <c:v>Até 18</c:v>
                </c:pt>
                <c:pt idx="1">
                  <c:v>Acima de 18</c:v>
                </c:pt>
              </c:strCache>
            </c:strRef>
          </c:cat>
          <c:val>
            <c:numRef>
              <c:f>Plan1!$B$2:$B$3</c:f>
              <c:numCache>
                <c:formatCode>0%</c:formatCode>
                <c:ptCount val="2"/>
                <c:pt idx="0">
                  <c:v>0.10600000000000002</c:v>
                </c:pt>
                <c:pt idx="1">
                  <c:v>0.89399999999999991</c:v>
                </c:pt>
              </c:numCache>
            </c:numRef>
          </c:val>
        </c:ser>
        <c:firstSliceAng val="0"/>
      </c:pieChart>
      <c:spPr>
        <a:ln>
          <a:noFill/>
        </a:ln>
      </c:spPr>
    </c:plotArea>
    <c:plotVisOnly val="1"/>
    <c:dispBlanksAs val="zero"/>
  </c:chart>
  <c:txPr>
    <a:bodyPr/>
    <a:lstStyle/>
    <a:p>
      <a:pPr>
        <a:defRPr sz="1800"/>
      </a:pPr>
      <a:endParaRPr lang="pt-BR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/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/>
              </a:solidFill>
            </a:ln>
          </c:spPr>
          <c:explosion val="6"/>
          <c:dPt>
            <c:idx val="0"/>
            <c:explosion val="29"/>
            <c:spPr>
              <a:solidFill>
                <a:srgbClr val="0066CC"/>
              </a:solidFill>
              <a:ln>
                <a:solidFill>
                  <a:schemeClr val="bg2"/>
                </a:solidFill>
              </a:ln>
            </c:spPr>
          </c:dPt>
          <c:dPt>
            <c:idx val="1"/>
            <c:spPr>
              <a:solidFill>
                <a:srgbClr val="FF9933"/>
              </a:solidFill>
              <a:ln>
                <a:solidFill>
                  <a:schemeClr val="bg2"/>
                </a:solidFill>
              </a:ln>
            </c:spPr>
          </c:dPt>
          <c:dLbls>
            <c:dLbl>
              <c:idx val="0"/>
              <c:layout>
                <c:manualLayout>
                  <c:x val="-7.9455915154726844E-2"/>
                  <c:y val="0.13914078991223244"/>
                </c:manualLayout>
              </c:layout>
              <c:showVal val="1"/>
            </c:dLbl>
            <c:dLbl>
              <c:idx val="1"/>
              <c:layout>
                <c:manualLayout>
                  <c:x val="0.13290510456103294"/>
                  <c:y val="-0.27355207060326631"/>
                </c:manualLayout>
              </c:layout>
              <c:spPr/>
              <c:txPr>
                <a:bodyPr/>
                <a:lstStyle/>
                <a:p>
                  <a:pPr>
                    <a:defRPr sz="800">
                      <a:solidFill>
                        <a:schemeClr val="tx1"/>
                      </a:solidFill>
                    </a:defRPr>
                  </a:pPr>
                  <a:endParaRPr lang="pt-BR"/>
                </a:p>
              </c:txPr>
              <c:showVal val="1"/>
            </c:dLbl>
            <c:txPr>
              <a:bodyPr/>
              <a:lstStyle/>
              <a:p>
                <a:pPr>
                  <a:defRPr sz="800">
                    <a:solidFill>
                      <a:srgbClr val="FFFFFF"/>
                    </a:solidFill>
                  </a:defRPr>
                </a:pPr>
                <a:endParaRPr lang="pt-BR"/>
              </a:p>
            </c:txPr>
            <c:showVal val="1"/>
            <c:showLeaderLines val="1"/>
          </c:dLbls>
          <c:cat>
            <c:strRef>
              <c:f>Plan1!$A$2:$A$3</c:f>
              <c:strCache>
                <c:ptCount val="2"/>
                <c:pt idx="0">
                  <c:v>Até 18</c:v>
                </c:pt>
                <c:pt idx="1">
                  <c:v>Acima de 18</c:v>
                </c:pt>
              </c:strCache>
            </c:strRef>
          </c:cat>
          <c:val>
            <c:numRef>
              <c:f>Plan1!$B$2:$B$3</c:f>
              <c:numCache>
                <c:formatCode>0%</c:formatCode>
                <c:ptCount val="2"/>
                <c:pt idx="0">
                  <c:v>9.9000000000000046E-2</c:v>
                </c:pt>
                <c:pt idx="1">
                  <c:v>0.90199999999999991</c:v>
                </c:pt>
              </c:numCache>
            </c:numRef>
          </c:val>
        </c:ser>
        <c:firstSliceAng val="0"/>
      </c:pieChart>
      <c:spPr>
        <a:ln>
          <a:noFill/>
        </a:ln>
      </c:spPr>
    </c:plotArea>
    <c:plotVisOnly val="1"/>
    <c:dispBlanksAs val="zero"/>
  </c:chart>
  <c:txPr>
    <a:bodyPr/>
    <a:lstStyle/>
    <a:p>
      <a:pPr>
        <a:defRPr sz="1800"/>
      </a:pPr>
      <a:endParaRPr lang="pt-BR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/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/>
              </a:solidFill>
            </a:ln>
          </c:spPr>
          <c:explosion val="6"/>
          <c:dPt>
            <c:idx val="0"/>
            <c:explosion val="29"/>
            <c:spPr>
              <a:solidFill>
                <a:srgbClr val="0066CC"/>
              </a:solidFill>
              <a:ln>
                <a:solidFill>
                  <a:schemeClr val="bg2"/>
                </a:solidFill>
              </a:ln>
            </c:spPr>
          </c:dPt>
          <c:dPt>
            <c:idx val="1"/>
            <c:spPr>
              <a:solidFill>
                <a:srgbClr val="FF9933"/>
              </a:solidFill>
              <a:ln>
                <a:solidFill>
                  <a:schemeClr val="bg2"/>
                </a:solidFill>
              </a:ln>
            </c:spPr>
          </c:dPt>
          <c:dLbls>
            <c:dLbl>
              <c:idx val="0"/>
              <c:layout>
                <c:manualLayout>
                  <c:x val="-8.6239349473990007E-2"/>
                  <c:y val="0.15016387068103543"/>
                </c:manualLayout>
              </c:layout>
              <c:showVal val="1"/>
            </c:dLbl>
            <c:dLbl>
              <c:idx val="1"/>
              <c:layout>
                <c:manualLayout>
                  <c:x val="0.13290510456103294"/>
                  <c:y val="-0.24048282829685588"/>
                </c:manualLayout>
              </c:layout>
              <c:spPr/>
              <c:txPr>
                <a:bodyPr/>
                <a:lstStyle/>
                <a:p>
                  <a:pPr>
                    <a:defRPr sz="800">
                      <a:solidFill>
                        <a:schemeClr val="tx1"/>
                      </a:solidFill>
                    </a:defRPr>
                  </a:pPr>
                  <a:endParaRPr lang="pt-BR"/>
                </a:p>
              </c:txPr>
              <c:showVal val="1"/>
            </c:dLbl>
            <c:txPr>
              <a:bodyPr/>
              <a:lstStyle/>
              <a:p>
                <a:pPr>
                  <a:defRPr sz="800">
                    <a:solidFill>
                      <a:srgbClr val="FFFFFF"/>
                    </a:solidFill>
                  </a:defRPr>
                </a:pPr>
                <a:endParaRPr lang="pt-BR"/>
              </a:p>
            </c:txPr>
            <c:showVal val="1"/>
            <c:showLeaderLines val="1"/>
          </c:dLbls>
          <c:cat>
            <c:strRef>
              <c:f>Plan1!$A$2:$A$3</c:f>
              <c:strCache>
                <c:ptCount val="2"/>
                <c:pt idx="0">
                  <c:v>Até 18</c:v>
                </c:pt>
                <c:pt idx="1">
                  <c:v>Acima de 18</c:v>
                </c:pt>
              </c:strCache>
            </c:strRef>
          </c:cat>
          <c:val>
            <c:numRef>
              <c:f>Plan1!$B$2:$B$3</c:f>
              <c:numCache>
                <c:formatCode>0%</c:formatCode>
                <c:ptCount val="2"/>
                <c:pt idx="0">
                  <c:v>0.12200000000000009</c:v>
                </c:pt>
                <c:pt idx="1">
                  <c:v>0.87900000000000156</c:v>
                </c:pt>
              </c:numCache>
            </c:numRef>
          </c:val>
        </c:ser>
        <c:firstSliceAng val="0"/>
      </c:pieChart>
      <c:spPr>
        <a:ln>
          <a:noFill/>
        </a:ln>
      </c:spPr>
    </c:plotArea>
    <c:plotVisOnly val="1"/>
    <c:dispBlanksAs val="zero"/>
  </c:chart>
  <c:txPr>
    <a:bodyPr/>
    <a:lstStyle/>
    <a:p>
      <a:pPr>
        <a:defRPr sz="1800"/>
      </a:pPr>
      <a:endParaRPr lang="pt-BR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/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bg2">
                <a:lumMod val="20000"/>
                <a:lumOff val="80000"/>
              </a:schemeClr>
            </a:solidFill>
            <a:ln>
              <a:solidFill>
                <a:schemeClr val="bg2"/>
              </a:solidFill>
            </a:ln>
          </c:spPr>
          <c:explosion val="6"/>
          <c:dPt>
            <c:idx val="0"/>
            <c:explosion val="29"/>
            <c:spPr>
              <a:solidFill>
                <a:srgbClr val="0066CC"/>
              </a:solidFill>
              <a:ln>
                <a:solidFill>
                  <a:schemeClr val="bg2"/>
                </a:solidFill>
              </a:ln>
            </c:spPr>
          </c:dPt>
          <c:dPt>
            <c:idx val="1"/>
            <c:spPr>
              <a:solidFill>
                <a:srgbClr val="FF9933"/>
              </a:solidFill>
              <a:ln>
                <a:solidFill>
                  <a:schemeClr val="bg2"/>
                </a:solidFill>
              </a:ln>
            </c:spPr>
          </c:dPt>
          <c:dLbls>
            <c:dLbl>
              <c:idx val="0"/>
              <c:layout>
                <c:manualLayout>
                  <c:x val="-6.5889046516198993E-2"/>
                  <c:y val="0.13914078991223244"/>
                </c:manualLayout>
              </c:layout>
              <c:showVal val="1"/>
            </c:dLbl>
            <c:dLbl>
              <c:idx val="1"/>
              <c:layout>
                <c:manualLayout>
                  <c:x val="0.11933823592250443"/>
                  <c:y val="-0.27355207060326631"/>
                </c:manualLayout>
              </c:layout>
              <c:spPr/>
              <c:txPr>
                <a:bodyPr/>
                <a:lstStyle/>
                <a:p>
                  <a:pPr>
                    <a:defRPr sz="800">
                      <a:solidFill>
                        <a:schemeClr val="tx1"/>
                      </a:solidFill>
                    </a:defRPr>
                  </a:pPr>
                  <a:endParaRPr lang="pt-BR"/>
                </a:p>
              </c:txPr>
              <c:showVal val="1"/>
            </c:dLbl>
            <c:txPr>
              <a:bodyPr/>
              <a:lstStyle/>
              <a:p>
                <a:pPr>
                  <a:defRPr sz="800">
                    <a:solidFill>
                      <a:srgbClr val="FFFFFF"/>
                    </a:solidFill>
                  </a:defRPr>
                </a:pPr>
                <a:endParaRPr lang="pt-BR"/>
              </a:p>
            </c:txPr>
            <c:showVal val="1"/>
            <c:showLeaderLines val="1"/>
          </c:dLbls>
          <c:cat>
            <c:strRef>
              <c:f>Plan1!$A$2:$A$3</c:f>
              <c:strCache>
                <c:ptCount val="2"/>
                <c:pt idx="0">
                  <c:v>Até 18</c:v>
                </c:pt>
                <c:pt idx="1">
                  <c:v>Acima de 18</c:v>
                </c:pt>
              </c:strCache>
            </c:strRef>
          </c:cat>
          <c:val>
            <c:numRef>
              <c:f>Plan1!$B$2:$B$3</c:f>
              <c:numCache>
                <c:formatCode>0%</c:formatCode>
                <c:ptCount val="2"/>
                <c:pt idx="0">
                  <c:v>9.2000000000000026E-2</c:v>
                </c:pt>
                <c:pt idx="1">
                  <c:v>0.90799999999999992</c:v>
                </c:pt>
              </c:numCache>
            </c:numRef>
          </c:val>
        </c:ser>
        <c:firstSliceAng val="0"/>
      </c:pieChart>
      <c:spPr>
        <a:ln>
          <a:noFill/>
        </a:ln>
      </c:spPr>
    </c:plotArea>
    <c:plotVisOnly val="1"/>
    <c:dispBlanksAs val="zero"/>
  </c:chart>
  <c:txPr>
    <a:bodyPr/>
    <a:lstStyle/>
    <a:p>
      <a:pPr>
        <a:defRPr sz="1800"/>
      </a:pPr>
      <a:endParaRPr lang="pt-BR"/>
    </a:p>
  </c:tx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Plan1!$AG$51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6"/>
            </a:solidFill>
          </c:spPr>
          <c:explosion val="25"/>
          <c:dPt>
            <c:idx val="0"/>
            <c:spPr>
              <a:solidFill>
                <a:schemeClr val="accent1"/>
              </a:solidFill>
            </c:spPr>
          </c:dPt>
          <c:dLbls>
            <c:dLbl>
              <c:idx val="0"/>
              <c:layout>
                <c:manualLayout>
                  <c:x val="-4.3622841189688601E-2"/>
                  <c:y val="0.15464954604371053"/>
                </c:manualLayout>
              </c:layout>
              <c:spPr/>
              <c:txPr>
                <a:bodyPr/>
                <a:lstStyle/>
                <a:p>
                  <a:pPr>
                    <a:defRPr sz="800">
                      <a:solidFill>
                        <a:schemeClr val="bg1"/>
                      </a:solidFill>
                    </a:defRPr>
                  </a:pPr>
                  <a:endParaRPr lang="pt-BR"/>
                </a:p>
              </c:txPr>
              <c:showPercent val="1"/>
            </c:dLbl>
            <c:txPr>
              <a:bodyPr/>
              <a:lstStyle/>
              <a:p>
                <a:pPr>
                  <a:defRPr sz="800"/>
                </a:pPr>
                <a:endParaRPr lang="pt-BR"/>
              </a:p>
            </c:txPr>
            <c:showPercent val="1"/>
            <c:showLeaderLines val="1"/>
          </c:dLbls>
          <c:cat>
            <c:strRef>
              <c:f>Plan1!$AF$52:$AF$53</c:f>
              <c:strCache>
                <c:ptCount val="2"/>
                <c:pt idx="0">
                  <c:v>Menos que 18 anos</c:v>
                </c:pt>
                <c:pt idx="1">
                  <c:v>18 anos ou mais</c:v>
                </c:pt>
              </c:strCache>
            </c:strRef>
          </c:cat>
          <c:val>
            <c:numRef>
              <c:f>Plan1!$AG$52:$AG$53</c:f>
              <c:numCache>
                <c:formatCode>0.0%</c:formatCode>
                <c:ptCount val="2"/>
                <c:pt idx="0">
                  <c:v>8.0229496971915046E-2</c:v>
                </c:pt>
                <c:pt idx="1">
                  <c:v>0.91977050302808705</c:v>
                </c:pt>
              </c:numCache>
            </c:numRef>
          </c:val>
        </c:ser>
        <c:dLbls>
          <c:showPercent val="1"/>
        </c:dLbls>
        <c:firstSliceAng val="0"/>
      </c:pieChart>
    </c:plotArea>
    <c:plotVisOnly val="1"/>
  </c:chart>
  <c:spPr>
    <a:ln>
      <a:noFill/>
    </a:ln>
  </c:sp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>
        <c:manualLayout>
          <c:layoutTarget val="inner"/>
          <c:xMode val="edge"/>
          <c:yMode val="edge"/>
          <c:x val="4.8638873803604057E-2"/>
          <c:y val="0.1051871943143448"/>
          <c:w val="0.8967928699990565"/>
          <c:h val="0.72339909123450585"/>
        </c:manualLayout>
      </c:layout>
      <c:lineChart>
        <c:grouping val="standard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dLbls>
            <c:dLbl>
              <c:idx val="0"/>
              <c:layout>
                <c:manualLayout>
                  <c:x val="-6.4212287534410897E-2"/>
                  <c:y val="9.5318366592225798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1"/>
              <c:layout>
                <c:manualLayout>
                  <c:x val="-7.8348103897993682E-2"/>
                  <c:y val="7.717519288049887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2"/>
              <c:layout>
                <c:manualLayout>
                  <c:x val="-5.1596159915368332E-2"/>
                  <c:y val="6.33403942014656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3"/>
              <c:layout>
                <c:manualLayout>
                  <c:x val="-5.5017854456682794E-2"/>
                  <c:y val="0.1034220780029527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4"/>
              <c:layout>
                <c:manualLayout>
                  <c:x val="4.3221598780076266E-3"/>
                  <c:y val="5.115632493789411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showVal val="1"/>
          </c:dLbls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Plan1!$B$2:$B$12</c:f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2009</c:v>
                </c:pt>
              </c:strCache>
            </c:strRef>
          </c:tx>
          <c:dLbls>
            <c:dLbl>
              <c:idx val="0"/>
              <c:layout>
                <c:manualLayout>
                  <c:x val="-4.6823705920581112E-2"/>
                  <c:y val="-9.1254774708487724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4.9945286315286504E-2"/>
                  <c:y val="-5.4752864825093353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6.5553188288813471E-2"/>
                  <c:y val="-8.5171123061255127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6.8674768683518947E-2"/>
                  <c:y val="-8.5171123061255197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4.0580545131170286E-2"/>
                  <c:y val="-7.9087471414023544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 val="-5.6188447104697316E-2"/>
                  <c:y val="-4.8669213177860077E-2"/>
                </c:manualLayout>
              </c:layout>
              <c:dLblPos val="r"/>
              <c:showVal val="1"/>
            </c:dLbl>
            <c:dLbl>
              <c:idx val="7"/>
              <c:layout>
                <c:manualLayout>
                  <c:x val="0"/>
                  <c:y val="-4.2585561530627702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sz="1200"/>
                </a:pPr>
                <a:endParaRPr lang="pt-BR"/>
              </a:p>
            </c:txPr>
            <c:showVal val="1"/>
          </c:dLbls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Plan1!$C$2:$C$12</c:f>
              <c:numCache>
                <c:formatCode>####%</c:formatCode>
                <c:ptCount val="5"/>
                <c:pt idx="0">
                  <c:v>0.23292975834517921</c:v>
                </c:pt>
                <c:pt idx="1">
                  <c:v>0.20991618057938452</c:v>
                </c:pt>
                <c:pt idx="2">
                  <c:v>0.14526248713298462</c:v>
                </c:pt>
                <c:pt idx="3">
                  <c:v>0.14533601294054213</c:v>
                </c:pt>
                <c:pt idx="4">
                  <c:v>0.2665555610019118</c:v>
                </c:pt>
              </c:numCache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2010</c:v>
                </c:pt>
              </c:strCache>
            </c:strRef>
          </c:tx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Plan1!$D$2:$D$12</c:f>
            </c:numRef>
          </c:val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2011</c:v>
                </c:pt>
              </c:strCache>
            </c:strRef>
          </c:tx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Plan1!$E$2:$E$12</c:f>
            </c:numRef>
          </c:val>
        </c:ser>
        <c:ser>
          <c:idx val="4"/>
          <c:order val="4"/>
          <c:tx>
            <c:strRef>
              <c:f>Plan1!$F$1</c:f>
              <c:strCache>
                <c:ptCount val="1"/>
                <c:pt idx="0">
                  <c:v>2012</c:v>
                </c:pt>
              </c:strCache>
            </c:strRef>
          </c:tx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Plan1!$F$2:$F$12</c:f>
            </c:numRef>
          </c:val>
        </c:ser>
        <c:ser>
          <c:idx val="5"/>
          <c:order val="5"/>
          <c:tx>
            <c:strRef>
              <c:f>Plan1!$G$1</c:f>
              <c:strCache>
                <c:ptCount val="1"/>
                <c:pt idx="0">
                  <c:v>2013</c:v>
                </c:pt>
              </c:strCache>
            </c:strRef>
          </c:tx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Plan1!$G$2:$G$12</c:f>
            </c:numRef>
          </c:val>
        </c:ser>
        <c:marker val="1"/>
        <c:axId val="118051968"/>
        <c:axId val="118053504"/>
      </c:lineChart>
      <c:catAx>
        <c:axId val="11805196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118053504"/>
        <c:crosses val="autoZero"/>
        <c:auto val="1"/>
        <c:lblAlgn val="ctr"/>
        <c:lblOffset val="100"/>
      </c:catAx>
      <c:valAx>
        <c:axId val="118053504"/>
        <c:scaling>
          <c:orientation val="minMax"/>
          <c:max val="0.70000000000000062"/>
          <c:min val="0"/>
        </c:scaling>
        <c:axPos val="l"/>
        <c:majorGridlines/>
        <c:numFmt formatCode="####%" sourceLinked="1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118051968"/>
        <c:crosses val="autoZero"/>
        <c:crossBetween val="between"/>
        <c:majorUnit val="0.1"/>
      </c:valAx>
      <c:spPr>
        <a:noFill/>
        <a:ln w="25402">
          <a:noFill/>
        </a:ln>
      </c:spPr>
    </c:plotArea>
    <c:plotVisOnly val="1"/>
    <c:dispBlanksAs val="zero"/>
  </c:chart>
  <c:txPr>
    <a:bodyPr/>
    <a:lstStyle/>
    <a:p>
      <a:pPr>
        <a:defRPr sz="1800"/>
      </a:pPr>
      <a:endParaRPr lang="pt-BR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plotArea>
      <c:layout/>
      <c:pieChart>
        <c:varyColors val="1"/>
        <c:ser>
          <c:idx val="0"/>
          <c:order val="0"/>
          <c:explosion val="17"/>
          <c:dPt>
            <c:idx val="0"/>
            <c:spPr>
              <a:solidFill>
                <a:srgbClr val="0070C0"/>
              </a:solidFill>
            </c:spPr>
          </c:dPt>
          <c:dPt>
            <c:idx val="1"/>
            <c:spPr>
              <a:solidFill>
                <a:srgbClr val="FF9933"/>
              </a:solidFill>
            </c:spPr>
          </c:dPt>
          <c:dLbls>
            <c:dLbl>
              <c:idx val="0"/>
              <c:layout>
                <c:manualLayout>
                  <c:x val="-7.9422115579251662E-2"/>
                  <c:y val="0.12396988569897455"/>
                </c:manualLayout>
              </c:layout>
              <c:spPr/>
              <c:txPr>
                <a:bodyPr/>
                <a:lstStyle/>
                <a:p>
                  <a:pPr>
                    <a:defRPr sz="800">
                      <a:solidFill>
                        <a:schemeClr val="bg1"/>
                      </a:solidFill>
                    </a:defRPr>
                  </a:pPr>
                  <a:endParaRPr lang="pt-BR"/>
                </a:p>
              </c:txPr>
              <c:dLblPos val="bestFit"/>
              <c:showVal val="1"/>
            </c:dLbl>
            <c:txPr>
              <a:bodyPr/>
              <a:lstStyle/>
              <a:p>
                <a:pPr>
                  <a:defRPr sz="800"/>
                </a:pPr>
                <a:endParaRPr lang="pt-BR"/>
              </a:p>
            </c:txPr>
            <c:dLblPos val="ctr"/>
            <c:showVal val="1"/>
            <c:showLeaderLines val="1"/>
          </c:dLbls>
          <c:cat>
            <c:strRef>
              <c:f>TabDinamica!$I$173:$I$174</c:f>
              <c:strCache>
                <c:ptCount val="2"/>
                <c:pt idx="0">
                  <c:v>Até 18 anos</c:v>
                </c:pt>
                <c:pt idx="1">
                  <c:v>Acima de 18 anos</c:v>
                </c:pt>
              </c:strCache>
            </c:strRef>
          </c:cat>
          <c:val>
            <c:numRef>
              <c:f>TabDinamica!$J$173:$J$174</c:f>
              <c:numCache>
                <c:formatCode>0%</c:formatCode>
                <c:ptCount val="2"/>
                <c:pt idx="0">
                  <c:v>9.868504395854992E-2</c:v>
                </c:pt>
                <c:pt idx="1">
                  <c:v>0.90130228787149358</c:v>
                </c:pt>
              </c:numCache>
            </c:numRef>
          </c:val>
        </c:ser>
        <c:dLbls>
          <c:showVal val="1"/>
        </c:dLbls>
        <c:firstSliceAng val="0"/>
      </c:pieChart>
    </c:plotArea>
    <c:plotVisOnly val="1"/>
  </c:chart>
  <c:externalData r:id="rId2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Plan1!$I$70</c:f>
              <c:strCache>
                <c:ptCount val="1"/>
                <c:pt idx="0">
                  <c:v>%</c:v>
                </c:pt>
              </c:strCache>
            </c:strRef>
          </c:tx>
          <c:explosion val="25"/>
          <c:dPt>
            <c:idx val="1"/>
            <c:spPr>
              <a:solidFill>
                <a:schemeClr val="accent6"/>
              </a:solidFill>
            </c:spPr>
          </c:dPt>
          <c:dLbls>
            <c:dLbl>
              <c:idx val="0"/>
              <c:layout>
                <c:manualLayout>
                  <c:x val="-1.8047992160872103E-2"/>
                  <c:y val="0.12659773914009598"/>
                </c:manualLayout>
              </c:layout>
              <c:spPr/>
              <c:txPr>
                <a:bodyPr/>
                <a:lstStyle/>
                <a:p>
                  <a:pPr>
                    <a:defRPr sz="800">
                      <a:solidFill>
                        <a:schemeClr val="bg1"/>
                      </a:solidFill>
                    </a:defRPr>
                  </a:pPr>
                  <a:endParaRPr lang="pt-BR"/>
                </a:p>
              </c:txPr>
              <c:showPercent val="1"/>
            </c:dLbl>
            <c:txPr>
              <a:bodyPr/>
              <a:lstStyle/>
              <a:p>
                <a:pPr>
                  <a:defRPr sz="800"/>
                </a:pPr>
                <a:endParaRPr lang="pt-BR"/>
              </a:p>
            </c:txPr>
            <c:showPercent val="1"/>
            <c:showLeaderLines val="1"/>
          </c:dLbls>
          <c:cat>
            <c:strRef>
              <c:f>Plan1!$H$71:$H$72</c:f>
              <c:strCache>
                <c:ptCount val="2"/>
                <c:pt idx="0">
                  <c:v>Abaixo dos 18 anos</c:v>
                </c:pt>
                <c:pt idx="1">
                  <c:v>18 anos ou mais</c:v>
                </c:pt>
              </c:strCache>
            </c:strRef>
          </c:cat>
          <c:val>
            <c:numRef>
              <c:f>Plan1!$I$71:$I$72</c:f>
              <c:numCache>
                <c:formatCode>0.0%</c:formatCode>
                <c:ptCount val="2"/>
                <c:pt idx="0">
                  <c:v>5.183737656390925E-2</c:v>
                </c:pt>
                <c:pt idx="1">
                  <c:v>0.9481626234360907</c:v>
                </c:pt>
              </c:numCache>
            </c:numRef>
          </c:val>
        </c:ser>
        <c:dLbls>
          <c:showPercent val="1"/>
        </c:dLbls>
        <c:firstSliceAng val="0"/>
      </c:pieChart>
    </c:plotArea>
    <c:plotVisOnly val="1"/>
  </c:chart>
  <c:externalData r:id="rId2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Plan1!$I$70</c:f>
              <c:strCache>
                <c:ptCount val="1"/>
                <c:pt idx="0">
                  <c:v>%</c:v>
                </c:pt>
              </c:strCache>
            </c:strRef>
          </c:tx>
          <c:explosion val="25"/>
          <c:dPt>
            <c:idx val="1"/>
            <c:spPr>
              <a:solidFill>
                <a:schemeClr val="accent6"/>
              </a:solidFill>
            </c:spPr>
          </c:dPt>
          <c:dLbls>
            <c:dLbl>
              <c:idx val="0"/>
              <c:layout>
                <c:manualLayout>
                  <c:x val="-1.8047992160872103E-2"/>
                  <c:y val="0.12659773914009603"/>
                </c:manualLayout>
              </c:layout>
              <c:spPr/>
              <c:txPr>
                <a:bodyPr/>
                <a:lstStyle/>
                <a:p>
                  <a:pPr>
                    <a:defRPr sz="800">
                      <a:solidFill>
                        <a:schemeClr val="bg1"/>
                      </a:solidFill>
                    </a:defRPr>
                  </a:pPr>
                  <a:endParaRPr lang="pt-BR"/>
                </a:p>
              </c:txPr>
              <c:showPercent val="1"/>
            </c:dLbl>
            <c:txPr>
              <a:bodyPr/>
              <a:lstStyle/>
              <a:p>
                <a:pPr>
                  <a:defRPr sz="800"/>
                </a:pPr>
                <a:endParaRPr lang="pt-BR"/>
              </a:p>
            </c:txPr>
            <c:showPercent val="1"/>
            <c:showLeaderLines val="1"/>
          </c:dLbls>
          <c:cat>
            <c:strRef>
              <c:f>Plan1!$H$71:$H$72</c:f>
              <c:strCache>
                <c:ptCount val="2"/>
                <c:pt idx="0">
                  <c:v>Abaixo dos 18 anos</c:v>
                </c:pt>
                <c:pt idx="1">
                  <c:v>18 anos ou mais</c:v>
                </c:pt>
              </c:strCache>
            </c:strRef>
          </c:cat>
          <c:val>
            <c:numRef>
              <c:f>Plan1!$I$71:$I$72</c:f>
              <c:numCache>
                <c:formatCode>0.0%</c:formatCode>
                <c:ptCount val="2"/>
                <c:pt idx="0">
                  <c:v>6.6000000000000003E-2</c:v>
                </c:pt>
                <c:pt idx="1">
                  <c:v>0.93400000000000005</c:v>
                </c:pt>
              </c:numCache>
            </c:numRef>
          </c:val>
        </c:ser>
        <c:dLbls>
          <c:showPercent val="1"/>
        </c:dLbls>
        <c:firstSliceAng val="0"/>
      </c:pieChart>
    </c:plotArea>
    <c:plotVisOnly val="1"/>
  </c:chart>
  <c:externalData r:id="rId2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>
        <c:manualLayout>
          <c:layoutTarget val="inner"/>
          <c:xMode val="edge"/>
          <c:yMode val="edge"/>
          <c:x val="1.001788908765654E-2"/>
          <c:y val="0.12985994922620542"/>
          <c:w val="0.9780709647430027"/>
          <c:h val="0.4817077937842319"/>
        </c:manualLayout>
      </c:layout>
      <c:barChart>
        <c:barDir val="col"/>
        <c:grouping val="clustered"/>
        <c:ser>
          <c:idx val="0"/>
          <c:order val="0"/>
          <c:tx>
            <c:strRef>
              <c:f>Plan1!$B$1</c:f>
              <c:strCache>
                <c:ptCount val="1"/>
                <c:pt idx="0">
                  <c:v>Analfabeto</c:v>
                </c:pt>
              </c:strCache>
            </c:strRef>
          </c:tx>
          <c:spPr>
            <a:solidFill>
              <a:schemeClr val="accent2"/>
            </a:solidFill>
          </c:spPr>
          <c:dLbls>
            <c:dLbl>
              <c:idx val="0"/>
              <c:layout>
                <c:manualLayout>
                  <c:x val="-3.2652233318778124E-3"/>
                  <c:y val="2.4588276335380077E-2"/>
                </c:manualLayout>
              </c:layout>
              <c:dLblPos val="outEnd"/>
              <c:showVal val="1"/>
            </c:dLbl>
            <c:dLbl>
              <c:idx val="1"/>
              <c:layout>
                <c:manualLayout>
                  <c:x val="-1.0925020776696302E-3"/>
                  <c:y val="-2.779086464013214E-2"/>
                </c:manualLayout>
              </c:layout>
              <c:dLblPos val="outEnd"/>
              <c:showVal val="1"/>
            </c:dLbl>
            <c:dLbl>
              <c:idx val="2"/>
              <c:layout>
                <c:manualLayout>
                  <c:x val="3.0602453763047062E-3"/>
                  <c:y val="1.7794081891413543E-2"/>
                </c:manualLayout>
              </c:layout>
              <c:dLblPos val="outEnd"/>
              <c:showVal val="1"/>
            </c:dLbl>
            <c:dLbl>
              <c:idx val="3"/>
              <c:layout>
                <c:manualLayout>
                  <c:x val="1.5883256095671405E-3"/>
                  <c:y val="1.5061314195115603E-2"/>
                </c:manualLayout>
              </c:layout>
              <c:dLblPos val="outEnd"/>
              <c:showVal val="1"/>
            </c:dLbl>
            <c:dLbl>
              <c:idx val="4"/>
              <c:layout>
                <c:manualLayout>
                  <c:x val="-3.3052272759285096E-3"/>
                  <c:y val="-2.9659981417698246E-2"/>
                </c:manualLayout>
              </c:layout>
              <c:dLblPos val="outEnd"/>
              <c:showVal val="1"/>
            </c:dLbl>
            <c:txPr>
              <a:bodyPr/>
              <a:lstStyle/>
              <a:p>
                <a:pPr>
                  <a:defRPr sz="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showVal val="1"/>
          </c:dLbls>
          <c:cat>
            <c:numRef>
              <c:f>Plan1!$A$2:$A$10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Plan1!$B$2:$B$10</c:f>
              <c:numCache>
                <c:formatCode>####.0%</c:formatCode>
                <c:ptCount val="9"/>
                <c:pt idx="0">
                  <c:v>2.9777952061173521E-2</c:v>
                </c:pt>
                <c:pt idx="1">
                  <c:v>4.4388391928437812E-2</c:v>
                </c:pt>
                <c:pt idx="2">
                  <c:v>4.1090201168072694E-2</c:v>
                </c:pt>
                <c:pt idx="3">
                  <c:v>3.7407366029866378E-2</c:v>
                </c:pt>
                <c:pt idx="4">
                  <c:v>5.2207813086115426E-2</c:v>
                </c:pt>
                <c:pt idx="5">
                  <c:v>3.7999999999999999E-2</c:v>
                </c:pt>
                <c:pt idx="6">
                  <c:v>3.3000000000000002E-2</c:v>
                </c:pt>
                <c:pt idx="7">
                  <c:v>3.1000000000000021E-2</c:v>
                </c:pt>
                <c:pt idx="8">
                  <c:v>3.1000000000000021E-2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Pré-escola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sz="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showVal val="1"/>
          </c:dLbls>
          <c:cat>
            <c:numRef>
              <c:f>Plan1!$A$2:$A$10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Plan1!$C$2:$C$10</c:f>
              <c:numCache>
                <c:formatCode>####.0%</c:formatCode>
                <c:ptCount val="9"/>
                <c:pt idx="0">
                  <c:v>4.5586000686240892E-2</c:v>
                </c:pt>
                <c:pt idx="1">
                  <c:v>4.0383815269398798E-2</c:v>
                </c:pt>
                <c:pt idx="2">
                  <c:v>5.8507462686567147E-2</c:v>
                </c:pt>
                <c:pt idx="3">
                  <c:v>5.9462629873757188E-2</c:v>
                </c:pt>
                <c:pt idx="4">
                  <c:v>6.0272761373988529E-2</c:v>
                </c:pt>
                <c:pt idx="5">
                  <c:v>1.0000000000000005E-2</c:v>
                </c:pt>
                <c:pt idx="6">
                  <c:v>9.0000000000000028E-3</c:v>
                </c:pt>
                <c:pt idx="7">
                  <c:v>9.0000000000000028E-3</c:v>
                </c:pt>
                <c:pt idx="8">
                  <c:v>8.0000000000000106E-3</c:v>
                </c:pt>
              </c:numCache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Fundamental Incompleto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dLbls>
            <c:txPr>
              <a:bodyPr/>
              <a:lstStyle/>
              <a:p>
                <a:pPr>
                  <a:defRPr sz="600"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showVal val="1"/>
          </c:dLbls>
          <c:cat>
            <c:numRef>
              <c:f>Plan1!$A$2:$A$10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Plan1!$D$2:$D$10</c:f>
              <c:numCache>
                <c:formatCode>####.0%</c:formatCode>
                <c:ptCount val="9"/>
                <c:pt idx="0">
                  <c:v>0.45701191118082485</c:v>
                </c:pt>
                <c:pt idx="1">
                  <c:v>0.49635947576451073</c:v>
                </c:pt>
                <c:pt idx="2">
                  <c:v>0.5315249837767676</c:v>
                </c:pt>
                <c:pt idx="3">
                  <c:v>0.50693591032659346</c:v>
                </c:pt>
                <c:pt idx="4">
                  <c:v>0.50622956969079902</c:v>
                </c:pt>
                <c:pt idx="5">
                  <c:v>0.39600000000000041</c:v>
                </c:pt>
                <c:pt idx="6">
                  <c:v>0.40600000000000008</c:v>
                </c:pt>
                <c:pt idx="7">
                  <c:v>0.36200000000000032</c:v>
                </c:pt>
                <c:pt idx="8">
                  <c:v>0.34100000000000008</c:v>
                </c:pt>
              </c:numCache>
            </c:numRef>
          </c:val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Fundamental Completo</c:v>
                </c:pt>
              </c:strCache>
            </c:strRef>
          </c:tx>
          <c:dLbls>
            <c:dLbl>
              <c:idx val="3"/>
              <c:layout>
                <c:manualLayout>
                  <c:x val="7.1556350626118094E-3"/>
                  <c:y val="1.8427112272518961E-2"/>
                </c:manualLayout>
              </c:layout>
              <c:showVal val="1"/>
            </c:dLbl>
            <c:dLbl>
              <c:idx val="4"/>
              <c:layout>
                <c:manualLayout>
                  <c:x val="5.7245080500894375E-3"/>
                  <c:y val="1.5794667662159107E-2"/>
                </c:manualLayout>
              </c:layout>
              <c:showVal val="1"/>
            </c:dLbl>
            <c:txPr>
              <a:bodyPr/>
              <a:lstStyle/>
              <a:p>
                <a:pPr>
                  <a:defRPr sz="600"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showVal val="1"/>
          </c:dLbls>
          <c:cat>
            <c:numRef>
              <c:f>Plan1!$A$2:$A$10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Plan1!$E$2:$E$10</c:f>
              <c:numCache>
                <c:formatCode>####.0%</c:formatCode>
                <c:ptCount val="9"/>
                <c:pt idx="0">
                  <c:v>8.9382873388559478E-2</c:v>
                </c:pt>
                <c:pt idx="1">
                  <c:v>9.8268150613688376E-2</c:v>
                </c:pt>
                <c:pt idx="2">
                  <c:v>0.11018818948734588</c:v>
                </c:pt>
                <c:pt idx="3">
                  <c:v>0.11559229881205078</c:v>
                </c:pt>
                <c:pt idx="4">
                  <c:v>0.11127485129414287</c:v>
                </c:pt>
                <c:pt idx="5">
                  <c:v>8.9000000000000065E-2</c:v>
                </c:pt>
                <c:pt idx="6">
                  <c:v>8.5000000000000006E-2</c:v>
                </c:pt>
                <c:pt idx="7">
                  <c:v>7.5999999999999998E-2</c:v>
                </c:pt>
                <c:pt idx="8">
                  <c:v>7.0999999999999994E-2</c:v>
                </c:pt>
              </c:numCache>
            </c:numRef>
          </c:val>
        </c:ser>
        <c:ser>
          <c:idx val="4"/>
          <c:order val="4"/>
          <c:tx>
            <c:strRef>
              <c:f>Plan1!$F$1</c:f>
              <c:strCache>
                <c:ptCount val="1"/>
                <c:pt idx="0">
                  <c:v>Médio Incompleto</c:v>
                </c:pt>
              </c:strCache>
            </c:strRef>
          </c:tx>
          <c:spPr>
            <a:solidFill>
              <a:srgbClr val="00B0F0"/>
            </a:solidFill>
          </c:spPr>
          <c:dLbls>
            <c:dLbl>
              <c:idx val="0"/>
              <c:layout>
                <c:manualLayout>
                  <c:x val="8.5867620751341727E-3"/>
                  <c:y val="2.895689071395836E-2"/>
                </c:manualLayout>
              </c:layout>
              <c:showVal val="1"/>
            </c:dLbl>
            <c:dLbl>
              <c:idx val="2"/>
              <c:layout>
                <c:manualLayout>
                  <c:x val="1.4311270125223598E-3"/>
                  <c:y val="5.2648892207196995E-3"/>
                </c:manualLayout>
              </c:layout>
              <c:showVal val="1"/>
            </c:dLbl>
            <c:txPr>
              <a:bodyPr/>
              <a:lstStyle/>
              <a:p>
                <a:pPr>
                  <a:defRPr sz="600"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showVal val="1"/>
          </c:dLbls>
          <c:cat>
            <c:numRef>
              <c:f>Plan1!$A$2:$A$10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Plan1!$F$2:$F$10</c:f>
              <c:numCache>
                <c:formatCode>####.0%</c:formatCode>
                <c:ptCount val="9"/>
                <c:pt idx="0">
                  <c:v>2.4288025096808979E-2</c:v>
                </c:pt>
                <c:pt idx="1">
                  <c:v>1.711046390680258E-2</c:v>
                </c:pt>
                <c:pt idx="2">
                  <c:v>1.4561972744970801E-2</c:v>
                </c:pt>
                <c:pt idx="3">
                  <c:v>1.1749152794846021E-2</c:v>
                </c:pt>
                <c:pt idx="4">
                  <c:v>1.3490702534698034E-2</c:v>
                </c:pt>
                <c:pt idx="5">
                  <c:v>4.5999999999999999E-2</c:v>
                </c:pt>
                <c:pt idx="6">
                  <c:v>4.9000000000000044E-2</c:v>
                </c:pt>
                <c:pt idx="7">
                  <c:v>5.1000000000000004E-2</c:v>
                </c:pt>
                <c:pt idx="8">
                  <c:v>4.8000000000000001E-2</c:v>
                </c:pt>
              </c:numCache>
            </c:numRef>
          </c:val>
        </c:ser>
        <c:ser>
          <c:idx val="5"/>
          <c:order val="5"/>
          <c:tx>
            <c:strRef>
              <c:f>Plan1!$G$1</c:f>
              <c:strCache>
                <c:ptCount val="1"/>
                <c:pt idx="0">
                  <c:v>Médio Completo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dLbls>
            <c:dLbl>
              <c:idx val="0"/>
              <c:layout>
                <c:manualLayout>
                  <c:x val="5.7245080500894375E-3"/>
                  <c:y val="1.3162223051799255E-2"/>
                </c:manualLayout>
              </c:layout>
              <c:showVal val="1"/>
            </c:dLbl>
            <c:dLbl>
              <c:idx val="1"/>
              <c:layout>
                <c:manualLayout>
                  <c:x val="-1.4311270125223598E-3"/>
                  <c:y val="1.8427112272518961E-2"/>
                </c:manualLayout>
              </c:layout>
              <c:showVal val="1"/>
            </c:dLbl>
            <c:dLbl>
              <c:idx val="2"/>
              <c:layout>
                <c:manualLayout>
                  <c:x val="-2.8622540250447187E-3"/>
                  <c:y val="1.0529778441439487E-2"/>
                </c:manualLayout>
              </c:layout>
              <c:showVal val="1"/>
            </c:dLbl>
            <c:dLbl>
              <c:idx val="3"/>
              <c:layout>
                <c:manualLayout>
                  <c:x val="4.2933810375670838E-3"/>
                  <c:y val="2.6324446103598378E-2"/>
                </c:manualLayout>
              </c:layout>
              <c:showVal val="1"/>
            </c:dLbl>
            <c:dLbl>
              <c:idx val="4"/>
              <c:layout>
                <c:manualLayout>
                  <c:x val="2.8622540250446181E-3"/>
                  <c:y val="2.3692001493238628E-2"/>
                </c:manualLayout>
              </c:layout>
              <c:showVal val="1"/>
            </c:dLbl>
            <c:txPr>
              <a:bodyPr/>
              <a:lstStyle/>
              <a:p>
                <a:pPr>
                  <a:defRPr sz="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showVal val="1"/>
          </c:dLbls>
          <c:cat>
            <c:numRef>
              <c:f>Plan1!$A$2:$A$10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Plan1!$G$2:$G$10</c:f>
              <c:numCache>
                <c:formatCode>####.0%</c:formatCode>
                <c:ptCount val="9"/>
                <c:pt idx="0">
                  <c:v>6.1001911670996521E-2</c:v>
                </c:pt>
                <c:pt idx="1">
                  <c:v>6.7713750780112394E-2</c:v>
                </c:pt>
                <c:pt idx="2">
                  <c:v>7.6015574302401093E-2</c:v>
                </c:pt>
                <c:pt idx="3">
                  <c:v>7.6611551781923803E-2</c:v>
                </c:pt>
                <c:pt idx="4">
                  <c:v>7.3616097743957984E-2</c:v>
                </c:pt>
                <c:pt idx="5">
                  <c:v>7.6999999999999999E-2</c:v>
                </c:pt>
                <c:pt idx="6">
                  <c:v>7.5999999999999998E-2</c:v>
                </c:pt>
                <c:pt idx="7">
                  <c:v>7.1999999999999995E-2</c:v>
                </c:pt>
                <c:pt idx="8">
                  <c:v>7.1999999999999995E-2</c:v>
                </c:pt>
              </c:numCache>
            </c:numRef>
          </c:val>
        </c:ser>
        <c:ser>
          <c:idx val="6"/>
          <c:order val="6"/>
          <c:tx>
            <c:strRef>
              <c:f>Plan1!$H$1</c:f>
              <c:strCache>
                <c:ptCount val="1"/>
                <c:pt idx="0">
                  <c:v>Superior Completo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dLbls>
            <c:txPr>
              <a:bodyPr/>
              <a:lstStyle/>
              <a:p>
                <a:pPr>
                  <a:defRPr sz="600"/>
                </a:pPr>
                <a:endParaRPr lang="pt-BR"/>
              </a:p>
            </c:txPr>
            <c:showVal val="1"/>
          </c:dLbls>
          <c:cat>
            <c:numRef>
              <c:f>Plan1!$A$2:$A$10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Plan1!$H$2:$H$10</c:f>
              <c:numCache>
                <c:formatCode>####.0%</c:formatCode>
                <c:ptCount val="9"/>
                <c:pt idx="0">
                  <c:v>6.7398656928582068E-3</c:v>
                </c:pt>
                <c:pt idx="1">
                  <c:v>7.6971083836072434E-3</c:v>
                </c:pt>
                <c:pt idx="2">
                  <c:v>9.2796885139519916E-3</c:v>
                </c:pt>
                <c:pt idx="3">
                  <c:v>1.1730532901351804E-2</c:v>
                </c:pt>
                <c:pt idx="4">
                  <c:v>8.8687637318471697E-3</c:v>
                </c:pt>
                <c:pt idx="5">
                  <c:v>8.0000000000000106E-3</c:v>
                </c:pt>
                <c:pt idx="6">
                  <c:v>7.0000000000000045E-3</c:v>
                </c:pt>
                <c:pt idx="7">
                  <c:v>7.0000000000000045E-3</c:v>
                </c:pt>
                <c:pt idx="8">
                  <c:v>5.0000000000000044E-3</c:v>
                </c:pt>
              </c:numCache>
            </c:numRef>
          </c:val>
        </c:ser>
        <c:ser>
          <c:idx val="7"/>
          <c:order val="7"/>
          <c:tx>
            <c:strRef>
              <c:f>Plan1!$I$1</c:f>
              <c:strCache>
                <c:ptCount val="1"/>
                <c:pt idx="0">
                  <c:v>Superior Incompleto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</c:spPr>
          <c:dLbls>
            <c:dLbl>
              <c:idx val="0"/>
              <c:layout>
                <c:manualLayout>
                  <c:x val="1.4311270125223598E-3"/>
                  <c:y val="1.3162223051799255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1.5794667662159107E-2"/>
                </c:manualLayout>
              </c:layout>
              <c:showVal val="1"/>
            </c:dLbl>
            <c:txPr>
              <a:bodyPr/>
              <a:lstStyle/>
              <a:p>
                <a:pPr>
                  <a:defRPr sz="6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pt-BR"/>
              </a:p>
            </c:txPr>
            <c:showVal val="1"/>
          </c:dLbls>
          <c:cat>
            <c:numRef>
              <c:f>Plan1!$A$2:$A$10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Plan1!$I$2:$I$10</c:f>
              <c:numCache>
                <c:formatCode>####.0%</c:formatCode>
                <c:ptCount val="9"/>
                <c:pt idx="0">
                  <c:v>7.2055291407284007E-3</c:v>
                </c:pt>
                <c:pt idx="1">
                  <c:v>1.2117744955273546E-2</c:v>
                </c:pt>
                <c:pt idx="2">
                  <c:v>1.0149253731343282E-2</c:v>
                </c:pt>
                <c:pt idx="3">
                  <c:v>9.5426954157822406E-3</c:v>
                </c:pt>
                <c:pt idx="4">
                  <c:v>8.9089545040458747E-3</c:v>
                </c:pt>
                <c:pt idx="5">
                  <c:v>5.0000000000000044E-3</c:v>
                </c:pt>
                <c:pt idx="6">
                  <c:v>8.0000000000000106E-3</c:v>
                </c:pt>
                <c:pt idx="7">
                  <c:v>7.0000000000000045E-3</c:v>
                </c:pt>
                <c:pt idx="8">
                  <c:v>6.0000000000000045E-3</c:v>
                </c:pt>
              </c:numCache>
            </c:numRef>
          </c:val>
        </c:ser>
        <c:ser>
          <c:idx val="8"/>
          <c:order val="8"/>
          <c:tx>
            <c:strRef>
              <c:f>Plan1!$J$1</c:f>
              <c:strCache>
                <c:ptCount val="1"/>
                <c:pt idx="0">
                  <c:v>Sem informação</c:v>
                </c:pt>
              </c:strCache>
            </c:strRef>
          </c:tx>
          <c:spPr>
            <a:solidFill>
              <a:schemeClr val="bg2"/>
            </a:solidFill>
          </c:spPr>
          <c:dLbls>
            <c:txPr>
              <a:bodyPr/>
              <a:lstStyle/>
              <a:p>
                <a:pPr>
                  <a:defRPr sz="600"/>
                </a:pPr>
                <a:endParaRPr lang="pt-BR"/>
              </a:p>
            </c:txPr>
            <c:showVal val="1"/>
          </c:dLbls>
          <c:cat>
            <c:numRef>
              <c:f>Plan1!$A$2:$A$10</c:f>
              <c:numCache>
                <c:formatCode>General</c:formatCod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</c:numCache>
            </c:numRef>
          </c:cat>
          <c:val>
            <c:numRef>
              <c:f>Plan1!$J$2:$J$10</c:f>
              <c:numCache>
                <c:formatCode>####.0%</c:formatCode>
                <c:ptCount val="9"/>
                <c:pt idx="0">
                  <c:v>0.27900593108180982</c:v>
                </c:pt>
                <c:pt idx="1">
                  <c:v>0.21596109839816952</c:v>
                </c:pt>
                <c:pt idx="2">
                  <c:v>0.1486826735885787</c:v>
                </c:pt>
                <c:pt idx="3">
                  <c:v>0.17096786206382911</c:v>
                </c:pt>
                <c:pt idx="4">
                  <c:v>0.16513048604040531</c:v>
                </c:pt>
                <c:pt idx="5">
                  <c:v>0.33100000000000041</c:v>
                </c:pt>
                <c:pt idx="6">
                  <c:v>0.32700000000000035</c:v>
                </c:pt>
                <c:pt idx="7">
                  <c:v>0.38500000000000034</c:v>
                </c:pt>
                <c:pt idx="8">
                  <c:v>0.41800000000000026</c:v>
                </c:pt>
              </c:numCache>
            </c:numRef>
          </c:val>
        </c:ser>
        <c:axId val="166220160"/>
        <c:axId val="166221696"/>
      </c:barChart>
      <c:catAx>
        <c:axId val="166220160"/>
        <c:scaling>
          <c:orientation val="minMax"/>
        </c:scaling>
        <c:axPos val="b"/>
        <c:numFmt formatCode="General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400"/>
            </a:pPr>
            <a:endParaRPr lang="pt-BR"/>
          </a:p>
        </c:txPr>
        <c:crossAx val="166221696"/>
        <c:crosses val="autoZero"/>
        <c:auto val="1"/>
        <c:lblAlgn val="ctr"/>
        <c:lblOffset val="100"/>
      </c:catAx>
      <c:valAx>
        <c:axId val="166221696"/>
        <c:scaling>
          <c:orientation val="minMax"/>
        </c:scaling>
        <c:delete val="1"/>
        <c:axPos val="l"/>
        <c:numFmt formatCode="####.0%" sourceLinked="1"/>
        <c:tickLblPos val="none"/>
        <c:crossAx val="16622016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36197472990294977"/>
          <c:y val="0.79127657603111523"/>
          <c:w val="0.59079807868381551"/>
          <c:h val="0.11322310092440276"/>
        </c:manualLayout>
      </c:layout>
      <c:txPr>
        <a:bodyPr/>
        <a:lstStyle/>
        <a:p>
          <a:pPr>
            <a:defRPr sz="1200"/>
          </a:pPr>
          <a:endParaRPr lang="pt-BR"/>
        </a:p>
      </c:txPr>
    </c:legend>
    <c:plotVisOnly val="1"/>
    <c:dispBlanksAs val="zero"/>
  </c:chart>
  <c:txPr>
    <a:bodyPr/>
    <a:lstStyle/>
    <a:p>
      <a:pPr>
        <a:defRPr sz="1800"/>
      </a:pPr>
      <a:endParaRPr lang="pt-BR"/>
    </a:p>
  </c:txPr>
  <c:externalData r:id="rId1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>
        <c:manualLayout>
          <c:layoutTarget val="inner"/>
          <c:xMode val="edge"/>
          <c:yMode val="edge"/>
          <c:x val="4.8638873803604057E-2"/>
          <c:y val="0.17753490188734364"/>
          <c:w val="0.8967928699990565"/>
          <c:h val="0.65105126681452485"/>
        </c:manualLayout>
      </c:layout>
      <c:lineChart>
        <c:grouping val="standard"/>
        <c:ser>
          <c:idx val="0"/>
          <c:order val="0"/>
          <c:tx>
            <c:strRef>
              <c:f>Plan1!$B$1</c:f>
              <c:strCache>
                <c:ptCount val="1"/>
                <c:pt idx="0">
                  <c:v>Resultou em ação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dLbls>
            <c:dLbl>
              <c:idx val="0"/>
              <c:layout>
                <c:manualLayout>
                  <c:x val="-4.5889053981167299E-2"/>
                  <c:y val="-4.4855213822682274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4.3228313643694366E-2"/>
                  <c:y val="-5.3954930092973322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2.4111020562845781E-2"/>
                  <c:y val="-2.7094068735293252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4.7383060281819704E-2"/>
                  <c:y val="-6.3882087501544504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9.4204395355476679E-3"/>
                  <c:y val="-2.5712982601305476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sz="1200"/>
                </a:pPr>
                <a:endParaRPr lang="pt-BR"/>
              </a:p>
            </c:txPr>
            <c:showVal val="1"/>
          </c:dLbls>
          <c:cat>
            <c:strRef>
              <c:f>Plan1!$A$2:$A$10</c:f>
              <c:strCach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2015**</c:v>
                </c:pt>
                <c:pt idx="7">
                  <c:v>2016</c:v>
                </c:pt>
                <c:pt idx="8">
                  <c:v>2017</c:v>
                </c:pt>
              </c:strCache>
            </c:strRef>
          </c:cat>
          <c:val>
            <c:numRef>
              <c:f>Plan1!$B$2:$B$10</c:f>
              <c:numCache>
                <c:formatCode>####%</c:formatCode>
                <c:ptCount val="9"/>
                <c:pt idx="0">
                  <c:v>0.41181804813489575</c:v>
                </c:pt>
                <c:pt idx="1">
                  <c:v>0.34488766382359115</c:v>
                </c:pt>
                <c:pt idx="2">
                  <c:v>0.37761194029850742</c:v>
                </c:pt>
                <c:pt idx="3">
                  <c:v>0.38972368078054642</c:v>
                </c:pt>
                <c:pt idx="4">
                  <c:v>0.37740474786988976</c:v>
                </c:pt>
                <c:pt idx="5">
                  <c:v>0.47000000000000008</c:v>
                </c:pt>
                <c:pt idx="6">
                  <c:v>2.0000000000000011E-2</c:v>
                </c:pt>
                <c:pt idx="7">
                  <c:v>0.54700000000000004</c:v>
                </c:pt>
                <c:pt idx="8">
                  <c:v>0.60700000000000054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Não aceitou acolhimento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0"/>
              <c:layout>
                <c:manualLayout>
                  <c:x val="-4.6823739719238422E-2"/>
                  <c:y val="-7.3168013632128423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6.0970991077081912E-2"/>
                  <c:y val="-4.2626748209732807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5.1810613961324505E-2"/>
                  <c:y val="-6.7084327431703533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3.8135755228240552E-2"/>
                  <c:y val="-7.1606058264816058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3.5999708556955251E-2"/>
                  <c:y val="-5.6478910398165105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 val="-5.6188447104697316E-2"/>
                  <c:y val="-4.8669213177860077E-2"/>
                </c:manualLayout>
              </c:layout>
              <c:dLblPos val="r"/>
              <c:showVal val="1"/>
            </c:dLbl>
            <c:dLbl>
              <c:idx val="7"/>
              <c:layout>
                <c:manualLayout>
                  <c:x val="0"/>
                  <c:y val="-4.2585561530627702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sz="1200"/>
                </a:pPr>
                <a:endParaRPr lang="pt-BR"/>
              </a:p>
            </c:txPr>
            <c:showVal val="1"/>
          </c:dLbls>
          <c:cat>
            <c:strRef>
              <c:f>Plan1!$A$2:$A$10</c:f>
              <c:strCach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2015**</c:v>
                </c:pt>
                <c:pt idx="7">
                  <c:v>2016</c:v>
                </c:pt>
                <c:pt idx="8">
                  <c:v>2017</c:v>
                </c:pt>
              </c:strCache>
            </c:strRef>
          </c:cat>
          <c:val>
            <c:numRef>
              <c:f>Plan1!$C$2:$C$10</c:f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Resultou em acolhimento</c:v>
                </c:pt>
              </c:strCache>
            </c:strRef>
          </c:tx>
          <c:spPr>
            <a:ln>
              <a:solidFill>
                <a:srgbClr val="0066CC"/>
              </a:solidFill>
            </a:ln>
          </c:spPr>
          <c:marker>
            <c:spPr>
              <a:solidFill>
                <a:srgbClr val="0066CC"/>
              </a:solidFill>
              <a:ln>
                <a:solidFill>
                  <a:srgbClr val="0066CC"/>
                </a:solidFill>
              </a:ln>
            </c:spPr>
          </c:marker>
          <c:dLbls>
            <c:dLbl>
              <c:idx val="0"/>
              <c:layout>
                <c:manualLayout>
                  <c:x val="-2.7485099012484377E-2"/>
                  <c:y val="8.1391154996031917E-2"/>
                </c:manualLayout>
              </c:layout>
              <c:showVal val="1"/>
            </c:dLbl>
            <c:dLbl>
              <c:idx val="1"/>
              <c:layout>
                <c:manualLayout>
                  <c:x val="-1.6796449396518268E-2"/>
                  <c:y val="6.3304231663580374E-2"/>
                </c:manualLayout>
              </c:layout>
              <c:showVal val="1"/>
            </c:dLbl>
            <c:dLbl>
              <c:idx val="2"/>
              <c:layout>
                <c:manualLayout>
                  <c:x val="-2.2904249177070402E-2"/>
                  <c:y val="4.0695577498015958E-2"/>
                </c:manualLayout>
              </c:layout>
              <c:showVal val="1"/>
            </c:dLbl>
            <c:dLbl>
              <c:idx val="3"/>
              <c:layout>
                <c:manualLayout>
                  <c:x val="-1.0688649615966167E-2"/>
                  <c:y val="5.87825008304678E-2"/>
                </c:manualLayout>
              </c:layout>
              <c:showVal val="1"/>
            </c:dLbl>
            <c:dLbl>
              <c:idx val="4"/>
              <c:layout>
                <c:manualLayout>
                  <c:x val="-2.5958149067346191E-2"/>
                  <c:y val="4.973903916424213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/>
                </a:pPr>
                <a:endParaRPr lang="pt-BR"/>
              </a:p>
            </c:txPr>
            <c:showVal val="1"/>
          </c:dLbls>
          <c:cat>
            <c:strRef>
              <c:f>Plan1!$A$2:$A$10</c:f>
              <c:strCache>
                <c:ptCount val="9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2015**</c:v>
                </c:pt>
                <c:pt idx="7">
                  <c:v>2016</c:v>
                </c:pt>
                <c:pt idx="8">
                  <c:v>2017</c:v>
                </c:pt>
              </c:strCache>
            </c:strRef>
          </c:cat>
          <c:val>
            <c:numRef>
              <c:f>Plan1!$D$2:$D$10</c:f>
            </c:numRef>
          </c:val>
        </c:ser>
        <c:marker val="1"/>
        <c:axId val="166433920"/>
        <c:axId val="166435456"/>
      </c:lineChart>
      <c:catAx>
        <c:axId val="16643392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166435456"/>
        <c:crosses val="autoZero"/>
        <c:auto val="1"/>
        <c:lblAlgn val="ctr"/>
        <c:lblOffset val="100"/>
      </c:catAx>
      <c:valAx>
        <c:axId val="166435456"/>
        <c:scaling>
          <c:orientation val="minMax"/>
          <c:max val="0.70000000000000062"/>
          <c:min val="0"/>
        </c:scaling>
        <c:axPos val="l"/>
        <c:majorGridlines/>
        <c:numFmt formatCode="####%" sourceLinked="1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166433920"/>
        <c:crosses val="autoZero"/>
        <c:crossBetween val="between"/>
        <c:majorUnit val="0.1"/>
      </c:valAx>
      <c:spPr>
        <a:noFill/>
        <a:ln w="25402">
          <a:noFill/>
        </a:ln>
      </c:spPr>
    </c:plotArea>
    <c:legend>
      <c:legendPos val="t"/>
      <c:layout/>
      <c:txPr>
        <a:bodyPr/>
        <a:lstStyle/>
        <a:p>
          <a:pPr>
            <a:defRPr sz="1400"/>
          </a:pPr>
          <a:endParaRPr lang="pt-BR"/>
        </a:p>
      </c:txPr>
    </c:legend>
    <c:plotVisOnly val="1"/>
    <c:dispBlanksAs val="zero"/>
  </c:chart>
  <c:txPr>
    <a:bodyPr/>
    <a:lstStyle/>
    <a:p>
      <a:pPr>
        <a:defRPr sz="1800"/>
      </a:pPr>
      <a:endParaRPr lang="pt-BR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>
        <c:manualLayout>
          <c:layoutTarget val="inner"/>
          <c:xMode val="edge"/>
          <c:yMode val="edge"/>
          <c:x val="4.8638873803604057E-2"/>
          <c:y val="0.10518719431434476"/>
          <c:w val="0.8967928699990565"/>
          <c:h val="0.72339909123450619"/>
        </c:manualLayout>
      </c:layout>
      <c:lineChart>
        <c:grouping val="standard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dLbls>
            <c:dLbl>
              <c:idx val="0"/>
              <c:layout>
                <c:manualLayout>
                  <c:x val="-6.4212287534410925E-2"/>
                  <c:y val="9.5318366592225798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1"/>
              <c:layout>
                <c:manualLayout>
                  <c:x val="-7.8348103897993682E-2"/>
                  <c:y val="7.717519288049887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2"/>
              <c:layout>
                <c:manualLayout>
                  <c:x val="-5.1596159915368332E-2"/>
                  <c:y val="6.33403942014656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3"/>
              <c:layout>
                <c:manualLayout>
                  <c:x val="-5.5017854456682794E-2"/>
                  <c:y val="0.1034220780029527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4"/>
              <c:layout>
                <c:manualLayout>
                  <c:x val="4.3221598780076266E-3"/>
                  <c:y val="5.115632493789411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showVal val="1"/>
          </c:dLbls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Plan1!$B$2:$B$12</c:f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2009</c:v>
                </c:pt>
              </c:strCache>
            </c:strRef>
          </c:tx>
          <c:dLbls>
            <c:dLbl>
              <c:idx val="0"/>
              <c:layout>
                <c:manualLayout>
                  <c:x val="-4.6823705920581112E-2"/>
                  <c:y val="-9.1254774708487724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4.9945286315286504E-2"/>
                  <c:y val="-5.4752864825093395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6.5553188288813471E-2"/>
                  <c:y val="-8.5171123061255127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6.8674768683518947E-2"/>
                  <c:y val="-8.5171123061255197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4.0580545131170286E-2"/>
                  <c:y val="-7.9087471414023586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 val="-5.6188447104697316E-2"/>
                  <c:y val="-4.8669213177860077E-2"/>
                </c:manualLayout>
              </c:layout>
              <c:dLblPos val="r"/>
              <c:showVal val="1"/>
            </c:dLbl>
            <c:dLbl>
              <c:idx val="7"/>
              <c:layout>
                <c:manualLayout>
                  <c:x val="0"/>
                  <c:y val="-4.2585561530627702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sz="1200"/>
                </a:pPr>
                <a:endParaRPr lang="pt-BR"/>
              </a:p>
            </c:txPr>
            <c:showVal val="1"/>
          </c:dLbls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Plan1!$C$2:$C$12</c:f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2010</c:v>
                </c:pt>
              </c:strCache>
            </c:strRef>
          </c:tx>
          <c:spPr>
            <a:ln>
              <a:solidFill>
                <a:srgbClr val="99CCFF"/>
              </a:solidFill>
            </a:ln>
          </c:spPr>
          <c:marker>
            <c:spPr>
              <a:solidFill>
                <a:srgbClr val="99CCFF"/>
              </a:solidFill>
              <a:ln>
                <a:solidFill>
                  <a:srgbClr val="99CCFF"/>
                </a:solidFill>
              </a:ln>
            </c:spPr>
          </c:marker>
          <c:dLbls>
            <c:dLbl>
              <c:idx val="0"/>
              <c:layout>
                <c:manualLayout>
                  <c:x val="-5.306686670999191E-2"/>
                  <c:y val="-7.9087471414023544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3.7458964736464886E-2"/>
                  <c:y val="-6.6920168119557366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5.9310027499403346E-2"/>
                  <c:y val="-4.8669213177860077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7.8039509867635179E-2"/>
                  <c:y val="-7.3003819766790157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3.7458964736464886E-2"/>
                  <c:y val="-7.3003819766790087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sz="1200"/>
                </a:pPr>
                <a:endParaRPr lang="pt-BR"/>
              </a:p>
            </c:txPr>
            <c:showVal val="1"/>
          </c:dLbls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Plan1!$D$2:$D$12</c:f>
              <c:numCache>
                <c:formatCode>####%</c:formatCode>
                <c:ptCount val="5"/>
                <c:pt idx="0">
                  <c:v>0.42682546286665429</c:v>
                </c:pt>
                <c:pt idx="1">
                  <c:v>0.1072914499687958</c:v>
                </c:pt>
                <c:pt idx="2">
                  <c:v>0.12825046806740206</c:v>
                </c:pt>
                <c:pt idx="3">
                  <c:v>9.9620345329728036E-2</c:v>
                </c:pt>
                <c:pt idx="4">
                  <c:v>0.23801227376742329</c:v>
                </c:pt>
              </c:numCache>
            </c:numRef>
          </c:val>
        </c:ser>
        <c:marker val="1"/>
        <c:axId val="116971008"/>
        <c:axId val="116972544"/>
      </c:lineChart>
      <c:catAx>
        <c:axId val="11697100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116972544"/>
        <c:crosses val="autoZero"/>
        <c:auto val="1"/>
        <c:lblAlgn val="ctr"/>
        <c:lblOffset val="100"/>
      </c:catAx>
      <c:valAx>
        <c:axId val="116972544"/>
        <c:scaling>
          <c:orientation val="minMax"/>
          <c:max val="0.70000000000000062"/>
          <c:min val="0"/>
        </c:scaling>
        <c:axPos val="l"/>
        <c:majorGridlines/>
        <c:numFmt formatCode="####%" sourceLinked="1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116971008"/>
        <c:crosses val="autoZero"/>
        <c:crossBetween val="between"/>
        <c:majorUnit val="0.1"/>
      </c:valAx>
      <c:spPr>
        <a:noFill/>
        <a:ln w="25402">
          <a:noFill/>
        </a:ln>
      </c:spPr>
    </c:plotArea>
    <c:plotVisOnly val="1"/>
    <c:dispBlanksAs val="zero"/>
  </c:chart>
  <c:txPr>
    <a:bodyPr/>
    <a:lstStyle/>
    <a:p>
      <a:pPr>
        <a:defRPr sz="1800"/>
      </a:pPr>
      <a:endParaRPr lang="pt-BR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>
        <c:manualLayout>
          <c:layoutTarget val="inner"/>
          <c:xMode val="edge"/>
          <c:yMode val="edge"/>
          <c:x val="4.8638873803604057E-2"/>
          <c:y val="0.10518719431434476"/>
          <c:w val="0.8967928699990565"/>
          <c:h val="0.72339909123450619"/>
        </c:manualLayout>
      </c:layout>
      <c:lineChart>
        <c:grouping val="standard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dLbls>
            <c:dLbl>
              <c:idx val="0"/>
              <c:layout>
                <c:manualLayout>
                  <c:x val="-6.4212287534410925E-2"/>
                  <c:y val="9.5318366592225798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1"/>
              <c:layout>
                <c:manualLayout>
                  <c:x val="-7.8348103897993682E-2"/>
                  <c:y val="7.717519288049887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2"/>
              <c:layout>
                <c:manualLayout>
                  <c:x val="-5.1596159915368332E-2"/>
                  <c:y val="6.33403942014656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3"/>
              <c:layout>
                <c:manualLayout>
                  <c:x val="-5.5017854456682794E-2"/>
                  <c:y val="0.1034220780029527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4"/>
              <c:layout>
                <c:manualLayout>
                  <c:x val="4.3221598780076266E-3"/>
                  <c:y val="5.115632493789411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showVal val="1"/>
          </c:dLbls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Plan1!$B$2:$B$12</c:f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2009</c:v>
                </c:pt>
              </c:strCache>
            </c:strRef>
          </c:tx>
          <c:dLbls>
            <c:dLbl>
              <c:idx val="0"/>
              <c:layout>
                <c:manualLayout>
                  <c:x val="-4.6823705920581112E-2"/>
                  <c:y val="-9.1254774708487724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4.9945286315286504E-2"/>
                  <c:y val="-5.4752864825093395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6.5553188288813471E-2"/>
                  <c:y val="-8.5171123061255127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6.8674768683518947E-2"/>
                  <c:y val="-8.5171123061255197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4.0580545131170286E-2"/>
                  <c:y val="-7.9087471414023586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 val="-5.6188447104697316E-2"/>
                  <c:y val="-4.8669213177860077E-2"/>
                </c:manualLayout>
              </c:layout>
              <c:dLblPos val="r"/>
              <c:showVal val="1"/>
            </c:dLbl>
            <c:dLbl>
              <c:idx val="7"/>
              <c:layout>
                <c:manualLayout>
                  <c:x val="0"/>
                  <c:y val="-4.2585561530627702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sz="1194"/>
                </a:pPr>
                <a:endParaRPr lang="pt-BR"/>
              </a:p>
            </c:txPr>
            <c:showVal val="1"/>
          </c:dLbls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Plan1!$C$2:$C$12</c:f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2010</c:v>
                </c:pt>
              </c:strCache>
            </c:strRef>
          </c:tx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Plan1!$D$2:$D$12</c:f>
            </c:numRef>
          </c:val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2011</c:v>
                </c:pt>
              </c:strCache>
            </c:strRef>
          </c:tx>
          <c:dLbls>
            <c:dLbl>
              <c:idx val="1"/>
              <c:layout>
                <c:manualLayout>
                  <c:x val="-1.8729482368232603E-2"/>
                  <c:y val="-9.6201432164103068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5.6188447104697316E-2"/>
                  <c:y val="-8.0167860136753741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4.0580545131170286E-2"/>
                  <c:y val="-0.10421821817777795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6.5553188288813541E-2"/>
                  <c:y val="-9.6201432164103026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sz="1194"/>
                </a:pPr>
                <a:endParaRPr lang="pt-BR"/>
              </a:p>
            </c:txPr>
            <c:showVal val="1"/>
          </c:dLbls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Plan1!$E$2:$E$12</c:f>
              <c:numCache>
                <c:formatCode>####%</c:formatCode>
                <c:ptCount val="5"/>
                <c:pt idx="0">
                  <c:v>0.53182349123945494</c:v>
                </c:pt>
                <c:pt idx="1">
                  <c:v>9.4315379623621021E-2</c:v>
                </c:pt>
                <c:pt idx="2">
                  <c:v>0.10472420506164871</c:v>
                </c:pt>
                <c:pt idx="3">
                  <c:v>8.3439325113562959E-2</c:v>
                </c:pt>
                <c:pt idx="4">
                  <c:v>0.1856975989617132</c:v>
                </c:pt>
              </c:numCache>
            </c:numRef>
          </c:val>
        </c:ser>
        <c:ser>
          <c:idx val="4"/>
          <c:order val="4"/>
          <c:tx>
            <c:strRef>
              <c:f>Plan1!$F$1</c:f>
              <c:strCache>
                <c:ptCount val="1"/>
                <c:pt idx="0">
                  <c:v>2012</c:v>
                </c:pt>
              </c:strCache>
            </c:strRef>
          </c:tx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Plan1!$F$2:$F$12</c:f>
            </c:numRef>
          </c:val>
        </c:ser>
        <c:ser>
          <c:idx val="5"/>
          <c:order val="5"/>
          <c:tx>
            <c:strRef>
              <c:f>Plan1!$G$1</c:f>
              <c:strCache>
                <c:ptCount val="1"/>
                <c:pt idx="0">
                  <c:v>2013</c:v>
                </c:pt>
              </c:strCache>
            </c:strRef>
          </c:tx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Plan1!$G$2:$G$12</c:f>
            </c:numRef>
          </c:val>
        </c:ser>
        <c:marker val="1"/>
        <c:axId val="119313536"/>
        <c:axId val="119315072"/>
      </c:lineChart>
      <c:catAx>
        <c:axId val="1193135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94"/>
            </a:pPr>
            <a:endParaRPr lang="pt-BR"/>
          </a:p>
        </c:txPr>
        <c:crossAx val="119315072"/>
        <c:crosses val="autoZero"/>
        <c:auto val="1"/>
        <c:lblAlgn val="ctr"/>
        <c:lblOffset val="100"/>
      </c:catAx>
      <c:valAx>
        <c:axId val="119315072"/>
        <c:scaling>
          <c:orientation val="minMax"/>
          <c:max val="0.70000000000000062"/>
          <c:min val="0"/>
        </c:scaling>
        <c:axPos val="l"/>
        <c:majorGridlines/>
        <c:numFmt formatCode="####%" sourceLinked="1"/>
        <c:tickLblPos val="nextTo"/>
        <c:txPr>
          <a:bodyPr/>
          <a:lstStyle/>
          <a:p>
            <a:pPr>
              <a:defRPr sz="1194"/>
            </a:pPr>
            <a:endParaRPr lang="pt-BR"/>
          </a:p>
        </c:txPr>
        <c:crossAx val="119313536"/>
        <c:crosses val="autoZero"/>
        <c:crossBetween val="between"/>
        <c:majorUnit val="0.1"/>
      </c:valAx>
      <c:spPr>
        <a:noFill/>
        <a:ln w="25358">
          <a:noFill/>
        </a:ln>
      </c:spPr>
    </c:plotArea>
    <c:plotVisOnly val="1"/>
    <c:dispBlanksAs val="zero"/>
  </c:chart>
  <c:txPr>
    <a:bodyPr/>
    <a:lstStyle/>
    <a:p>
      <a:pPr>
        <a:defRPr sz="1791"/>
      </a:pPr>
      <a:endParaRPr lang="pt-BR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>
        <c:manualLayout>
          <c:layoutTarget val="inner"/>
          <c:xMode val="edge"/>
          <c:yMode val="edge"/>
          <c:x val="4.8638873803604057E-2"/>
          <c:y val="0.1051871943143447"/>
          <c:w val="0.8967928699990565"/>
          <c:h val="0.72339909123450663"/>
        </c:manualLayout>
      </c:layout>
      <c:lineChart>
        <c:grouping val="standard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dLbls>
            <c:dLbl>
              <c:idx val="0"/>
              <c:layout>
                <c:manualLayout>
                  <c:x val="-6.4212287534410953E-2"/>
                  <c:y val="9.5318366592225798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1"/>
              <c:layout>
                <c:manualLayout>
                  <c:x val="-7.8348103897993682E-2"/>
                  <c:y val="7.717519288049887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2"/>
              <c:layout>
                <c:manualLayout>
                  <c:x val="-5.1596159915368332E-2"/>
                  <c:y val="6.33403942014656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3"/>
              <c:layout>
                <c:manualLayout>
                  <c:x val="-5.5017854456682794E-2"/>
                  <c:y val="0.1034220780029527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4"/>
              <c:layout>
                <c:manualLayout>
                  <c:x val="4.3221598780076266E-3"/>
                  <c:y val="5.115632493789411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showVal val="1"/>
          </c:dLbls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Plan1!$B$2:$B$12</c:f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2009</c:v>
                </c:pt>
              </c:strCache>
            </c:strRef>
          </c:tx>
          <c:dLbls>
            <c:dLbl>
              <c:idx val="0"/>
              <c:layout>
                <c:manualLayout>
                  <c:x val="-4.6823705920581112E-2"/>
                  <c:y val="-9.1254774708487724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4.9945286315286504E-2"/>
                  <c:y val="-5.4752864825093436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6.5553188288813471E-2"/>
                  <c:y val="-8.5171123061255127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6.8674768683518947E-2"/>
                  <c:y val="-8.5171123061255197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4.0580545131170286E-2"/>
                  <c:y val="-7.9087471414023641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 val="-5.6188447104697316E-2"/>
                  <c:y val="-4.8669213177860077E-2"/>
                </c:manualLayout>
              </c:layout>
              <c:dLblPos val="r"/>
              <c:showVal val="1"/>
            </c:dLbl>
            <c:dLbl>
              <c:idx val="7"/>
              <c:layout>
                <c:manualLayout>
                  <c:x val="0"/>
                  <c:y val="-4.2585561530627702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sz="1194"/>
                </a:pPr>
                <a:endParaRPr lang="pt-BR"/>
              </a:p>
            </c:txPr>
            <c:showVal val="1"/>
          </c:dLbls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Plan1!$C$2:$C$12</c:f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2010</c:v>
                </c:pt>
              </c:strCache>
            </c:strRef>
          </c:tx>
          <c:spPr>
            <a:ln>
              <a:solidFill>
                <a:srgbClr val="99CCFF"/>
              </a:solidFill>
            </a:ln>
          </c:spPr>
          <c:marker>
            <c:spPr>
              <a:solidFill>
                <a:srgbClr val="99CCFF"/>
              </a:solidFill>
              <a:ln>
                <a:solidFill>
                  <a:srgbClr val="99CCFF"/>
                </a:solidFill>
              </a:ln>
            </c:spPr>
          </c:marker>
          <c:dLbls>
            <c:dLbl>
              <c:idx val="0"/>
              <c:layout>
                <c:manualLayout>
                  <c:x val="-5.306686670999191E-2"/>
                  <c:y val="-7.9087471414023586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3.7458964736464886E-2"/>
                  <c:y val="-6.6920168119557366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5.9310027499403395E-2"/>
                  <c:y val="-4.8669213177860077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7.8039509867635179E-2"/>
                  <c:y val="-7.3003819766790157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3.7458964736464886E-2"/>
                  <c:y val="-7.3003819766790087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sz="1194"/>
                </a:pPr>
                <a:endParaRPr lang="pt-BR"/>
              </a:p>
            </c:txPr>
            <c:showVal val="1"/>
          </c:dLbls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Plan1!$D$2:$D$12</c:f>
            </c:numRef>
          </c:val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2011</c:v>
                </c:pt>
              </c:strCache>
            </c:strRef>
          </c:tx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Plan1!$E$2:$E$12</c:f>
            </c:numRef>
          </c:val>
        </c:ser>
        <c:ser>
          <c:idx val="4"/>
          <c:order val="4"/>
          <c:tx>
            <c:strRef>
              <c:f>Plan1!$F$1</c:f>
              <c:strCache>
                <c:ptCount val="1"/>
                <c:pt idx="0">
                  <c:v>2012</c:v>
                </c:pt>
              </c:strCache>
            </c:strRef>
          </c:tx>
          <c:spPr>
            <a:ln>
              <a:solidFill>
                <a:schemeClr val="accent6">
                  <a:lumMod val="60000"/>
                  <a:lumOff val="40000"/>
                </a:schemeClr>
              </a:solidFill>
            </a:ln>
          </c:spPr>
          <c:marker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c:spPr>
          </c:marker>
          <c:dLbls>
            <c:dLbl>
              <c:idx val="1"/>
              <c:layout>
                <c:manualLayout>
                  <c:x val="-2.8094223552348647E-2"/>
                  <c:y val="-5.6117502095726794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1.2486321578821626E-2"/>
                  <c:y val="-7.2151074123077238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3.4337384341759473E-2"/>
                  <c:y val="-6.4134288109402054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sz="1194"/>
                </a:pPr>
                <a:endParaRPr lang="pt-BR"/>
              </a:p>
            </c:txPr>
            <c:showVal val="1"/>
          </c:dLbls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Plan1!$F$2:$F$12</c:f>
              <c:numCache>
                <c:formatCode>####%</c:formatCode>
                <c:ptCount val="5"/>
                <c:pt idx="0">
                  <c:v>0.42851822887573088</c:v>
                </c:pt>
                <c:pt idx="1">
                  <c:v>0.17509216847279768</c:v>
                </c:pt>
                <c:pt idx="2">
                  <c:v>0.11494991248650059</c:v>
                </c:pt>
                <c:pt idx="3">
                  <c:v>8.0121401705582268E-2</c:v>
                </c:pt>
                <c:pt idx="4">
                  <c:v>0.20131828845939187</c:v>
                </c:pt>
              </c:numCache>
            </c:numRef>
          </c:val>
        </c:ser>
        <c:marker val="1"/>
        <c:axId val="125383040"/>
        <c:axId val="125384576"/>
      </c:lineChart>
      <c:catAx>
        <c:axId val="1253830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94"/>
            </a:pPr>
            <a:endParaRPr lang="pt-BR"/>
          </a:p>
        </c:txPr>
        <c:crossAx val="125384576"/>
        <c:crosses val="autoZero"/>
        <c:auto val="1"/>
        <c:lblAlgn val="ctr"/>
        <c:lblOffset val="100"/>
      </c:catAx>
      <c:valAx>
        <c:axId val="125384576"/>
        <c:scaling>
          <c:orientation val="minMax"/>
          <c:max val="0.70000000000000062"/>
          <c:min val="0"/>
        </c:scaling>
        <c:axPos val="l"/>
        <c:majorGridlines/>
        <c:numFmt formatCode="####%" sourceLinked="1"/>
        <c:tickLblPos val="nextTo"/>
        <c:txPr>
          <a:bodyPr/>
          <a:lstStyle/>
          <a:p>
            <a:pPr>
              <a:defRPr sz="1194"/>
            </a:pPr>
            <a:endParaRPr lang="pt-BR"/>
          </a:p>
        </c:txPr>
        <c:crossAx val="125383040"/>
        <c:crosses val="autoZero"/>
        <c:crossBetween val="between"/>
        <c:majorUnit val="0.1"/>
      </c:valAx>
      <c:spPr>
        <a:noFill/>
        <a:ln w="25358">
          <a:noFill/>
        </a:ln>
      </c:spPr>
    </c:plotArea>
    <c:plotVisOnly val="1"/>
    <c:dispBlanksAs val="zero"/>
  </c:chart>
  <c:txPr>
    <a:bodyPr/>
    <a:lstStyle/>
    <a:p>
      <a:pPr>
        <a:defRPr sz="1791"/>
      </a:pPr>
      <a:endParaRPr lang="pt-BR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>
        <c:manualLayout>
          <c:layoutTarget val="inner"/>
          <c:xMode val="edge"/>
          <c:yMode val="edge"/>
          <c:x val="4.8638873803604057E-2"/>
          <c:y val="0.10518719431434473"/>
          <c:w val="0.8967928699990565"/>
          <c:h val="0.72339909123450641"/>
        </c:manualLayout>
      </c:layout>
      <c:lineChart>
        <c:grouping val="standard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dLbls>
            <c:dLbl>
              <c:idx val="0"/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</c:dLbl>
            <c:dLbl>
              <c:idx val="1"/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</c:dLbl>
            <c:dLbl>
              <c:idx val="3"/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</c:dLbl>
            <c:dLbl>
              <c:idx val="4"/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</c:dLbl>
            <c:dLblPos val="t"/>
            <c:showVal val="1"/>
          </c:dLbls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Plan1!$B$2:$B$12</c:f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2009</c:v>
                </c:pt>
              </c:strCache>
            </c:strRef>
          </c:tx>
          <c:dLbls>
            <c:txPr>
              <a:bodyPr/>
              <a:lstStyle/>
              <a:p>
                <a:pPr>
                  <a:defRPr sz="1200"/>
                </a:pPr>
                <a:endParaRPr lang="pt-BR"/>
              </a:p>
            </c:txPr>
            <c:dLblPos val="t"/>
            <c:showVal val="1"/>
          </c:dLbls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Plan1!$C$2:$C$12</c:f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2010</c:v>
                </c:pt>
              </c:strCache>
            </c:strRef>
          </c:tx>
          <c:dLbls>
            <c:dLblPos val="t"/>
            <c:showVal val="1"/>
          </c:dLbls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Plan1!$D$2:$D$12</c:f>
            </c:numRef>
          </c:val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2011</c:v>
                </c:pt>
              </c:strCache>
            </c:strRef>
          </c:tx>
          <c:dLbls>
            <c:dLblPos val="t"/>
            <c:showVal val="1"/>
          </c:dLbls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Plan1!$E$2:$E$12</c:f>
            </c:numRef>
          </c:val>
        </c:ser>
        <c:ser>
          <c:idx val="4"/>
          <c:order val="4"/>
          <c:tx>
            <c:strRef>
              <c:f>Plan1!$F$1</c:f>
              <c:strCache>
                <c:ptCount val="1"/>
                <c:pt idx="0">
                  <c:v>2012</c:v>
                </c:pt>
              </c:strCache>
            </c:strRef>
          </c:tx>
          <c:dLbls>
            <c:dLblPos val="t"/>
            <c:showVal val="1"/>
          </c:dLbls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Plan1!$F$2:$F$12</c:f>
            </c:numRef>
          </c:val>
        </c:ser>
        <c:ser>
          <c:idx val="5"/>
          <c:order val="5"/>
          <c:tx>
            <c:strRef>
              <c:f>Plan1!$G$1</c:f>
              <c:strCache>
                <c:ptCount val="1"/>
                <c:pt idx="0">
                  <c:v>2013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txPr>
              <a:bodyPr/>
              <a:lstStyle/>
              <a:p>
                <a:pPr>
                  <a:defRPr sz="1100"/>
                </a:pPr>
                <a:endParaRPr lang="pt-BR"/>
              </a:p>
            </c:txPr>
            <c:dLblPos val="t"/>
            <c:showVal val="1"/>
          </c:dLbls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Plan1!$G$2:$G$12</c:f>
              <c:numCache>
                <c:formatCode>####%</c:formatCode>
                <c:ptCount val="5"/>
                <c:pt idx="0">
                  <c:v>0.32163335298215534</c:v>
                </c:pt>
                <c:pt idx="1">
                  <c:v>0.1654386152939285</c:v>
                </c:pt>
                <c:pt idx="2">
                  <c:v>0.11426236536091319</c:v>
                </c:pt>
                <c:pt idx="3">
                  <c:v>9.8092278012968243E-2</c:v>
                </c:pt>
                <c:pt idx="4">
                  <c:v>0.30057338835003561</c:v>
                </c:pt>
              </c:numCache>
            </c:numRef>
          </c:val>
        </c:ser>
        <c:dLbls>
          <c:showVal val="1"/>
        </c:dLbls>
        <c:marker val="1"/>
        <c:axId val="125978880"/>
        <c:axId val="125997056"/>
      </c:lineChart>
      <c:catAx>
        <c:axId val="12597888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125997056"/>
        <c:crosses val="autoZero"/>
        <c:auto val="1"/>
        <c:lblAlgn val="ctr"/>
        <c:lblOffset val="100"/>
      </c:catAx>
      <c:valAx>
        <c:axId val="125997056"/>
        <c:scaling>
          <c:orientation val="minMax"/>
          <c:max val="0.70000000000000062"/>
          <c:min val="0"/>
        </c:scaling>
        <c:axPos val="l"/>
        <c:majorGridlines/>
        <c:numFmt formatCode="####%" sourceLinked="1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125978880"/>
        <c:crosses val="autoZero"/>
        <c:crossBetween val="between"/>
        <c:majorUnit val="0.1"/>
      </c:valAx>
      <c:spPr>
        <a:noFill/>
        <a:ln w="25402">
          <a:noFill/>
        </a:ln>
      </c:spPr>
    </c:plotArea>
    <c:plotVisOnly val="1"/>
    <c:dispBlanksAs val="zero"/>
  </c:chart>
  <c:txPr>
    <a:bodyPr/>
    <a:lstStyle/>
    <a:p>
      <a:pPr>
        <a:defRPr sz="1800"/>
      </a:pPr>
      <a:endParaRPr lang="pt-BR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>
        <c:manualLayout>
          <c:layoutTarget val="inner"/>
          <c:xMode val="edge"/>
          <c:yMode val="edge"/>
          <c:x val="4.8638873803604057E-2"/>
          <c:y val="0.10518719431434473"/>
          <c:w val="0.8967928699990565"/>
          <c:h val="0.72339909123450641"/>
        </c:manualLayout>
      </c:layout>
      <c:lineChart>
        <c:grouping val="standard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dLbls>
            <c:dLbl>
              <c:idx val="0"/>
              <c:layout>
                <c:manualLayout>
                  <c:x val="-6.4212287534410939E-2"/>
                  <c:y val="9.5318366592225798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1"/>
              <c:layout>
                <c:manualLayout>
                  <c:x val="-7.8348103897993682E-2"/>
                  <c:y val="7.7175192880498872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2"/>
              <c:layout>
                <c:manualLayout>
                  <c:x val="-5.1596159915368332E-2"/>
                  <c:y val="6.33403942014656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3"/>
              <c:layout>
                <c:manualLayout>
                  <c:x val="-5.5017854456682794E-2"/>
                  <c:y val="0.1034220780029527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dLbl>
              <c:idx val="4"/>
              <c:layout>
                <c:manualLayout>
                  <c:x val="4.3221598780076266E-3"/>
                  <c:y val="5.1156324937894113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dLblPos val="r"/>
              <c:showVal val="1"/>
            </c:dLbl>
            <c:showVal val="1"/>
          </c:dLbls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Plan1!$B$2:$B$12</c:f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2009</c:v>
                </c:pt>
              </c:strCache>
            </c:strRef>
          </c:tx>
          <c:dLbls>
            <c:dLbl>
              <c:idx val="0"/>
              <c:layout>
                <c:manualLayout>
                  <c:x val="-4.6823705920581112E-2"/>
                  <c:y val="-9.1254774708487724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4.9945286315286504E-2"/>
                  <c:y val="-5.4752864825093422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6.5553188288813471E-2"/>
                  <c:y val="-8.5171123061255127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6.8674768683518947E-2"/>
                  <c:y val="-8.5171123061255197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4.0580545131170286E-2"/>
                  <c:y val="-7.9087471414023613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 val="-5.6188447104697316E-2"/>
                  <c:y val="-4.8669213177860077E-2"/>
                </c:manualLayout>
              </c:layout>
              <c:dLblPos val="r"/>
              <c:showVal val="1"/>
            </c:dLbl>
            <c:dLbl>
              <c:idx val="7"/>
              <c:layout>
                <c:manualLayout>
                  <c:x val="0"/>
                  <c:y val="-4.2585561530627702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sz="1194"/>
                </a:pPr>
                <a:endParaRPr lang="pt-BR"/>
              </a:p>
            </c:txPr>
            <c:showVal val="1"/>
          </c:dLbls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Plan1!$C$2:$C$12</c:f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2010</c:v>
                </c:pt>
              </c:strCache>
            </c:strRef>
          </c:tx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Plan1!$D$2:$D$12</c:f>
            </c:numRef>
          </c:val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2015</c:v>
                </c:pt>
              </c:strCache>
            </c:strRef>
          </c:tx>
          <c:spPr>
            <a:ln>
              <a:solidFill>
                <a:srgbClr val="CC0066"/>
              </a:solidFill>
            </a:ln>
          </c:spPr>
          <c:marker>
            <c:spPr>
              <a:solidFill>
                <a:srgbClr val="CC0066"/>
              </a:solidFill>
              <a:ln>
                <a:solidFill>
                  <a:srgbClr val="CC0066"/>
                </a:solidFill>
              </a:ln>
            </c:spPr>
          </c:marker>
          <c:dLbls>
            <c:dLbl>
              <c:idx val="1"/>
              <c:layout>
                <c:manualLayout>
                  <c:x val="-1.8729482368232606E-2"/>
                  <c:y val="-9.6201432164103068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5.6188447104697316E-2"/>
                  <c:y val="-8.0167860136753755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4.0580545131170286E-2"/>
                  <c:y val="-0.10421821817777795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6.5553188288813541E-2"/>
                  <c:y val="-9.6201432164103026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sz="1194"/>
                </a:pPr>
                <a:endParaRPr lang="pt-BR"/>
              </a:p>
            </c:txPr>
            <c:showVal val="1"/>
          </c:dLbls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Plan1!$E$2:$E$12</c:f>
              <c:numCache>
                <c:formatCode>####%</c:formatCode>
                <c:ptCount val="5"/>
                <c:pt idx="0">
                  <c:v>0.46</c:v>
                </c:pt>
                <c:pt idx="1">
                  <c:v>0.18000000000000024</c:v>
                </c:pt>
                <c:pt idx="2">
                  <c:v>6.0000000000000032E-2</c:v>
                </c:pt>
                <c:pt idx="3">
                  <c:v>0.05</c:v>
                </c:pt>
                <c:pt idx="4">
                  <c:v>0.24000000000000021</c:v>
                </c:pt>
              </c:numCache>
            </c:numRef>
          </c:val>
        </c:ser>
        <c:ser>
          <c:idx val="4"/>
          <c:order val="4"/>
          <c:tx>
            <c:strRef>
              <c:f>Plan1!$F$1</c:f>
              <c:strCache>
                <c:ptCount val="1"/>
                <c:pt idx="0">
                  <c:v>2012</c:v>
                </c:pt>
              </c:strCache>
            </c:strRef>
          </c:tx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Plan1!$F$2:$F$12</c:f>
            </c:numRef>
          </c:val>
        </c:ser>
        <c:ser>
          <c:idx val="5"/>
          <c:order val="5"/>
          <c:tx>
            <c:strRef>
              <c:f>Plan1!$G$1</c:f>
              <c:strCache>
                <c:ptCount val="1"/>
                <c:pt idx="0">
                  <c:v>2013</c:v>
                </c:pt>
              </c:strCache>
            </c:strRef>
          </c:tx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Plan1!$G$2:$G$12</c:f>
            </c:numRef>
          </c:val>
        </c:ser>
        <c:marker val="1"/>
        <c:axId val="126084224"/>
        <c:axId val="126085760"/>
      </c:lineChart>
      <c:catAx>
        <c:axId val="1260842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94"/>
            </a:pPr>
            <a:endParaRPr lang="pt-BR"/>
          </a:p>
        </c:txPr>
        <c:crossAx val="126085760"/>
        <c:crosses val="autoZero"/>
        <c:auto val="1"/>
        <c:lblAlgn val="ctr"/>
        <c:lblOffset val="100"/>
      </c:catAx>
      <c:valAx>
        <c:axId val="126085760"/>
        <c:scaling>
          <c:orientation val="minMax"/>
          <c:max val="0.70000000000000062"/>
          <c:min val="0"/>
        </c:scaling>
        <c:axPos val="l"/>
        <c:majorGridlines/>
        <c:numFmt formatCode="####%" sourceLinked="1"/>
        <c:tickLblPos val="nextTo"/>
        <c:txPr>
          <a:bodyPr/>
          <a:lstStyle/>
          <a:p>
            <a:pPr>
              <a:defRPr sz="1194"/>
            </a:pPr>
            <a:endParaRPr lang="pt-BR"/>
          </a:p>
        </c:txPr>
        <c:crossAx val="126084224"/>
        <c:crosses val="autoZero"/>
        <c:crossBetween val="between"/>
        <c:majorUnit val="0.1"/>
      </c:valAx>
      <c:spPr>
        <a:noFill/>
        <a:ln w="25358">
          <a:noFill/>
        </a:ln>
      </c:spPr>
    </c:plotArea>
    <c:plotVisOnly val="1"/>
    <c:dispBlanksAs val="zero"/>
  </c:chart>
  <c:txPr>
    <a:bodyPr/>
    <a:lstStyle/>
    <a:p>
      <a:pPr>
        <a:defRPr sz="1791"/>
      </a:pPr>
      <a:endParaRPr lang="pt-BR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>
        <c:manualLayout>
          <c:layoutTarget val="inner"/>
          <c:xMode val="edge"/>
          <c:yMode val="edge"/>
          <c:x val="4.8638873803604057E-2"/>
          <c:y val="0.10518719431434467"/>
          <c:w val="0.8967928699990565"/>
          <c:h val="0.72339909123450674"/>
        </c:manualLayout>
      </c:layout>
      <c:lineChart>
        <c:grouping val="standard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dLbls>
            <c:dLbl>
              <c:idx val="0"/>
              <c:layout>
                <c:manualLayout>
                  <c:x val="-6.4212287534410967E-2"/>
                  <c:y val="9.5318366592225798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7.8348103897993682E-2"/>
                  <c:y val="7.7175192880498872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5.1596159915368332E-2"/>
                  <c:y val="6.334039420146563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5.5017854456682794E-2"/>
                  <c:y val="0.1034220780029527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4.3221598780076266E-3"/>
                  <c:y val="5.1156324937894113E-2"/>
                </c:manualLayout>
              </c:layout>
              <c:dLblPos val="r"/>
              <c:showVal val="1"/>
            </c:dLbl>
            <c:showVal val="1"/>
          </c:dLbls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Plan1!$B$2:$B$12</c:f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2009</c:v>
                </c:pt>
              </c:strCache>
            </c:strRef>
          </c:tx>
          <c:dLbls>
            <c:dLbl>
              <c:idx val="0"/>
              <c:layout>
                <c:manualLayout>
                  <c:x val="-4.6823705920581112E-2"/>
                  <c:y val="-9.1254774708487724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4.9945286315286504E-2"/>
                  <c:y val="-5.4752864825093457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6.5553188288813471E-2"/>
                  <c:y val="-8.5171123061255127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6.8674768683518947E-2"/>
                  <c:y val="-8.5171123061255197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4.0580545131170286E-2"/>
                  <c:y val="-7.9087471414023669E-2"/>
                </c:manualLayout>
              </c:layout>
              <c:dLblPos val="r"/>
              <c:showVal val="1"/>
            </c:dLbl>
            <c:dLbl>
              <c:idx val="5"/>
              <c:layout>
                <c:manualLayout>
                  <c:x val="-5.6188447104697316E-2"/>
                  <c:y val="-4.8669213177860077E-2"/>
                </c:manualLayout>
              </c:layout>
              <c:dLblPos val="r"/>
              <c:showVal val="1"/>
            </c:dLbl>
            <c:dLbl>
              <c:idx val="7"/>
              <c:layout>
                <c:manualLayout>
                  <c:x val="0"/>
                  <c:y val="-4.2585561530627702E-2"/>
                </c:manualLayout>
              </c:layout>
              <c:dLblPos val="r"/>
              <c:showVal val="1"/>
            </c:dLbl>
            <c:showVal val="1"/>
          </c:dLbls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Plan1!$C$2:$C$12</c:f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2010</c:v>
                </c:pt>
              </c:strCache>
            </c:strRef>
          </c:tx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Plan1!$D$2:$D$12</c:f>
            </c:numRef>
          </c:val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2016</c:v>
                </c:pt>
              </c:strCache>
            </c:strRef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</c:marker>
          <c:dLbls>
            <c:dLbl>
              <c:idx val="1"/>
              <c:layout>
                <c:manualLayout>
                  <c:x val="-1.8729482368232613E-2"/>
                  <c:y val="-9.6201432164103068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5.6188447104697316E-2"/>
                  <c:y val="-8.016786013675381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4.0580545131170286E-2"/>
                  <c:y val="-0.10421821817777795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6.5553188288813541E-2"/>
                  <c:y val="-9.6201432164103026E-2"/>
                </c:manualLayout>
              </c:layout>
              <c:dLblPos val="r"/>
              <c:showVal val="1"/>
            </c:dLbl>
            <c:txPr>
              <a:bodyPr/>
              <a:lstStyle/>
              <a:p>
                <a:pPr>
                  <a:defRPr sz="1100"/>
                </a:pPr>
                <a:endParaRPr lang="pt-BR"/>
              </a:p>
            </c:txPr>
            <c:showVal val="1"/>
          </c:dLbls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Plan1!$E$2:$E$12</c:f>
              <c:numCache>
                <c:formatCode>####%</c:formatCode>
                <c:ptCount val="5"/>
                <c:pt idx="0">
                  <c:v>0.48000000000000032</c:v>
                </c:pt>
                <c:pt idx="1">
                  <c:v>0.17</c:v>
                </c:pt>
                <c:pt idx="2">
                  <c:v>0.11</c:v>
                </c:pt>
                <c:pt idx="3">
                  <c:v>0.1</c:v>
                </c:pt>
                <c:pt idx="4">
                  <c:v>0.30000000000000032</c:v>
                </c:pt>
              </c:numCache>
            </c:numRef>
          </c:val>
        </c:ser>
        <c:ser>
          <c:idx val="4"/>
          <c:order val="4"/>
          <c:tx>
            <c:strRef>
              <c:f>Plan1!$F$1</c:f>
              <c:strCache>
                <c:ptCount val="1"/>
                <c:pt idx="0">
                  <c:v>2012</c:v>
                </c:pt>
              </c:strCache>
            </c:strRef>
          </c:tx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Plan1!$F$2:$F$12</c:f>
            </c:numRef>
          </c:val>
        </c:ser>
        <c:ser>
          <c:idx val="5"/>
          <c:order val="5"/>
          <c:tx>
            <c:strRef>
              <c:f>Plan1!$G$1</c:f>
              <c:strCache>
                <c:ptCount val="1"/>
                <c:pt idx="0">
                  <c:v>2013</c:v>
                </c:pt>
              </c:strCache>
            </c:strRef>
          </c:tx>
          <c:cat>
            <c:strRef>
              <c:f>Plan1!$A$2:$A$12</c:f>
              <c:strCache>
                <c:ptCount val="5"/>
                <c:pt idx="0">
                  <c:v>Centro</c:v>
                </c:pt>
                <c:pt idx="1">
                  <c:v>Leste</c:v>
                </c:pt>
                <c:pt idx="2">
                  <c:v>Norte</c:v>
                </c:pt>
                <c:pt idx="3">
                  <c:v>Oeste</c:v>
                </c:pt>
                <c:pt idx="4">
                  <c:v>Sul</c:v>
                </c:pt>
              </c:strCache>
            </c:strRef>
          </c:cat>
          <c:val>
            <c:numRef>
              <c:f>Plan1!$G$2:$G$12</c:f>
            </c:numRef>
          </c:val>
        </c:ser>
        <c:marker val="1"/>
        <c:axId val="126239104"/>
        <c:axId val="126240640"/>
      </c:lineChart>
      <c:catAx>
        <c:axId val="12623910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/>
            </a:pPr>
            <a:endParaRPr lang="pt-BR"/>
          </a:p>
        </c:txPr>
        <c:crossAx val="126240640"/>
        <c:crosses val="autoZero"/>
        <c:auto val="1"/>
        <c:lblAlgn val="ctr"/>
        <c:lblOffset val="100"/>
      </c:catAx>
      <c:valAx>
        <c:axId val="126240640"/>
        <c:scaling>
          <c:orientation val="minMax"/>
          <c:max val="0.70000000000000062"/>
          <c:min val="0"/>
        </c:scaling>
        <c:axPos val="l"/>
        <c:majorGridlines/>
        <c:numFmt formatCode="####%" sourceLinked="1"/>
        <c:tickLblPos val="nextTo"/>
        <c:txPr>
          <a:bodyPr/>
          <a:lstStyle/>
          <a:p>
            <a:pPr>
              <a:defRPr sz="1100"/>
            </a:pPr>
            <a:endParaRPr lang="pt-BR"/>
          </a:p>
        </c:txPr>
        <c:crossAx val="126239104"/>
        <c:crosses val="autoZero"/>
        <c:crossBetween val="between"/>
        <c:majorUnit val="0.1"/>
      </c:valAx>
    </c:plotArea>
    <c:plotVisOnly val="1"/>
    <c:dispBlanksAs val="zero"/>
  </c:chart>
  <c:txPr>
    <a:bodyPr/>
    <a:lstStyle/>
    <a:p>
      <a:pPr>
        <a:defRPr sz="1800"/>
      </a:pPr>
      <a:endParaRPr lang="pt-BR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6038" y="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9113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6038" y="9409113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26A465F2-98DD-4DF7-A8E6-418442BB0F1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6060821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038" y="0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710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05350"/>
            <a:ext cx="54451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038" y="9409113"/>
            <a:ext cx="29495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 b="0">
                <a:solidFill>
                  <a:schemeClr val="tx1"/>
                </a:solidFill>
                <a:effectLst/>
                <a:latin typeface="Arial" charset="0"/>
              </a:defRPr>
            </a:lvl1pPr>
          </a:lstStyle>
          <a:p>
            <a:pPr>
              <a:defRPr/>
            </a:pPr>
            <a:fld id="{069A4A22-AA34-4C17-9559-9600E5D7722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4394918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547ECE-C9FC-40C0-A3A8-3E88E539874A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70859-A780-40EF-BFA0-EC5C5B849FF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905D6-073C-40E5-BCE1-30C3D60A5E0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69100" y="33338"/>
            <a:ext cx="2195513" cy="641985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79388" y="33338"/>
            <a:ext cx="6437312" cy="641985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06EFA-C66D-4FD6-B978-F6A25C0E676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EAF5F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619250" y="1700213"/>
            <a:ext cx="5973763" cy="1730375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771775" y="3141663"/>
            <a:ext cx="3600450" cy="1079500"/>
          </a:xfrm>
          <a:solidFill>
            <a:srgbClr val="99CCFF"/>
          </a:solidFill>
        </p:spPr>
        <p:txBody>
          <a:bodyPr anchor="ctr"/>
          <a:lstStyle>
            <a:lvl1pPr marL="0" indent="0" algn="ctr">
              <a:buFontTx/>
              <a:buNone/>
              <a:defRPr b="1"/>
            </a:lvl1pPr>
          </a:lstStyle>
          <a:p>
            <a:r>
              <a:rPr lang="pt-BR"/>
              <a:t>Clique para editar o estilo do subtítulo mestre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>
          <a:xfrm>
            <a:off x="7524750" y="6453188"/>
            <a:ext cx="827088" cy="3587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38D59-43BD-4514-9E21-7DA02D73890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2F5AF-C749-4E76-A95E-CADBB1ED0AD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79388" y="1196975"/>
            <a:ext cx="4316412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196975"/>
            <a:ext cx="4316413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CD7EC-A446-4133-B31D-AF5F5223716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5E8097-B32D-4C3F-8453-B4681B61719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A1BC5-95E0-48F9-A66F-16B434248A7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D447CB-A864-40C1-B157-ACA11CC0F97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DAD53-A61C-48A7-82D4-22A0AA9E01C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EAF5F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65250" y="33338"/>
            <a:ext cx="7561263" cy="981075"/>
          </a:xfrm>
          <a:prstGeom prst="rect">
            <a:avLst/>
          </a:prstGeom>
          <a:solidFill>
            <a:srgbClr val="0054A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196975"/>
            <a:ext cx="8785225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2950" y="6499225"/>
            <a:ext cx="827088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000" b="0">
                <a:solidFill>
                  <a:srgbClr val="0070C0"/>
                </a:solidFill>
                <a:effectLst/>
              </a:defRPr>
            </a:lvl1pPr>
          </a:lstStyle>
          <a:p>
            <a:pPr>
              <a:defRPr/>
            </a:pPr>
            <a:fld id="{5E547ECE-C9FC-40C0-A3A8-3E88E53987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pic>
        <p:nvPicPr>
          <p:cNvPr id="2" name="Picture 7" descr="H:\coordenação_modelos\centralizado_1358260362.jpg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408113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8312154" y="6164264"/>
            <a:ext cx="935038" cy="693737"/>
            <a:chOff x="5236" y="3883"/>
            <a:chExt cx="589" cy="437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284" y="3929"/>
              <a:ext cx="476" cy="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9" name="Rectangle 5"/>
            <p:cNvSpPr>
              <a:spLocks noChangeArrowheads="1"/>
            </p:cNvSpPr>
            <p:nvPr userDrawn="1"/>
          </p:nvSpPr>
          <p:spPr bwMode="auto">
            <a:xfrm>
              <a:off x="5236" y="3883"/>
              <a:ext cx="589" cy="370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6" name="Rectangle 6"/>
            <p:cNvSpPr>
              <a:spLocks noChangeArrowheads="1"/>
            </p:cNvSpPr>
            <p:nvPr userDrawn="1"/>
          </p:nvSpPr>
          <p:spPr bwMode="auto">
            <a:xfrm>
              <a:off x="5348" y="3985"/>
              <a:ext cx="445" cy="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600" b="1" i="0" u="none" strike="noStrike" cap="none" normalizeH="0" baseline="0" smtClean="0">
                  <a:ln>
                    <a:noFill/>
                  </a:ln>
                  <a:solidFill>
                    <a:srgbClr val="004386"/>
                  </a:solidFill>
                  <a:effectLst/>
                  <a:latin typeface="Calibri" pitchFamily="34" charset="0"/>
                  <a:cs typeface="Arial" pitchFamily="34" charset="0"/>
                </a:rPr>
                <a:t>Coordenadoria de </a:t>
              </a:r>
              <a:endPara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 userDrawn="1"/>
          </p:nvSpPr>
          <p:spPr bwMode="auto">
            <a:xfrm>
              <a:off x="5366" y="4037"/>
              <a:ext cx="235" cy="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600" b="1" i="0" u="none" strike="noStrike" cap="none" normalizeH="0" baseline="0" smtClean="0">
                  <a:ln>
                    <a:noFill/>
                  </a:ln>
                  <a:solidFill>
                    <a:srgbClr val="004386"/>
                  </a:solidFill>
                  <a:effectLst/>
                  <a:latin typeface="Calibri" pitchFamily="34" charset="0"/>
                  <a:cs typeface="Arial" pitchFamily="34" charset="0"/>
                </a:rPr>
                <a:t>Observat</a:t>
              </a:r>
              <a:endPara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2" name="Rectangle 8"/>
            <p:cNvSpPr>
              <a:spLocks noChangeArrowheads="1"/>
            </p:cNvSpPr>
            <p:nvPr userDrawn="1"/>
          </p:nvSpPr>
          <p:spPr bwMode="auto">
            <a:xfrm>
              <a:off x="5551" y="4037"/>
              <a:ext cx="59" cy="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600" b="1" i="0" u="none" strike="noStrike" cap="none" normalizeH="0" baseline="0" smtClean="0">
                  <a:ln>
                    <a:noFill/>
                  </a:ln>
                  <a:solidFill>
                    <a:srgbClr val="004386"/>
                  </a:solidFill>
                  <a:effectLst/>
                  <a:latin typeface="Calibri" pitchFamily="34" charset="0"/>
                  <a:cs typeface="Arial" pitchFamily="34" charset="0"/>
                </a:rPr>
                <a:t>ó</a:t>
              </a:r>
              <a:endPara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3" name="Rectangle 9"/>
            <p:cNvSpPr>
              <a:spLocks noChangeArrowheads="1"/>
            </p:cNvSpPr>
            <p:nvPr userDrawn="1"/>
          </p:nvSpPr>
          <p:spPr bwMode="auto">
            <a:xfrm>
              <a:off x="5577" y="4037"/>
              <a:ext cx="170" cy="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600" b="1" i="0" u="none" strike="noStrike" cap="none" normalizeH="0" baseline="0" smtClean="0">
                  <a:ln>
                    <a:noFill/>
                  </a:ln>
                  <a:solidFill>
                    <a:srgbClr val="004386"/>
                  </a:solidFill>
                  <a:effectLst/>
                  <a:latin typeface="Calibri" pitchFamily="34" charset="0"/>
                  <a:cs typeface="Arial" pitchFamily="34" charset="0"/>
                </a:rPr>
                <a:t>rio de </a:t>
              </a:r>
              <a:endPara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4" name="Rectangle 10"/>
            <p:cNvSpPr>
              <a:spLocks noChangeArrowheads="1"/>
            </p:cNvSpPr>
            <p:nvPr userDrawn="1"/>
          </p:nvSpPr>
          <p:spPr bwMode="auto">
            <a:xfrm>
              <a:off x="5371" y="4090"/>
              <a:ext cx="100" cy="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600" b="1" i="0" u="none" strike="noStrike" cap="none" normalizeH="0" baseline="0" smtClean="0">
                  <a:ln>
                    <a:noFill/>
                  </a:ln>
                  <a:solidFill>
                    <a:srgbClr val="004386"/>
                  </a:solidFill>
                  <a:effectLst/>
                  <a:latin typeface="Calibri" pitchFamily="34" charset="0"/>
                  <a:cs typeface="Arial" pitchFamily="34" charset="0"/>
                </a:rPr>
                <a:t>Pol</a:t>
              </a:r>
              <a:endPara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5" name="Rectangle 11"/>
            <p:cNvSpPr>
              <a:spLocks noChangeArrowheads="1"/>
            </p:cNvSpPr>
            <p:nvPr userDrawn="1"/>
          </p:nvSpPr>
          <p:spPr bwMode="auto">
            <a:xfrm>
              <a:off x="5436" y="4090"/>
              <a:ext cx="42" cy="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600" b="1" i="0" u="none" strike="noStrike" cap="none" normalizeH="0" baseline="0" smtClean="0">
                  <a:ln>
                    <a:noFill/>
                  </a:ln>
                  <a:solidFill>
                    <a:srgbClr val="004386"/>
                  </a:solidFill>
                  <a:effectLst/>
                  <a:latin typeface="Calibri" pitchFamily="34" charset="0"/>
                  <a:cs typeface="Arial" pitchFamily="34" charset="0"/>
                </a:rPr>
                <a:t>í</a:t>
              </a:r>
              <a:endPara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6" name="Rectangle 12"/>
            <p:cNvSpPr>
              <a:spLocks noChangeArrowheads="1"/>
            </p:cNvSpPr>
            <p:nvPr userDrawn="1"/>
          </p:nvSpPr>
          <p:spPr bwMode="auto">
            <a:xfrm>
              <a:off x="5447" y="4090"/>
              <a:ext cx="299" cy="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600" b="1" i="0" u="none" strike="noStrike" cap="none" normalizeH="0" baseline="0" smtClean="0">
                  <a:ln>
                    <a:noFill/>
                  </a:ln>
                  <a:solidFill>
                    <a:srgbClr val="004386"/>
                  </a:solidFill>
                  <a:effectLst/>
                  <a:latin typeface="Calibri" pitchFamily="34" charset="0"/>
                  <a:cs typeface="Arial" pitchFamily="34" charset="0"/>
                </a:rPr>
                <a:t>ticas Sociais</a:t>
              </a:r>
              <a:endPara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5354" y="4222"/>
              <a:ext cx="354" cy="92"/>
            </a:xfrm>
            <a:prstGeom prst="rect">
              <a:avLst/>
            </a:prstGeom>
            <a:solidFill>
              <a:srgbClr val="C7E4E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38" name="Rectangle 14"/>
            <p:cNvSpPr>
              <a:spLocks noChangeArrowheads="1"/>
            </p:cNvSpPr>
            <p:nvPr userDrawn="1"/>
          </p:nvSpPr>
          <p:spPr bwMode="auto">
            <a:xfrm>
              <a:off x="5399" y="4240"/>
              <a:ext cx="141" cy="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600" b="0" i="0" u="none" strike="noStrike" cap="none" normalizeH="0" baseline="0" smtClean="0">
                  <a:ln>
                    <a:noFill/>
                  </a:ln>
                  <a:solidFill>
                    <a:srgbClr val="004386"/>
                  </a:solidFill>
                  <a:effectLst/>
                  <a:latin typeface="Calibri" pitchFamily="34" charset="0"/>
                  <a:cs typeface="Arial" pitchFamily="34" charset="0"/>
                </a:rPr>
                <a:t>2013</a:t>
              </a:r>
              <a:endPara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9" name="Rectangle 15"/>
            <p:cNvSpPr>
              <a:spLocks noChangeArrowheads="1"/>
            </p:cNvSpPr>
            <p:nvPr userDrawn="1"/>
          </p:nvSpPr>
          <p:spPr bwMode="auto">
            <a:xfrm>
              <a:off x="5497" y="4240"/>
              <a:ext cx="45" cy="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600" b="0" i="0" u="none" strike="noStrike" cap="none" normalizeH="0" baseline="0" smtClean="0">
                  <a:ln>
                    <a:noFill/>
                  </a:ln>
                  <a:solidFill>
                    <a:srgbClr val="004386"/>
                  </a:solidFill>
                  <a:effectLst/>
                  <a:latin typeface="Calibri" pitchFamily="34" charset="0"/>
                  <a:cs typeface="Arial" pitchFamily="34" charset="0"/>
                </a:rPr>
                <a:t>-</a:t>
              </a:r>
              <a:endPara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0" name="Rectangle 16"/>
            <p:cNvSpPr>
              <a:spLocks noChangeArrowheads="1"/>
            </p:cNvSpPr>
            <p:nvPr userDrawn="1"/>
          </p:nvSpPr>
          <p:spPr bwMode="auto">
            <a:xfrm>
              <a:off x="5512" y="4240"/>
              <a:ext cx="141" cy="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600" b="0" i="0" u="none" strike="noStrike" cap="none" normalizeH="0" baseline="0" smtClean="0">
                  <a:ln>
                    <a:noFill/>
                  </a:ln>
                  <a:solidFill>
                    <a:srgbClr val="004386"/>
                  </a:solidFill>
                  <a:effectLst/>
                  <a:latin typeface="Calibri" pitchFamily="34" charset="0"/>
                  <a:cs typeface="Arial" pitchFamily="34" charset="0"/>
                </a:rPr>
                <a:t>2016</a:t>
              </a:r>
              <a:endPara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1" name="Rectangle 17"/>
            <p:cNvSpPr>
              <a:spLocks noChangeArrowheads="1"/>
            </p:cNvSpPr>
            <p:nvPr userDrawn="1"/>
          </p:nvSpPr>
          <p:spPr bwMode="auto">
            <a:xfrm>
              <a:off x="5236" y="3883"/>
              <a:ext cx="589" cy="370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42" name="Rectangle 18"/>
            <p:cNvSpPr>
              <a:spLocks noChangeArrowheads="1"/>
            </p:cNvSpPr>
            <p:nvPr userDrawn="1"/>
          </p:nvSpPr>
          <p:spPr bwMode="auto">
            <a:xfrm>
              <a:off x="5348" y="3985"/>
              <a:ext cx="445" cy="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600" b="1" i="0" u="none" strike="noStrike" cap="none" normalizeH="0" baseline="0" smtClean="0">
                  <a:ln>
                    <a:noFill/>
                  </a:ln>
                  <a:solidFill>
                    <a:srgbClr val="004386"/>
                  </a:solidFill>
                  <a:effectLst/>
                  <a:latin typeface="Calibri" pitchFamily="34" charset="0"/>
                  <a:cs typeface="Arial" pitchFamily="34" charset="0"/>
                </a:rPr>
                <a:t>Coordenadoria de </a:t>
              </a:r>
              <a:endPara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3" name="Rectangle 19"/>
            <p:cNvSpPr>
              <a:spLocks noChangeArrowheads="1"/>
            </p:cNvSpPr>
            <p:nvPr userDrawn="1"/>
          </p:nvSpPr>
          <p:spPr bwMode="auto">
            <a:xfrm>
              <a:off x="5366" y="4037"/>
              <a:ext cx="235" cy="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600" b="1" i="0" u="none" strike="noStrike" cap="none" normalizeH="0" baseline="0" smtClean="0">
                  <a:ln>
                    <a:noFill/>
                  </a:ln>
                  <a:solidFill>
                    <a:srgbClr val="004386"/>
                  </a:solidFill>
                  <a:effectLst/>
                  <a:latin typeface="Calibri" pitchFamily="34" charset="0"/>
                  <a:cs typeface="Arial" pitchFamily="34" charset="0"/>
                </a:rPr>
                <a:t>Observat</a:t>
              </a:r>
              <a:endPara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4" name="Rectangle 20"/>
            <p:cNvSpPr>
              <a:spLocks noChangeArrowheads="1"/>
            </p:cNvSpPr>
            <p:nvPr userDrawn="1"/>
          </p:nvSpPr>
          <p:spPr bwMode="auto">
            <a:xfrm>
              <a:off x="5551" y="4037"/>
              <a:ext cx="59" cy="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600" b="1" i="0" u="none" strike="noStrike" cap="none" normalizeH="0" baseline="0" smtClean="0">
                  <a:ln>
                    <a:noFill/>
                  </a:ln>
                  <a:solidFill>
                    <a:srgbClr val="004386"/>
                  </a:solidFill>
                  <a:effectLst/>
                  <a:latin typeface="Calibri" pitchFamily="34" charset="0"/>
                  <a:cs typeface="Arial" pitchFamily="34" charset="0"/>
                </a:rPr>
                <a:t>ó</a:t>
              </a:r>
              <a:endPara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5" name="Rectangle 21"/>
            <p:cNvSpPr>
              <a:spLocks noChangeArrowheads="1"/>
            </p:cNvSpPr>
            <p:nvPr userDrawn="1"/>
          </p:nvSpPr>
          <p:spPr bwMode="auto">
            <a:xfrm>
              <a:off x="5577" y="4037"/>
              <a:ext cx="170" cy="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600" b="1" i="0" u="none" strike="noStrike" cap="none" normalizeH="0" baseline="0" smtClean="0">
                  <a:ln>
                    <a:noFill/>
                  </a:ln>
                  <a:solidFill>
                    <a:srgbClr val="004386"/>
                  </a:solidFill>
                  <a:effectLst/>
                  <a:latin typeface="Calibri" pitchFamily="34" charset="0"/>
                  <a:cs typeface="Arial" pitchFamily="34" charset="0"/>
                </a:rPr>
                <a:t>rio de </a:t>
              </a:r>
              <a:endPara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6" name="Rectangle 22"/>
            <p:cNvSpPr>
              <a:spLocks noChangeArrowheads="1"/>
            </p:cNvSpPr>
            <p:nvPr userDrawn="1"/>
          </p:nvSpPr>
          <p:spPr bwMode="auto">
            <a:xfrm>
              <a:off x="5371" y="4090"/>
              <a:ext cx="100" cy="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600" b="1" i="0" u="none" strike="noStrike" cap="none" normalizeH="0" baseline="0" smtClean="0">
                  <a:ln>
                    <a:noFill/>
                  </a:ln>
                  <a:solidFill>
                    <a:srgbClr val="004386"/>
                  </a:solidFill>
                  <a:effectLst/>
                  <a:latin typeface="Calibri" pitchFamily="34" charset="0"/>
                  <a:cs typeface="Arial" pitchFamily="34" charset="0"/>
                </a:rPr>
                <a:t>Pol</a:t>
              </a:r>
              <a:endPara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7" name="Rectangle 23"/>
            <p:cNvSpPr>
              <a:spLocks noChangeArrowheads="1"/>
            </p:cNvSpPr>
            <p:nvPr userDrawn="1"/>
          </p:nvSpPr>
          <p:spPr bwMode="auto">
            <a:xfrm>
              <a:off x="5436" y="4090"/>
              <a:ext cx="42" cy="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600" b="1" i="0" u="none" strike="noStrike" cap="none" normalizeH="0" baseline="0" smtClean="0">
                  <a:ln>
                    <a:noFill/>
                  </a:ln>
                  <a:solidFill>
                    <a:srgbClr val="004386"/>
                  </a:solidFill>
                  <a:effectLst/>
                  <a:latin typeface="Calibri" pitchFamily="34" charset="0"/>
                  <a:cs typeface="Arial" pitchFamily="34" charset="0"/>
                </a:rPr>
                <a:t>í</a:t>
              </a:r>
              <a:endPara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8" name="Rectangle 24"/>
            <p:cNvSpPr>
              <a:spLocks noChangeArrowheads="1"/>
            </p:cNvSpPr>
            <p:nvPr userDrawn="1"/>
          </p:nvSpPr>
          <p:spPr bwMode="auto">
            <a:xfrm>
              <a:off x="5447" y="4090"/>
              <a:ext cx="299" cy="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600" b="1" i="0" u="none" strike="noStrike" cap="none" normalizeH="0" baseline="0" smtClean="0">
                  <a:ln>
                    <a:noFill/>
                  </a:ln>
                  <a:solidFill>
                    <a:srgbClr val="004386"/>
                  </a:solidFill>
                  <a:effectLst/>
                  <a:latin typeface="Calibri" pitchFamily="34" charset="0"/>
                  <a:cs typeface="Arial" pitchFamily="34" charset="0"/>
                </a:rPr>
                <a:t>ticas Sociais</a:t>
              </a:r>
              <a:endParaRPr kumimoji="0" 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9" name="Rectangle 25"/>
            <p:cNvSpPr>
              <a:spLocks noChangeArrowheads="1"/>
            </p:cNvSpPr>
            <p:nvPr userDrawn="1"/>
          </p:nvSpPr>
          <p:spPr bwMode="auto">
            <a:xfrm>
              <a:off x="5354" y="4222"/>
              <a:ext cx="354" cy="92"/>
            </a:xfrm>
            <a:prstGeom prst="rect">
              <a:avLst/>
            </a:prstGeom>
            <a:solidFill>
              <a:srgbClr val="C7E4E7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50" name="Rectangle 26"/>
            <p:cNvSpPr>
              <a:spLocks noChangeArrowheads="1"/>
            </p:cNvSpPr>
            <p:nvPr userDrawn="1"/>
          </p:nvSpPr>
          <p:spPr bwMode="auto">
            <a:xfrm>
              <a:off x="5399" y="4240"/>
              <a:ext cx="97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600" b="0" i="0" u="none" strike="noStrike" cap="none" normalizeH="0" baseline="0" dirty="0" smtClean="0">
                  <a:ln>
                    <a:noFill/>
                  </a:ln>
                  <a:solidFill>
                    <a:srgbClr val="004386"/>
                  </a:solidFill>
                  <a:effectLst/>
                  <a:latin typeface="Calibri" pitchFamily="34" charset="0"/>
                  <a:cs typeface="Arial" pitchFamily="34" charset="0"/>
                </a:rPr>
                <a:t>2009</a:t>
              </a:r>
              <a:endPara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1" name="Rectangle 27"/>
            <p:cNvSpPr>
              <a:spLocks noChangeArrowheads="1"/>
            </p:cNvSpPr>
            <p:nvPr userDrawn="1"/>
          </p:nvSpPr>
          <p:spPr bwMode="auto">
            <a:xfrm>
              <a:off x="5497" y="4240"/>
              <a:ext cx="45" cy="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600" b="0" i="0" u="none" strike="noStrike" cap="none" normalizeH="0" baseline="0" dirty="0" smtClean="0">
                  <a:ln>
                    <a:noFill/>
                  </a:ln>
                  <a:solidFill>
                    <a:srgbClr val="004386"/>
                  </a:solidFill>
                  <a:effectLst/>
                  <a:latin typeface="Calibri" pitchFamily="34" charset="0"/>
                  <a:cs typeface="Arial" pitchFamily="34" charset="0"/>
                </a:rPr>
                <a:t>-</a:t>
              </a:r>
              <a:endPara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2" name="Rectangle 28"/>
            <p:cNvSpPr>
              <a:spLocks noChangeArrowheads="1"/>
            </p:cNvSpPr>
            <p:nvPr userDrawn="1"/>
          </p:nvSpPr>
          <p:spPr bwMode="auto">
            <a:xfrm>
              <a:off x="5512" y="4240"/>
              <a:ext cx="97" cy="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600" b="0" i="0" u="none" strike="noStrike" cap="none" normalizeH="0" baseline="0" dirty="0" smtClean="0">
                  <a:ln>
                    <a:noFill/>
                  </a:ln>
                  <a:solidFill>
                    <a:srgbClr val="004386"/>
                  </a:solidFill>
                  <a:effectLst/>
                  <a:latin typeface="Calibri" pitchFamily="34" charset="0"/>
                  <a:cs typeface="Arial" pitchFamily="34" charset="0"/>
                </a:rPr>
                <a:t>2017</a:t>
              </a:r>
              <a:endParaRPr kumimoji="0" lang="pt-B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3" r:id="rId2"/>
    <p:sldLayoutId id="2147483944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30000"/>
        </a:spcAft>
        <a:buChar char="•"/>
        <a:defRPr sz="2400">
          <a:solidFill>
            <a:srgbClr val="00438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30000"/>
        </a:spcBef>
        <a:spcAft>
          <a:spcPct val="30000"/>
        </a:spcAft>
        <a:buChar char="–"/>
        <a:defRPr sz="2200">
          <a:solidFill>
            <a:srgbClr val="004386"/>
          </a:solidFill>
          <a:latin typeface="+mn-lt"/>
        </a:defRPr>
      </a:lvl2pPr>
      <a:lvl3pPr marL="1143000" indent="-228600" algn="l" rtl="0" eaLnBrk="0" fontAlgn="base" hangingPunct="0">
        <a:spcBef>
          <a:spcPct val="30000"/>
        </a:spcBef>
        <a:spcAft>
          <a:spcPct val="30000"/>
        </a:spcAft>
        <a:buChar char="•"/>
        <a:defRPr sz="2000">
          <a:solidFill>
            <a:srgbClr val="004386"/>
          </a:solidFill>
          <a:latin typeface="+mn-lt"/>
        </a:defRPr>
      </a:lvl3pPr>
      <a:lvl4pPr marL="1600200" indent="-228600" algn="l" rtl="0" eaLnBrk="0" fontAlgn="base" hangingPunct="0">
        <a:spcBef>
          <a:spcPct val="30000"/>
        </a:spcBef>
        <a:spcAft>
          <a:spcPct val="30000"/>
        </a:spcAft>
        <a:buChar char="–"/>
        <a:defRPr>
          <a:solidFill>
            <a:srgbClr val="004386"/>
          </a:solidFill>
          <a:latin typeface="+mn-lt"/>
        </a:defRPr>
      </a:lvl4pPr>
      <a:lvl5pPr marL="2057400" indent="-228600" algn="l" rtl="0" eaLnBrk="0" fontAlgn="base" hangingPunct="0">
        <a:spcBef>
          <a:spcPct val="30000"/>
        </a:spcBef>
        <a:spcAft>
          <a:spcPct val="30000"/>
        </a:spcAft>
        <a:buChar char="»"/>
        <a:defRPr sz="1600">
          <a:solidFill>
            <a:srgbClr val="004386"/>
          </a:solidFill>
          <a:latin typeface="+mn-lt"/>
        </a:defRPr>
      </a:lvl5pPr>
      <a:lvl6pPr marL="2514600" indent="-228600" algn="l" rtl="0" fontAlgn="base">
        <a:spcBef>
          <a:spcPct val="30000"/>
        </a:spcBef>
        <a:spcAft>
          <a:spcPct val="30000"/>
        </a:spcAft>
        <a:buChar char="»"/>
        <a:defRPr sz="1600">
          <a:solidFill>
            <a:srgbClr val="004386"/>
          </a:solidFill>
          <a:latin typeface="+mn-lt"/>
        </a:defRPr>
      </a:lvl6pPr>
      <a:lvl7pPr marL="2971800" indent="-228600" algn="l" rtl="0" fontAlgn="base">
        <a:spcBef>
          <a:spcPct val="30000"/>
        </a:spcBef>
        <a:spcAft>
          <a:spcPct val="30000"/>
        </a:spcAft>
        <a:buChar char="»"/>
        <a:defRPr sz="1600">
          <a:solidFill>
            <a:srgbClr val="004386"/>
          </a:solidFill>
          <a:latin typeface="+mn-lt"/>
        </a:defRPr>
      </a:lvl7pPr>
      <a:lvl8pPr marL="3429000" indent="-228600" algn="l" rtl="0" fontAlgn="base">
        <a:spcBef>
          <a:spcPct val="30000"/>
        </a:spcBef>
        <a:spcAft>
          <a:spcPct val="30000"/>
        </a:spcAft>
        <a:buChar char="»"/>
        <a:defRPr sz="1600">
          <a:solidFill>
            <a:srgbClr val="004386"/>
          </a:solidFill>
          <a:latin typeface="+mn-lt"/>
        </a:defRPr>
      </a:lvl8pPr>
      <a:lvl9pPr marL="3886200" indent="-228600" algn="l" rtl="0" fontAlgn="base">
        <a:spcBef>
          <a:spcPct val="30000"/>
        </a:spcBef>
        <a:spcAft>
          <a:spcPct val="30000"/>
        </a:spcAft>
        <a:buChar char="»"/>
        <a:defRPr sz="1600">
          <a:solidFill>
            <a:srgbClr val="004386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1.jpeg"/><Relationship Id="rId7" Type="http://schemas.openxmlformats.org/officeDocument/2006/relationships/chart" Target="../charts/chart26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25.xml"/><Relationship Id="rId11" Type="http://schemas.openxmlformats.org/officeDocument/2006/relationships/chart" Target="../charts/chart28.xml"/><Relationship Id="rId5" Type="http://schemas.openxmlformats.org/officeDocument/2006/relationships/chart" Target="../charts/chart24.xml"/><Relationship Id="rId10" Type="http://schemas.openxmlformats.org/officeDocument/2006/relationships/image" Target="../media/image54.jpeg"/><Relationship Id="rId4" Type="http://schemas.openxmlformats.org/officeDocument/2006/relationships/image" Target="../media/image52.jpeg"/><Relationship Id="rId9" Type="http://schemas.openxmlformats.org/officeDocument/2006/relationships/chart" Target="../charts/chart2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6.jpeg"/><Relationship Id="rId7" Type="http://schemas.openxmlformats.org/officeDocument/2006/relationships/chart" Target="../charts/chart31.xm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30.xml"/><Relationship Id="rId5" Type="http://schemas.openxmlformats.org/officeDocument/2006/relationships/chart" Target="../charts/chart29.xml"/><Relationship Id="rId4" Type="http://schemas.openxmlformats.org/officeDocument/2006/relationships/image" Target="../media/image57.jpeg"/><Relationship Id="rId9" Type="http://schemas.openxmlformats.org/officeDocument/2006/relationships/chart" Target="../charts/chart3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m 3" descr="apres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6988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tângulo de cantos arredondados 37"/>
          <p:cNvSpPr/>
          <p:nvPr/>
        </p:nvSpPr>
        <p:spPr bwMode="auto">
          <a:xfrm>
            <a:off x="323726" y="2636912"/>
            <a:ext cx="8640762" cy="2664296"/>
          </a:xfrm>
          <a:prstGeom prst="roundRect">
            <a:avLst>
              <a:gd name="adj" fmla="val 8201"/>
            </a:avLst>
          </a:prstGeom>
          <a:solidFill>
            <a:srgbClr val="FFFFFF">
              <a:alpha val="14902"/>
            </a:srgbClr>
          </a:solidFill>
          <a:ln w="1905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pt-BR">
              <a:solidFill>
                <a:srgbClr val="0043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sz="2000" dirty="0" smtClean="0"/>
              <a:t>Distribuição das abordagens à população em situação de rua –</a:t>
            </a:r>
            <a:br>
              <a:rPr lang="pt-BR" sz="2000" dirty="0" smtClean="0"/>
            </a:br>
            <a:r>
              <a:rPr lang="pt-BR" sz="2000" dirty="0" smtClean="0"/>
              <a:t>de 2009 a 2017</a:t>
            </a:r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C7F9552-8850-49AC-8BDC-315300CB227E}" type="slidenum">
              <a:rPr lang="pt-BR" smtClean="0"/>
              <a:pPr/>
              <a:t>10</a:t>
            </a:fld>
            <a:endParaRPr lang="pt-BR" smtClean="0"/>
          </a:p>
        </p:txBody>
      </p:sp>
      <p:graphicFrame>
        <p:nvGraphicFramePr>
          <p:cNvPr id="42" name="Gráfico 4"/>
          <p:cNvGraphicFramePr>
            <a:graphicFrameLocks/>
          </p:cNvGraphicFramePr>
          <p:nvPr/>
        </p:nvGraphicFramePr>
        <p:xfrm>
          <a:off x="179387" y="3140968"/>
          <a:ext cx="8964613" cy="1800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208" name="CaixaDeTexto 16"/>
          <p:cNvSpPr txBox="1">
            <a:spLocks noChangeArrowheads="1"/>
          </p:cNvSpPr>
          <p:nvPr/>
        </p:nvSpPr>
        <p:spPr bwMode="auto">
          <a:xfrm>
            <a:off x="971550" y="2204864"/>
            <a:ext cx="72009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 dirty="0"/>
              <a:t>Distribuição das abordagens à população em situação de rua nos anos de 2009 a </a:t>
            </a:r>
            <a:r>
              <a:rPr lang="pt-BR" sz="1200" dirty="0" smtClean="0"/>
              <a:t>2017, </a:t>
            </a:r>
            <a:r>
              <a:rPr lang="pt-BR" sz="1200" dirty="0"/>
              <a:t>município de São Paulo</a:t>
            </a:r>
          </a:p>
        </p:txBody>
      </p:sp>
      <p:graphicFrame>
        <p:nvGraphicFramePr>
          <p:cNvPr id="45" name="Object 20"/>
          <p:cNvGraphicFramePr>
            <a:graphicFrameLocks/>
          </p:cNvGraphicFramePr>
          <p:nvPr/>
        </p:nvGraphicFramePr>
        <p:xfrm>
          <a:off x="179387" y="2924944"/>
          <a:ext cx="8964613" cy="1655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8" name="CaixaDeTexto 67"/>
          <p:cNvSpPr txBox="1"/>
          <p:nvPr/>
        </p:nvSpPr>
        <p:spPr>
          <a:xfrm>
            <a:off x="107255" y="6354980"/>
            <a:ext cx="3672657" cy="386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50" b="0" dirty="0" smtClean="0">
                <a:solidFill>
                  <a:schemeClr val="tx1"/>
                </a:solidFill>
              </a:rPr>
              <a:t>Total de abordagens: </a:t>
            </a:r>
            <a:r>
              <a:rPr lang="pt-BR" sz="1050" b="0" dirty="0" smtClean="0">
                <a:solidFill>
                  <a:schemeClr val="tx1"/>
                </a:solidFill>
              </a:rPr>
              <a:t>839.001</a:t>
            </a:r>
            <a:endParaRPr lang="pt-BR" sz="1050" b="0" dirty="0" smtClean="0">
              <a:solidFill>
                <a:schemeClr val="tx1"/>
              </a:solidFill>
            </a:endParaRPr>
          </a:p>
          <a:p>
            <a:pPr algn="l">
              <a:defRPr/>
            </a:pPr>
            <a:r>
              <a:rPr lang="pt-BR" sz="1050" b="0" dirty="0" smtClean="0">
                <a:solidFill>
                  <a:schemeClr val="tx1"/>
                </a:solidFill>
              </a:rPr>
              <a:t>Foram considerados apenas os registros localizados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72008" y="1112316"/>
            <a:ext cx="8964488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300" dirty="0" smtClean="0"/>
              <a:t>Dentre todas as abordagens realizadas no período de estudo, comparando entre os anos de 2009 e 2017, houve um aumento de mais de quatro vezes o número de abordagens ao longo deste período. Este salto inicia em 2011; atingindo  um pico em 2012; diminuindo no ano de 2013; em seguida permanece em </a:t>
            </a:r>
            <a:r>
              <a:rPr lang="pt-BR" sz="1300" dirty="0" smtClean="0"/>
              <a:t>um contínuo crescimento no </a:t>
            </a:r>
            <a:r>
              <a:rPr lang="pt-BR" sz="1300" dirty="0" smtClean="0"/>
              <a:t>número de abordagens localizadas em todos os anos seguintes, atingindo </a:t>
            </a:r>
            <a:r>
              <a:rPr lang="pt-BR" sz="1300" dirty="0" smtClean="0"/>
              <a:t>um novo pico </a:t>
            </a:r>
            <a:r>
              <a:rPr lang="pt-BR" sz="1300" dirty="0" smtClean="0"/>
              <a:t>no ano </a:t>
            </a:r>
            <a:r>
              <a:rPr lang="pt-BR" sz="1300" dirty="0" smtClean="0">
                <a:solidFill>
                  <a:schemeClr val="accent2"/>
                </a:solidFill>
              </a:rPr>
              <a:t>de 2016.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60" descr="OBT_2011_Faixa_Etária02"/>
          <p:cNvPicPr>
            <a:picLocks noChangeAspect="1" noChangeArrowheads="1"/>
          </p:cNvPicPr>
          <p:nvPr/>
        </p:nvPicPr>
        <p:blipFill>
          <a:blip r:embed="rId2" cstate="print"/>
          <a:srcRect r="9375"/>
          <a:stretch>
            <a:fillRect/>
          </a:stretch>
        </p:blipFill>
        <p:spPr bwMode="auto">
          <a:xfrm>
            <a:off x="4716016" y="3969658"/>
            <a:ext cx="2088232" cy="219002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53" name="Picture 60" descr="OBT_2011_Faixa_Etária0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79712" y="4005064"/>
            <a:ext cx="2232247" cy="2174281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49" name="Picture 60" descr="OBT_2011_Faixa_Etária0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868145" y="1628800"/>
            <a:ext cx="2232247" cy="2174281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48" name="Picture 60" descr="OBT_2011_Faixa_Etária0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203848" y="1649157"/>
            <a:ext cx="2232248" cy="2174281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35" name="Picture 60" descr="OBT_2011_Faixa_Etária0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827584" y="1628800"/>
            <a:ext cx="2082403" cy="2232248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sp>
        <p:nvSpPr>
          <p:cNvPr id="6147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sz="2000" dirty="0" smtClean="0"/>
              <a:t>Distribuição das abordagens à população em situação de rua –</a:t>
            </a:r>
            <a:br>
              <a:rPr lang="pt-BR" sz="2000" dirty="0" smtClean="0"/>
            </a:br>
            <a:r>
              <a:rPr lang="pt-BR" sz="2000" dirty="0" smtClean="0"/>
              <a:t>de 2009 a 2017</a:t>
            </a:r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C7F9552-8850-49AC-8BDC-315300CB227E}" type="slidenum">
              <a:rPr lang="pt-BR" smtClean="0"/>
              <a:pPr/>
              <a:t>11</a:t>
            </a:fld>
            <a:endParaRPr lang="pt-BR" smtClean="0"/>
          </a:p>
        </p:txBody>
      </p:sp>
      <p:sp>
        <p:nvSpPr>
          <p:cNvPr id="30" name="Retângulo 29"/>
          <p:cNvSpPr/>
          <p:nvPr/>
        </p:nvSpPr>
        <p:spPr>
          <a:xfrm>
            <a:off x="251520" y="1124744"/>
            <a:ext cx="8640960" cy="416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300" dirty="0" smtClean="0"/>
              <a:t>Do ponto de vista espacial, se observa uma concentração progressiva de 2009 a 2011 no centro do município. A partir de 2012 há uma gradual dispersão para as demais regiões, em especial nas macrorregiões Sul e Norte.</a:t>
            </a:r>
            <a:endParaRPr lang="pt-BR" sz="1300" dirty="0"/>
          </a:p>
        </p:txBody>
      </p:sp>
      <p:grpSp>
        <p:nvGrpSpPr>
          <p:cNvPr id="26" name="Grupo 41"/>
          <p:cNvGrpSpPr>
            <a:grpSpLocks/>
          </p:cNvGrpSpPr>
          <p:nvPr/>
        </p:nvGrpSpPr>
        <p:grpSpPr bwMode="auto">
          <a:xfrm>
            <a:off x="2241866" y="1663304"/>
            <a:ext cx="647750" cy="215900"/>
            <a:chOff x="1979" y="1822215"/>
            <a:chExt cx="1860510" cy="403793"/>
          </a:xfrm>
        </p:grpSpPr>
        <p:sp>
          <p:nvSpPr>
            <p:cNvPr id="27" name="Divisa 26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28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>
                  <a:solidFill>
                    <a:schemeClr val="tx1"/>
                  </a:solidFill>
                </a:rPr>
                <a:t>2009</a:t>
              </a:r>
            </a:p>
          </p:txBody>
        </p:sp>
      </p:grpSp>
      <p:grpSp>
        <p:nvGrpSpPr>
          <p:cNvPr id="29" name="Grupo 41"/>
          <p:cNvGrpSpPr>
            <a:grpSpLocks/>
          </p:cNvGrpSpPr>
          <p:nvPr/>
        </p:nvGrpSpPr>
        <p:grpSpPr bwMode="auto">
          <a:xfrm>
            <a:off x="4767772" y="1692306"/>
            <a:ext cx="647750" cy="215900"/>
            <a:chOff x="1979" y="1822215"/>
            <a:chExt cx="1860510" cy="403793"/>
          </a:xfrm>
        </p:grpSpPr>
        <p:sp>
          <p:nvSpPr>
            <p:cNvPr id="31" name="Divisa 30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32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2010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upo 41"/>
          <p:cNvGrpSpPr>
            <a:grpSpLocks/>
          </p:cNvGrpSpPr>
          <p:nvPr/>
        </p:nvGrpSpPr>
        <p:grpSpPr bwMode="auto">
          <a:xfrm>
            <a:off x="7435391" y="1683680"/>
            <a:ext cx="647750" cy="215900"/>
            <a:chOff x="1979" y="1822215"/>
            <a:chExt cx="1860510" cy="403793"/>
          </a:xfrm>
        </p:grpSpPr>
        <p:sp>
          <p:nvSpPr>
            <p:cNvPr id="34" name="Divisa 33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36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2011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Grupo 41"/>
          <p:cNvGrpSpPr>
            <a:grpSpLocks/>
          </p:cNvGrpSpPr>
          <p:nvPr/>
        </p:nvGrpSpPr>
        <p:grpSpPr bwMode="auto">
          <a:xfrm>
            <a:off x="3555584" y="4048194"/>
            <a:ext cx="647750" cy="215900"/>
            <a:chOff x="1979" y="1822215"/>
            <a:chExt cx="1860510" cy="403793"/>
          </a:xfrm>
        </p:grpSpPr>
        <p:sp>
          <p:nvSpPr>
            <p:cNvPr id="38" name="Divisa 37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39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2012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Grupo 41"/>
          <p:cNvGrpSpPr>
            <a:grpSpLocks/>
          </p:cNvGrpSpPr>
          <p:nvPr/>
        </p:nvGrpSpPr>
        <p:grpSpPr bwMode="auto">
          <a:xfrm>
            <a:off x="6138924" y="4008064"/>
            <a:ext cx="647750" cy="215900"/>
            <a:chOff x="1979" y="1822215"/>
            <a:chExt cx="1860510" cy="403793"/>
          </a:xfrm>
        </p:grpSpPr>
        <p:sp>
          <p:nvSpPr>
            <p:cNvPr id="42" name="Divisa 41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45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2013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63" name="CaixaDeTexto 62"/>
          <p:cNvSpPr txBox="1"/>
          <p:nvPr/>
        </p:nvSpPr>
        <p:spPr>
          <a:xfrm>
            <a:off x="107255" y="6354980"/>
            <a:ext cx="3672657" cy="386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50" b="0" dirty="0" smtClean="0">
                <a:solidFill>
                  <a:schemeClr val="tx1"/>
                </a:solidFill>
              </a:rPr>
              <a:t>Total de abordagens: </a:t>
            </a:r>
            <a:r>
              <a:rPr lang="pt-BR" sz="1050" b="0" dirty="0" smtClean="0">
                <a:solidFill>
                  <a:schemeClr val="tx1"/>
                </a:solidFill>
              </a:rPr>
              <a:t>839.001 </a:t>
            </a:r>
            <a:endParaRPr lang="pt-BR" sz="1050" b="0" dirty="0" smtClean="0">
              <a:solidFill>
                <a:schemeClr val="tx1"/>
              </a:solidFill>
            </a:endParaRPr>
          </a:p>
          <a:p>
            <a:pPr algn="l">
              <a:defRPr/>
            </a:pPr>
            <a:r>
              <a:rPr lang="pt-BR" sz="1050" b="0" dirty="0" smtClean="0">
                <a:solidFill>
                  <a:schemeClr val="tx1"/>
                </a:solidFill>
              </a:rPr>
              <a:t>F</a:t>
            </a:r>
            <a:r>
              <a:rPr lang="pt-BR" sz="1050" b="0" dirty="0" smtClean="0">
                <a:solidFill>
                  <a:schemeClr val="tx1"/>
                </a:solidFill>
              </a:rPr>
              <a:t>oram </a:t>
            </a:r>
            <a:r>
              <a:rPr lang="pt-BR" sz="1050" b="0" dirty="0" smtClean="0">
                <a:solidFill>
                  <a:schemeClr val="tx1"/>
                </a:solidFill>
              </a:rPr>
              <a:t>considerados apenas os registros localizados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sz="2000" dirty="0" smtClean="0"/>
              <a:t>Distribuição das abordagens à população em situação de rua –</a:t>
            </a:r>
            <a:br>
              <a:rPr lang="pt-BR" sz="2000" dirty="0" smtClean="0"/>
            </a:br>
            <a:r>
              <a:rPr lang="pt-BR" sz="2000" dirty="0" smtClean="0"/>
              <a:t>de 2009 a 2017</a:t>
            </a:r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C7F9552-8850-49AC-8BDC-315300CB227E}" type="slidenum">
              <a:rPr lang="pt-BR" smtClean="0"/>
              <a:pPr/>
              <a:t>12</a:t>
            </a:fld>
            <a:endParaRPr lang="pt-BR" smtClean="0"/>
          </a:p>
        </p:txBody>
      </p:sp>
      <p:pic>
        <p:nvPicPr>
          <p:cNvPr id="41" name="Imagem 40" descr="OBT_Mai_Out_2014_Total.jpg"/>
          <p:cNvPicPr>
            <a:picLocks noChangeAspect="1"/>
          </p:cNvPicPr>
          <p:nvPr/>
        </p:nvPicPr>
        <p:blipFill>
          <a:blip r:embed="rId2" cstate="print"/>
          <a:srcRect l="9669" t="10101" r="35077" b="46850"/>
          <a:stretch>
            <a:fillRect/>
          </a:stretch>
        </p:blipFill>
        <p:spPr>
          <a:xfrm>
            <a:off x="1907704" y="1628800"/>
            <a:ext cx="2177804" cy="2160240"/>
          </a:xfrm>
          <a:prstGeom prst="rect">
            <a:avLst/>
          </a:prstGeom>
        </p:spPr>
      </p:pic>
      <p:pic>
        <p:nvPicPr>
          <p:cNvPr id="44" name="Imagem 43" descr="OBT_Total_Mai_Out_2015.jpg"/>
          <p:cNvPicPr>
            <a:picLocks noChangeAspect="1"/>
          </p:cNvPicPr>
          <p:nvPr/>
        </p:nvPicPr>
        <p:blipFill>
          <a:blip r:embed="rId3" cstate="print"/>
          <a:srcRect l="9990" t="9051" r="35781" b="47900"/>
          <a:stretch>
            <a:fillRect/>
          </a:stretch>
        </p:blipFill>
        <p:spPr>
          <a:xfrm>
            <a:off x="4851406" y="1628800"/>
            <a:ext cx="2232248" cy="2160240"/>
          </a:xfrm>
          <a:prstGeom prst="rect">
            <a:avLst/>
          </a:prstGeom>
        </p:spPr>
      </p:pic>
      <p:pic>
        <p:nvPicPr>
          <p:cNvPr id="46" name="Imagem 45" descr="Maio_Out_2016_Total.jpeg"/>
          <p:cNvPicPr>
            <a:picLocks noChangeAspect="1"/>
          </p:cNvPicPr>
          <p:nvPr/>
        </p:nvPicPr>
        <p:blipFill>
          <a:blip r:embed="rId4" cstate="print"/>
          <a:srcRect l="22274" t="12201" r="24268" b="55250"/>
          <a:stretch>
            <a:fillRect/>
          </a:stretch>
        </p:blipFill>
        <p:spPr>
          <a:xfrm>
            <a:off x="1907704" y="3999438"/>
            <a:ext cx="2232248" cy="2160240"/>
          </a:xfrm>
          <a:prstGeom prst="rect">
            <a:avLst/>
          </a:prstGeom>
        </p:spPr>
      </p:pic>
      <p:grpSp>
        <p:nvGrpSpPr>
          <p:cNvPr id="7" name="Grupo 41"/>
          <p:cNvGrpSpPr>
            <a:grpSpLocks/>
          </p:cNvGrpSpPr>
          <p:nvPr/>
        </p:nvGrpSpPr>
        <p:grpSpPr bwMode="auto">
          <a:xfrm>
            <a:off x="3420194" y="1663304"/>
            <a:ext cx="647750" cy="215900"/>
            <a:chOff x="1979" y="1822215"/>
            <a:chExt cx="1860510" cy="403793"/>
          </a:xfrm>
        </p:grpSpPr>
        <p:sp>
          <p:nvSpPr>
            <p:cNvPr id="50" name="Divisa 49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51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2014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upo 41"/>
          <p:cNvGrpSpPr>
            <a:grpSpLocks/>
          </p:cNvGrpSpPr>
          <p:nvPr/>
        </p:nvGrpSpPr>
        <p:grpSpPr bwMode="auto">
          <a:xfrm>
            <a:off x="6389452" y="1646052"/>
            <a:ext cx="647750" cy="215900"/>
            <a:chOff x="1979" y="1822215"/>
            <a:chExt cx="1860510" cy="403793"/>
          </a:xfrm>
        </p:grpSpPr>
        <p:sp>
          <p:nvSpPr>
            <p:cNvPr id="55" name="Divisa 54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56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2015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upo 41"/>
          <p:cNvGrpSpPr>
            <a:grpSpLocks/>
          </p:cNvGrpSpPr>
          <p:nvPr/>
        </p:nvGrpSpPr>
        <p:grpSpPr bwMode="auto">
          <a:xfrm>
            <a:off x="3454376" y="4025316"/>
            <a:ext cx="647750" cy="215900"/>
            <a:chOff x="1979" y="1822215"/>
            <a:chExt cx="1860510" cy="403793"/>
          </a:xfrm>
        </p:grpSpPr>
        <p:sp>
          <p:nvSpPr>
            <p:cNvPr id="58" name="Divisa 57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59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2016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60" name="Retângulo 59"/>
          <p:cNvSpPr/>
          <p:nvPr/>
        </p:nvSpPr>
        <p:spPr bwMode="auto">
          <a:xfrm>
            <a:off x="6516216" y="3343307"/>
            <a:ext cx="576064" cy="44573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1" i="0" u="none" strike="noStrike" cap="none" normalizeH="0" baseline="0" smtClean="0">
              <a:ln>
                <a:noFill/>
              </a:ln>
              <a:solidFill>
                <a:srgbClr val="0043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61" name="Retângulo 60"/>
          <p:cNvSpPr/>
          <p:nvPr/>
        </p:nvSpPr>
        <p:spPr bwMode="auto">
          <a:xfrm>
            <a:off x="3500118" y="3335069"/>
            <a:ext cx="576064" cy="44573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1" i="0" u="none" strike="noStrike" cap="none" normalizeH="0" baseline="0" smtClean="0">
              <a:ln>
                <a:noFill/>
              </a:ln>
              <a:solidFill>
                <a:srgbClr val="0043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63" name="CaixaDeTexto 62"/>
          <p:cNvSpPr txBox="1"/>
          <p:nvPr/>
        </p:nvSpPr>
        <p:spPr>
          <a:xfrm>
            <a:off x="107255" y="6354980"/>
            <a:ext cx="3672657" cy="386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50" b="0" dirty="0" smtClean="0">
                <a:solidFill>
                  <a:schemeClr val="tx1"/>
                </a:solidFill>
              </a:rPr>
              <a:t>Total de abordagens: </a:t>
            </a:r>
            <a:r>
              <a:rPr lang="pt-BR" sz="1050" b="0" dirty="0" smtClean="0">
                <a:solidFill>
                  <a:schemeClr val="tx1"/>
                </a:solidFill>
              </a:rPr>
              <a:t>839.001</a:t>
            </a:r>
          </a:p>
          <a:p>
            <a:pPr algn="l">
              <a:defRPr/>
            </a:pPr>
            <a:r>
              <a:rPr lang="pt-BR" sz="1050" b="0" dirty="0" smtClean="0">
                <a:solidFill>
                  <a:schemeClr val="tx1"/>
                </a:solidFill>
              </a:rPr>
              <a:t>Foram </a:t>
            </a:r>
            <a:r>
              <a:rPr lang="pt-BR" sz="1050" b="0" dirty="0" smtClean="0">
                <a:solidFill>
                  <a:schemeClr val="tx1"/>
                </a:solidFill>
              </a:rPr>
              <a:t>considerados apenas os registros localizados</a:t>
            </a:r>
          </a:p>
        </p:txBody>
      </p:sp>
      <p:pic>
        <p:nvPicPr>
          <p:cNvPr id="3074" name="Picture 2" descr="\\smadsgab056\GEOPROCESSAMENTO\CGEO\2017\OBT\OBT 2017\OBT_Maio_Setembro_2017\Mapas Finalizados\A4\JPEG\OBT_Maio_Setembro_2017_Total.jpeg"/>
          <p:cNvPicPr>
            <a:picLocks noChangeAspect="1" noChangeArrowheads="1"/>
          </p:cNvPicPr>
          <p:nvPr/>
        </p:nvPicPr>
        <p:blipFill>
          <a:blip r:embed="rId5" cstate="print"/>
          <a:srcRect l="24774" t="12012" r="31051" b="58559"/>
          <a:stretch>
            <a:fillRect/>
          </a:stretch>
        </p:blipFill>
        <p:spPr bwMode="auto">
          <a:xfrm>
            <a:off x="4860032" y="4005064"/>
            <a:ext cx="2232248" cy="2103464"/>
          </a:xfrm>
          <a:prstGeom prst="rect">
            <a:avLst/>
          </a:prstGeom>
          <a:noFill/>
        </p:spPr>
      </p:pic>
      <p:grpSp>
        <p:nvGrpSpPr>
          <p:cNvPr id="43" name="Grupo 41"/>
          <p:cNvGrpSpPr>
            <a:grpSpLocks/>
          </p:cNvGrpSpPr>
          <p:nvPr/>
        </p:nvGrpSpPr>
        <p:grpSpPr bwMode="auto">
          <a:xfrm>
            <a:off x="6419494" y="4029778"/>
            <a:ext cx="647750" cy="215900"/>
            <a:chOff x="1979" y="1822215"/>
            <a:chExt cx="1860510" cy="403793"/>
          </a:xfrm>
        </p:grpSpPr>
        <p:sp>
          <p:nvSpPr>
            <p:cNvPr id="47" name="Divisa 46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52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2017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Retângulo 22"/>
          <p:cNvSpPr/>
          <p:nvPr/>
        </p:nvSpPr>
        <p:spPr>
          <a:xfrm>
            <a:off x="251520" y="1124744"/>
            <a:ext cx="8640960" cy="416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300" dirty="0" smtClean="0">
                <a:solidFill>
                  <a:schemeClr val="tx1"/>
                </a:solidFill>
              </a:rPr>
              <a:t>Do ponto de vista espacial, se observa uma concentração progressiva de 2009 a 2011 no centro do município. A partir de 2012 há uma gradual dispersão para as demais regiões, em especial nas macrorregiões Sul e Norte.</a:t>
            </a:r>
            <a:endParaRPr lang="pt-BR" sz="13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ângulo 28"/>
          <p:cNvSpPr/>
          <p:nvPr/>
        </p:nvSpPr>
        <p:spPr bwMode="auto">
          <a:xfrm>
            <a:off x="2700114" y="5132205"/>
            <a:ext cx="4248150" cy="1368425"/>
          </a:xfrm>
          <a:prstGeom prst="rect">
            <a:avLst/>
          </a:prstGeom>
          <a:solidFill>
            <a:srgbClr val="C7E4E7">
              <a:alpha val="3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Retângulo 59"/>
          <p:cNvSpPr/>
          <p:nvPr/>
        </p:nvSpPr>
        <p:spPr bwMode="auto">
          <a:xfrm>
            <a:off x="468313" y="1268413"/>
            <a:ext cx="4248150" cy="1368425"/>
          </a:xfrm>
          <a:prstGeom prst="rect">
            <a:avLst/>
          </a:prstGeom>
          <a:solidFill>
            <a:srgbClr val="C7E4E7">
              <a:alpha val="3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Retângulo 60"/>
          <p:cNvSpPr/>
          <p:nvPr/>
        </p:nvSpPr>
        <p:spPr bwMode="auto">
          <a:xfrm>
            <a:off x="468313" y="3224512"/>
            <a:ext cx="4248150" cy="1368425"/>
          </a:xfrm>
          <a:prstGeom prst="rect">
            <a:avLst/>
          </a:prstGeom>
          <a:solidFill>
            <a:srgbClr val="C7E4E7">
              <a:alpha val="3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Retângulo 63"/>
          <p:cNvSpPr/>
          <p:nvPr/>
        </p:nvSpPr>
        <p:spPr bwMode="auto">
          <a:xfrm>
            <a:off x="4787900" y="1268413"/>
            <a:ext cx="4248150" cy="1368425"/>
          </a:xfrm>
          <a:prstGeom prst="rect">
            <a:avLst/>
          </a:prstGeom>
          <a:solidFill>
            <a:srgbClr val="C7E4E7">
              <a:alpha val="3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Retângulo 64"/>
          <p:cNvSpPr/>
          <p:nvPr/>
        </p:nvSpPr>
        <p:spPr bwMode="auto">
          <a:xfrm>
            <a:off x="4787900" y="3224512"/>
            <a:ext cx="4248150" cy="1368425"/>
          </a:xfrm>
          <a:prstGeom prst="rect">
            <a:avLst/>
          </a:prstGeom>
          <a:solidFill>
            <a:srgbClr val="C7E4E7">
              <a:alpha val="3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6" name="Gráfico 4"/>
          <p:cNvGraphicFramePr>
            <a:graphicFrameLocks/>
          </p:cNvGraphicFramePr>
          <p:nvPr/>
        </p:nvGraphicFramePr>
        <p:xfrm>
          <a:off x="503238" y="1268413"/>
          <a:ext cx="4068762" cy="158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249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 smtClean="0"/>
              <a:t>Distribuição das abordagens à população em situação de rua por Macrorregião – de 2009 a </a:t>
            </a:r>
            <a:r>
              <a:rPr lang="pt-BR" sz="2000" dirty="0" smtClean="0"/>
              <a:t>2017</a:t>
            </a:r>
            <a:endParaRPr lang="pt-BR" sz="2000" dirty="0" smtClean="0"/>
          </a:p>
        </p:txBody>
      </p:sp>
      <p:sp>
        <p:nvSpPr>
          <p:cNvPr id="10250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359D052-DE2C-4B28-8205-C6521B9DDAC7}" type="slidenum">
              <a:rPr lang="pt-BR" smtClean="0"/>
              <a:pPr/>
              <a:t>13</a:t>
            </a:fld>
            <a:endParaRPr lang="pt-BR" smtClean="0"/>
          </a:p>
        </p:txBody>
      </p:sp>
      <p:graphicFrame>
        <p:nvGraphicFramePr>
          <p:cNvPr id="37" name="Object 11"/>
          <p:cNvGraphicFramePr>
            <a:graphicFrameLocks/>
          </p:cNvGraphicFramePr>
          <p:nvPr/>
        </p:nvGraphicFramePr>
        <p:xfrm>
          <a:off x="4859338" y="1268413"/>
          <a:ext cx="4068762" cy="158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8" name="Object 12"/>
          <p:cNvGraphicFramePr>
            <a:graphicFrameLocks/>
          </p:cNvGraphicFramePr>
          <p:nvPr/>
        </p:nvGraphicFramePr>
        <p:xfrm>
          <a:off x="467544" y="3229452"/>
          <a:ext cx="4068762" cy="158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Object 13"/>
          <p:cNvGraphicFramePr>
            <a:graphicFrameLocks/>
          </p:cNvGraphicFramePr>
          <p:nvPr/>
        </p:nvGraphicFramePr>
        <p:xfrm>
          <a:off x="4860032" y="3229452"/>
          <a:ext cx="4068762" cy="158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0256" name="Grupo 41"/>
          <p:cNvGrpSpPr>
            <a:grpSpLocks/>
          </p:cNvGrpSpPr>
          <p:nvPr/>
        </p:nvGrpSpPr>
        <p:grpSpPr bwMode="auto">
          <a:xfrm>
            <a:off x="985322" y="1157696"/>
            <a:ext cx="1081087" cy="215900"/>
            <a:chOff x="1979" y="1822215"/>
            <a:chExt cx="1860510" cy="403793"/>
          </a:xfrm>
        </p:grpSpPr>
        <p:sp>
          <p:nvSpPr>
            <p:cNvPr id="40" name="Divisa 39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43" name="Divisa 4"/>
            <p:cNvSpPr/>
            <p:nvPr/>
          </p:nvSpPr>
          <p:spPr>
            <a:xfrm>
              <a:off x="204149" y="1822215"/>
              <a:ext cx="1456170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400" b="0" dirty="0">
                  <a:solidFill>
                    <a:schemeClr val="tx1"/>
                  </a:solidFill>
                </a:rPr>
                <a:t>2009</a:t>
              </a:r>
            </a:p>
          </p:txBody>
        </p:sp>
      </p:grpSp>
      <p:grpSp>
        <p:nvGrpSpPr>
          <p:cNvPr id="10257" name="Grupo 45"/>
          <p:cNvGrpSpPr>
            <a:grpSpLocks/>
          </p:cNvGrpSpPr>
          <p:nvPr/>
        </p:nvGrpSpPr>
        <p:grpSpPr bwMode="auto">
          <a:xfrm>
            <a:off x="5314735" y="1157696"/>
            <a:ext cx="1079500" cy="215900"/>
            <a:chOff x="1979" y="1822215"/>
            <a:chExt cx="1860510" cy="403793"/>
          </a:xfrm>
        </p:grpSpPr>
        <p:sp>
          <p:nvSpPr>
            <p:cNvPr id="46" name="Divisa 45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47" name="Divisa 4"/>
            <p:cNvSpPr/>
            <p:nvPr/>
          </p:nvSpPr>
          <p:spPr>
            <a:xfrm>
              <a:off x="204446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400" b="0" dirty="0">
                  <a:solidFill>
                    <a:schemeClr val="tx1"/>
                  </a:solidFill>
                </a:rPr>
                <a:t>2010</a:t>
              </a:r>
            </a:p>
          </p:txBody>
        </p:sp>
      </p:grpSp>
      <p:grpSp>
        <p:nvGrpSpPr>
          <p:cNvPr id="10258" name="Grupo 48"/>
          <p:cNvGrpSpPr>
            <a:grpSpLocks/>
          </p:cNvGrpSpPr>
          <p:nvPr/>
        </p:nvGrpSpPr>
        <p:grpSpPr bwMode="auto">
          <a:xfrm>
            <a:off x="996314" y="3087570"/>
            <a:ext cx="1081087" cy="215900"/>
            <a:chOff x="1979" y="1822215"/>
            <a:chExt cx="1860510" cy="403793"/>
          </a:xfrm>
        </p:grpSpPr>
        <p:sp>
          <p:nvSpPr>
            <p:cNvPr id="49" name="Divisa 48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50" name="Divisa 4"/>
            <p:cNvSpPr/>
            <p:nvPr/>
          </p:nvSpPr>
          <p:spPr>
            <a:xfrm>
              <a:off x="204149" y="1822215"/>
              <a:ext cx="1456170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400" b="0" dirty="0">
                  <a:solidFill>
                    <a:schemeClr val="tx1"/>
                  </a:solidFill>
                </a:rPr>
                <a:t>2011</a:t>
              </a:r>
            </a:p>
          </p:txBody>
        </p:sp>
      </p:grpSp>
      <p:grpSp>
        <p:nvGrpSpPr>
          <p:cNvPr id="10259" name="Grupo 51"/>
          <p:cNvGrpSpPr>
            <a:grpSpLocks/>
          </p:cNvGrpSpPr>
          <p:nvPr/>
        </p:nvGrpSpPr>
        <p:grpSpPr bwMode="auto">
          <a:xfrm>
            <a:off x="5314735" y="3068960"/>
            <a:ext cx="1079500" cy="215900"/>
            <a:chOff x="1979" y="1822215"/>
            <a:chExt cx="1860510" cy="403793"/>
          </a:xfrm>
        </p:grpSpPr>
        <p:sp>
          <p:nvSpPr>
            <p:cNvPr id="52" name="Divisa 51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53" name="Divisa 4"/>
            <p:cNvSpPr/>
            <p:nvPr/>
          </p:nvSpPr>
          <p:spPr>
            <a:xfrm>
              <a:off x="204446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400" b="0" dirty="0">
                  <a:solidFill>
                    <a:schemeClr val="tx1"/>
                  </a:solidFill>
                </a:rPr>
                <a:t>2012</a:t>
              </a:r>
            </a:p>
          </p:txBody>
        </p:sp>
      </p:grpSp>
      <p:sp>
        <p:nvSpPr>
          <p:cNvPr id="42" name="CaixaDeTexto 41"/>
          <p:cNvSpPr txBox="1"/>
          <p:nvPr/>
        </p:nvSpPr>
        <p:spPr>
          <a:xfrm>
            <a:off x="107504" y="5783863"/>
            <a:ext cx="2195736" cy="1029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50" b="0" dirty="0">
                <a:solidFill>
                  <a:schemeClr val="tx1"/>
                </a:solidFill>
              </a:rPr>
              <a:t>% sobre total de abordagens no </a:t>
            </a:r>
            <a:r>
              <a:rPr lang="pt-BR" sz="1050" b="0" dirty="0" smtClean="0">
                <a:solidFill>
                  <a:schemeClr val="tx1"/>
                </a:solidFill>
              </a:rPr>
              <a:t>ano:</a:t>
            </a:r>
          </a:p>
          <a:p>
            <a:pPr algn="l">
              <a:defRPr/>
            </a:pPr>
            <a:r>
              <a:rPr lang="pt-BR" sz="1050" b="0" dirty="0" smtClean="0">
                <a:solidFill>
                  <a:schemeClr val="tx1"/>
                </a:solidFill>
              </a:rPr>
              <a:t>2009: 40.802;</a:t>
            </a:r>
          </a:p>
          <a:p>
            <a:pPr algn="l">
              <a:defRPr/>
            </a:pPr>
            <a:r>
              <a:rPr lang="pt-BR" sz="1050" b="0" dirty="0" smtClean="0">
                <a:solidFill>
                  <a:schemeClr val="tx1"/>
                </a:solidFill>
              </a:rPr>
              <a:t>2010</a:t>
            </a:r>
            <a:r>
              <a:rPr lang="pt-BR" sz="1050" b="0" dirty="0">
                <a:solidFill>
                  <a:schemeClr val="tx1"/>
                </a:solidFill>
              </a:rPr>
              <a:t>: </a:t>
            </a:r>
            <a:r>
              <a:rPr lang="pt-BR" sz="1050" b="0" dirty="0" smtClean="0">
                <a:solidFill>
                  <a:schemeClr val="tx1"/>
                </a:solidFill>
              </a:rPr>
              <a:t>38.456;</a:t>
            </a:r>
          </a:p>
          <a:p>
            <a:pPr algn="l">
              <a:defRPr/>
            </a:pPr>
            <a:r>
              <a:rPr lang="pt-BR" sz="1050" b="0" dirty="0" smtClean="0">
                <a:solidFill>
                  <a:schemeClr val="tx1"/>
                </a:solidFill>
              </a:rPr>
              <a:t>2011: 77.050;</a:t>
            </a:r>
          </a:p>
          <a:p>
            <a:pPr algn="l">
              <a:defRPr/>
            </a:pPr>
            <a:r>
              <a:rPr lang="pt-BR" sz="1050" b="0" dirty="0" smtClean="0">
                <a:solidFill>
                  <a:schemeClr val="tx1"/>
                </a:solidFill>
              </a:rPr>
              <a:t>2012</a:t>
            </a:r>
            <a:r>
              <a:rPr lang="pt-BR" sz="1050" b="0" dirty="0">
                <a:solidFill>
                  <a:schemeClr val="tx1"/>
                </a:solidFill>
              </a:rPr>
              <a:t>: </a:t>
            </a:r>
            <a:r>
              <a:rPr lang="pt-BR" sz="1050" b="0" dirty="0" smtClean="0">
                <a:solidFill>
                  <a:schemeClr val="tx1"/>
                </a:solidFill>
              </a:rPr>
              <a:t>107.412;</a:t>
            </a:r>
          </a:p>
          <a:p>
            <a:pPr algn="l">
              <a:defRPr/>
            </a:pPr>
            <a:r>
              <a:rPr lang="pt-BR" sz="1050" b="0" dirty="0" smtClean="0">
                <a:solidFill>
                  <a:schemeClr val="tx1"/>
                </a:solidFill>
              </a:rPr>
              <a:t>2013</a:t>
            </a:r>
            <a:r>
              <a:rPr lang="pt-BR" sz="1050" b="0" dirty="0">
                <a:solidFill>
                  <a:schemeClr val="tx1"/>
                </a:solidFill>
              </a:rPr>
              <a:t>: </a:t>
            </a:r>
            <a:r>
              <a:rPr lang="pt-BR" sz="1050" b="0" dirty="0" smtClean="0">
                <a:solidFill>
                  <a:schemeClr val="tx1"/>
                </a:solidFill>
              </a:rPr>
              <a:t>74.644; </a:t>
            </a:r>
          </a:p>
        </p:txBody>
      </p:sp>
      <p:graphicFrame>
        <p:nvGraphicFramePr>
          <p:cNvPr id="25" name="Gráfico 4"/>
          <p:cNvGraphicFramePr>
            <a:graphicFrameLocks/>
          </p:cNvGraphicFramePr>
          <p:nvPr/>
        </p:nvGraphicFramePr>
        <p:xfrm>
          <a:off x="2771800" y="5157043"/>
          <a:ext cx="4068762" cy="158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26" name="Grupo 41"/>
          <p:cNvGrpSpPr>
            <a:grpSpLocks/>
          </p:cNvGrpSpPr>
          <p:nvPr/>
        </p:nvGrpSpPr>
        <p:grpSpPr bwMode="auto">
          <a:xfrm>
            <a:off x="3228562" y="5041711"/>
            <a:ext cx="1081087" cy="215900"/>
            <a:chOff x="1979" y="1822215"/>
            <a:chExt cx="1860510" cy="403793"/>
          </a:xfrm>
        </p:grpSpPr>
        <p:sp>
          <p:nvSpPr>
            <p:cNvPr id="27" name="Divisa 26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28" name="Divisa 4"/>
            <p:cNvSpPr/>
            <p:nvPr/>
          </p:nvSpPr>
          <p:spPr>
            <a:xfrm>
              <a:off x="204149" y="1822215"/>
              <a:ext cx="1456170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400" b="0" dirty="0" smtClean="0">
                  <a:solidFill>
                    <a:schemeClr val="tx1"/>
                  </a:solidFill>
                </a:rPr>
                <a:t>2013</a:t>
              </a:r>
              <a:endParaRPr lang="pt-BR" sz="1400" b="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ângulo 26"/>
          <p:cNvSpPr/>
          <p:nvPr/>
        </p:nvSpPr>
        <p:spPr bwMode="auto">
          <a:xfrm>
            <a:off x="4716338" y="1484784"/>
            <a:ext cx="4248150" cy="1656184"/>
          </a:xfrm>
          <a:prstGeom prst="rect">
            <a:avLst/>
          </a:prstGeom>
          <a:solidFill>
            <a:srgbClr val="C7E4E7">
              <a:alpha val="3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tângulo 24"/>
          <p:cNvSpPr/>
          <p:nvPr/>
        </p:nvSpPr>
        <p:spPr bwMode="auto">
          <a:xfrm>
            <a:off x="4716016" y="3645024"/>
            <a:ext cx="4248150" cy="1656184"/>
          </a:xfrm>
          <a:prstGeom prst="rect">
            <a:avLst/>
          </a:prstGeom>
          <a:solidFill>
            <a:srgbClr val="C7E4E7">
              <a:alpha val="3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Retângulo 64"/>
          <p:cNvSpPr/>
          <p:nvPr/>
        </p:nvSpPr>
        <p:spPr bwMode="auto">
          <a:xfrm>
            <a:off x="323850" y="3645024"/>
            <a:ext cx="4248150" cy="1656184"/>
          </a:xfrm>
          <a:prstGeom prst="rect">
            <a:avLst/>
          </a:prstGeom>
          <a:solidFill>
            <a:srgbClr val="C7E4E7">
              <a:alpha val="3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9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 smtClean="0"/>
              <a:t>Distribuição das abordagens à população em situação de rua por Macrorregião – de 2009 a </a:t>
            </a:r>
            <a:r>
              <a:rPr lang="pt-BR" sz="2000" dirty="0" smtClean="0"/>
              <a:t>2017</a:t>
            </a:r>
            <a:endParaRPr lang="pt-BR" sz="2000" dirty="0" smtClean="0"/>
          </a:p>
        </p:txBody>
      </p:sp>
      <p:sp>
        <p:nvSpPr>
          <p:cNvPr id="10250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359D052-DE2C-4B28-8205-C6521B9DDAC7}" type="slidenum">
              <a:rPr lang="pt-BR" smtClean="0"/>
              <a:pPr/>
              <a:t>14</a:t>
            </a:fld>
            <a:endParaRPr lang="pt-BR" smtClean="0"/>
          </a:p>
        </p:txBody>
      </p:sp>
      <p:graphicFrame>
        <p:nvGraphicFramePr>
          <p:cNvPr id="38" name="Object 12"/>
          <p:cNvGraphicFramePr>
            <a:graphicFrameLocks/>
          </p:cNvGraphicFramePr>
          <p:nvPr/>
        </p:nvGraphicFramePr>
        <p:xfrm>
          <a:off x="4788024" y="1484784"/>
          <a:ext cx="4068762" cy="158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Grupo 48"/>
          <p:cNvGrpSpPr>
            <a:grpSpLocks/>
          </p:cNvGrpSpPr>
          <p:nvPr/>
        </p:nvGrpSpPr>
        <p:grpSpPr bwMode="auto">
          <a:xfrm>
            <a:off x="5148064" y="1363174"/>
            <a:ext cx="1081087" cy="215900"/>
            <a:chOff x="1979" y="1822215"/>
            <a:chExt cx="1860510" cy="403793"/>
          </a:xfrm>
        </p:grpSpPr>
        <p:sp>
          <p:nvSpPr>
            <p:cNvPr id="49" name="Divisa 48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50" name="Divisa 4"/>
            <p:cNvSpPr/>
            <p:nvPr/>
          </p:nvSpPr>
          <p:spPr>
            <a:xfrm>
              <a:off x="204149" y="1822215"/>
              <a:ext cx="1456170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400" b="0" dirty="0" smtClean="0">
                  <a:solidFill>
                    <a:schemeClr val="tx1"/>
                  </a:solidFill>
                </a:rPr>
                <a:t>2015</a:t>
              </a:r>
              <a:endParaRPr lang="pt-BR" sz="1400" b="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5" name="Object 12"/>
          <p:cNvGraphicFramePr>
            <a:graphicFrameLocks/>
          </p:cNvGraphicFramePr>
          <p:nvPr/>
        </p:nvGraphicFramePr>
        <p:xfrm>
          <a:off x="323528" y="3645024"/>
          <a:ext cx="4068762" cy="158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upo 51"/>
          <p:cNvGrpSpPr>
            <a:grpSpLocks/>
          </p:cNvGrpSpPr>
          <p:nvPr/>
        </p:nvGrpSpPr>
        <p:grpSpPr bwMode="auto">
          <a:xfrm>
            <a:off x="611560" y="3573140"/>
            <a:ext cx="1079500" cy="215900"/>
            <a:chOff x="1979" y="1822215"/>
            <a:chExt cx="1860510" cy="403793"/>
          </a:xfrm>
        </p:grpSpPr>
        <p:sp>
          <p:nvSpPr>
            <p:cNvPr id="52" name="Divisa 51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53" name="Divisa 4"/>
            <p:cNvSpPr/>
            <p:nvPr/>
          </p:nvSpPr>
          <p:spPr>
            <a:xfrm>
              <a:off x="204446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400" b="0" dirty="0" smtClean="0">
                  <a:solidFill>
                    <a:schemeClr val="tx1"/>
                  </a:solidFill>
                </a:rPr>
                <a:t>2016</a:t>
              </a:r>
              <a:endParaRPr lang="pt-BR" sz="1400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30" name="CaixaDeTexto 29"/>
          <p:cNvSpPr txBox="1"/>
          <p:nvPr/>
        </p:nvSpPr>
        <p:spPr>
          <a:xfrm>
            <a:off x="107255" y="5945446"/>
            <a:ext cx="2232497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50" b="0" dirty="0">
                <a:solidFill>
                  <a:schemeClr val="tx1"/>
                </a:solidFill>
              </a:rPr>
              <a:t>% sobre total de abordagens no </a:t>
            </a:r>
            <a:r>
              <a:rPr lang="pt-BR" sz="1050" b="0" dirty="0" smtClean="0">
                <a:solidFill>
                  <a:schemeClr val="tx1"/>
                </a:solidFill>
              </a:rPr>
              <a:t>ano:</a:t>
            </a:r>
          </a:p>
          <a:p>
            <a:pPr algn="l">
              <a:defRPr/>
            </a:pPr>
            <a:r>
              <a:rPr lang="pt-BR" sz="1050" b="0" dirty="0" smtClean="0">
                <a:solidFill>
                  <a:schemeClr val="tx1"/>
                </a:solidFill>
              </a:rPr>
              <a:t>2014: 78.938;</a:t>
            </a:r>
          </a:p>
          <a:p>
            <a:pPr algn="l">
              <a:defRPr/>
            </a:pPr>
            <a:r>
              <a:rPr lang="pt-BR" sz="1050" b="0" dirty="0" smtClean="0">
                <a:solidFill>
                  <a:schemeClr val="tx1"/>
                </a:solidFill>
              </a:rPr>
              <a:t>2015: 82.482; </a:t>
            </a:r>
          </a:p>
          <a:p>
            <a:pPr algn="l">
              <a:defRPr/>
            </a:pPr>
            <a:r>
              <a:rPr lang="pt-BR" sz="1050" b="0" dirty="0" smtClean="0">
                <a:solidFill>
                  <a:schemeClr val="tx1"/>
                </a:solidFill>
              </a:rPr>
              <a:t>2016: 169.583</a:t>
            </a:r>
          </a:p>
          <a:p>
            <a:pPr algn="l">
              <a:defRPr/>
            </a:pPr>
            <a:r>
              <a:rPr lang="pt-BR" sz="1050" b="0" dirty="0" smtClean="0">
                <a:solidFill>
                  <a:schemeClr val="tx1"/>
                </a:solidFill>
              </a:rPr>
              <a:t>2017</a:t>
            </a:r>
            <a:r>
              <a:rPr lang="pt-BR" sz="1050" b="0" dirty="0" smtClean="0">
                <a:solidFill>
                  <a:schemeClr val="tx1"/>
                </a:solidFill>
              </a:rPr>
              <a:t>: 169.634</a:t>
            </a:r>
            <a:endParaRPr lang="pt-BR" sz="1050" b="0" dirty="0">
              <a:solidFill>
                <a:schemeClr val="tx1"/>
              </a:solidFill>
            </a:endParaRPr>
          </a:p>
        </p:txBody>
      </p:sp>
      <p:graphicFrame>
        <p:nvGraphicFramePr>
          <p:cNvPr id="20" name="Object 12"/>
          <p:cNvGraphicFramePr>
            <a:graphicFrameLocks/>
          </p:cNvGraphicFramePr>
          <p:nvPr/>
        </p:nvGraphicFramePr>
        <p:xfrm>
          <a:off x="4860032" y="3645024"/>
          <a:ext cx="4068762" cy="158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1" name="Grupo 51"/>
          <p:cNvGrpSpPr>
            <a:grpSpLocks/>
          </p:cNvGrpSpPr>
          <p:nvPr/>
        </p:nvGrpSpPr>
        <p:grpSpPr bwMode="auto">
          <a:xfrm>
            <a:off x="5148064" y="3573140"/>
            <a:ext cx="1079500" cy="215900"/>
            <a:chOff x="1979" y="1822215"/>
            <a:chExt cx="1860510" cy="403793"/>
          </a:xfrm>
        </p:grpSpPr>
        <p:sp>
          <p:nvSpPr>
            <p:cNvPr id="22" name="Divisa 21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23" name="Divisa 4"/>
            <p:cNvSpPr/>
            <p:nvPr/>
          </p:nvSpPr>
          <p:spPr>
            <a:xfrm>
              <a:off x="204446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400" b="0" dirty="0" smtClean="0">
                  <a:solidFill>
                    <a:schemeClr val="tx1"/>
                  </a:solidFill>
                </a:rPr>
                <a:t>2017</a:t>
              </a:r>
              <a:endParaRPr lang="pt-BR" sz="1400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26" name="Retângulo 25"/>
          <p:cNvSpPr/>
          <p:nvPr/>
        </p:nvSpPr>
        <p:spPr bwMode="auto">
          <a:xfrm>
            <a:off x="323528" y="1484784"/>
            <a:ext cx="4248150" cy="1656184"/>
          </a:xfrm>
          <a:prstGeom prst="rect">
            <a:avLst/>
          </a:prstGeom>
          <a:solidFill>
            <a:srgbClr val="C7E4E7">
              <a:alpha val="3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7" name="Object 11"/>
          <p:cNvGraphicFramePr>
            <a:graphicFrameLocks/>
          </p:cNvGraphicFramePr>
          <p:nvPr/>
        </p:nvGraphicFramePr>
        <p:xfrm>
          <a:off x="395536" y="1484784"/>
          <a:ext cx="4068762" cy="158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3" name="Grupo 45"/>
          <p:cNvGrpSpPr>
            <a:grpSpLocks/>
          </p:cNvGrpSpPr>
          <p:nvPr/>
        </p:nvGrpSpPr>
        <p:grpSpPr bwMode="auto">
          <a:xfrm>
            <a:off x="756196" y="1363199"/>
            <a:ext cx="1079500" cy="215900"/>
            <a:chOff x="1979" y="1822215"/>
            <a:chExt cx="1860510" cy="403793"/>
          </a:xfrm>
        </p:grpSpPr>
        <p:sp>
          <p:nvSpPr>
            <p:cNvPr id="46" name="Divisa 45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47" name="Divisa 4"/>
            <p:cNvSpPr/>
            <p:nvPr/>
          </p:nvSpPr>
          <p:spPr>
            <a:xfrm>
              <a:off x="204446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400" b="0" dirty="0" smtClean="0">
                  <a:solidFill>
                    <a:schemeClr val="tx1"/>
                  </a:solidFill>
                </a:rPr>
                <a:t>2014</a:t>
              </a:r>
              <a:endParaRPr lang="pt-BR" sz="1400" b="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ângulo 30"/>
          <p:cNvSpPr/>
          <p:nvPr/>
        </p:nvSpPr>
        <p:spPr bwMode="auto">
          <a:xfrm>
            <a:off x="2340074" y="5013176"/>
            <a:ext cx="4248150" cy="1368425"/>
          </a:xfrm>
          <a:prstGeom prst="rect">
            <a:avLst/>
          </a:prstGeom>
          <a:solidFill>
            <a:srgbClr val="C7E4E7">
              <a:alpha val="3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Retângulo 59"/>
          <p:cNvSpPr/>
          <p:nvPr/>
        </p:nvSpPr>
        <p:spPr bwMode="auto">
          <a:xfrm>
            <a:off x="361504" y="1263066"/>
            <a:ext cx="4248150" cy="1368425"/>
          </a:xfrm>
          <a:prstGeom prst="rect">
            <a:avLst/>
          </a:prstGeom>
          <a:solidFill>
            <a:srgbClr val="C7E4E7">
              <a:alpha val="3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Retângulo 60"/>
          <p:cNvSpPr/>
          <p:nvPr/>
        </p:nvSpPr>
        <p:spPr bwMode="auto">
          <a:xfrm>
            <a:off x="4860000" y="1267200"/>
            <a:ext cx="4248150" cy="1368425"/>
          </a:xfrm>
          <a:prstGeom prst="rect">
            <a:avLst/>
          </a:prstGeom>
          <a:solidFill>
            <a:srgbClr val="C7E4E7">
              <a:alpha val="3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Retângulo 63"/>
          <p:cNvSpPr/>
          <p:nvPr/>
        </p:nvSpPr>
        <p:spPr bwMode="auto">
          <a:xfrm>
            <a:off x="396305" y="3101912"/>
            <a:ext cx="4248150" cy="1368425"/>
          </a:xfrm>
          <a:prstGeom prst="rect">
            <a:avLst/>
          </a:prstGeom>
          <a:solidFill>
            <a:srgbClr val="C7E4E7">
              <a:alpha val="3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Retângulo 64"/>
          <p:cNvSpPr/>
          <p:nvPr/>
        </p:nvSpPr>
        <p:spPr bwMode="auto">
          <a:xfrm>
            <a:off x="4715892" y="3101912"/>
            <a:ext cx="4248150" cy="1368425"/>
          </a:xfrm>
          <a:prstGeom prst="rect">
            <a:avLst/>
          </a:prstGeom>
          <a:solidFill>
            <a:srgbClr val="C7E4E7">
              <a:alpha val="3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5" name="Gráfico 4"/>
          <p:cNvGraphicFramePr>
            <a:graphicFrameLocks/>
          </p:cNvGraphicFramePr>
          <p:nvPr/>
        </p:nvGraphicFramePr>
        <p:xfrm>
          <a:off x="504000" y="1268760"/>
          <a:ext cx="4068762" cy="158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321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 smtClean="0"/>
              <a:t>Distribuição das abordagens à população em situação de rua –</a:t>
            </a:r>
            <a:br>
              <a:rPr lang="pt-BR" sz="2000" dirty="0" smtClean="0"/>
            </a:br>
            <a:r>
              <a:rPr lang="pt-BR" sz="2000" dirty="0" smtClean="0"/>
              <a:t>de 2009 a 2017 por Prefeituras Regionais de maior representatividade</a:t>
            </a:r>
          </a:p>
        </p:txBody>
      </p:sp>
      <p:sp>
        <p:nvSpPr>
          <p:cNvPr id="13322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4E6671F-9183-4B58-893B-78E55B0428DA}" type="slidenum">
              <a:rPr lang="pt-BR" smtClean="0"/>
              <a:pPr/>
              <a:t>15</a:t>
            </a:fld>
            <a:endParaRPr lang="pt-BR" smtClean="0"/>
          </a:p>
        </p:txBody>
      </p:sp>
      <p:graphicFrame>
        <p:nvGraphicFramePr>
          <p:cNvPr id="36" name="Object 3"/>
          <p:cNvGraphicFramePr>
            <a:graphicFrameLocks/>
          </p:cNvGraphicFramePr>
          <p:nvPr/>
        </p:nvGraphicFramePr>
        <p:xfrm>
          <a:off x="467544" y="3229200"/>
          <a:ext cx="4068763" cy="158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7" name="Object 4"/>
          <p:cNvGraphicFramePr>
            <a:graphicFrameLocks/>
          </p:cNvGraphicFramePr>
          <p:nvPr/>
        </p:nvGraphicFramePr>
        <p:xfrm>
          <a:off x="4716016" y="1268760"/>
          <a:ext cx="4068763" cy="158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8" name="Object 5"/>
          <p:cNvGraphicFramePr>
            <a:graphicFrameLocks/>
          </p:cNvGraphicFramePr>
          <p:nvPr/>
        </p:nvGraphicFramePr>
        <p:xfrm>
          <a:off x="4860000" y="3229200"/>
          <a:ext cx="4068762" cy="158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3329" name="Grupo 41"/>
          <p:cNvGrpSpPr>
            <a:grpSpLocks/>
          </p:cNvGrpSpPr>
          <p:nvPr/>
        </p:nvGrpSpPr>
        <p:grpSpPr bwMode="auto">
          <a:xfrm>
            <a:off x="991364" y="1147324"/>
            <a:ext cx="1081087" cy="215900"/>
            <a:chOff x="1979" y="1822215"/>
            <a:chExt cx="1860510" cy="403793"/>
          </a:xfrm>
        </p:grpSpPr>
        <p:sp>
          <p:nvSpPr>
            <p:cNvPr id="45" name="Divisa 44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48" name="Divisa 4"/>
            <p:cNvSpPr/>
            <p:nvPr/>
          </p:nvSpPr>
          <p:spPr>
            <a:xfrm>
              <a:off x="204149" y="1822215"/>
              <a:ext cx="1456170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400" b="0" dirty="0">
                  <a:solidFill>
                    <a:schemeClr val="tx1"/>
                  </a:solidFill>
                </a:rPr>
                <a:t>2009</a:t>
              </a:r>
            </a:p>
          </p:txBody>
        </p:sp>
      </p:grpSp>
      <p:grpSp>
        <p:nvGrpSpPr>
          <p:cNvPr id="13330" name="Grupo 45"/>
          <p:cNvGrpSpPr>
            <a:grpSpLocks/>
          </p:cNvGrpSpPr>
          <p:nvPr/>
        </p:nvGrpSpPr>
        <p:grpSpPr bwMode="auto">
          <a:xfrm>
            <a:off x="5305193" y="1157696"/>
            <a:ext cx="1079500" cy="215900"/>
            <a:chOff x="1979" y="1822215"/>
            <a:chExt cx="1860510" cy="403793"/>
          </a:xfrm>
        </p:grpSpPr>
        <p:sp>
          <p:nvSpPr>
            <p:cNvPr id="54" name="Divisa 53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57" name="Divisa 4"/>
            <p:cNvSpPr/>
            <p:nvPr/>
          </p:nvSpPr>
          <p:spPr>
            <a:xfrm>
              <a:off x="204446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400" b="0" dirty="0">
                  <a:solidFill>
                    <a:schemeClr val="tx1"/>
                  </a:solidFill>
                </a:rPr>
                <a:t>2010</a:t>
              </a:r>
            </a:p>
          </p:txBody>
        </p:sp>
      </p:grpSp>
      <p:grpSp>
        <p:nvGrpSpPr>
          <p:cNvPr id="13331" name="Grupo 48"/>
          <p:cNvGrpSpPr>
            <a:grpSpLocks/>
          </p:cNvGrpSpPr>
          <p:nvPr/>
        </p:nvGrpSpPr>
        <p:grpSpPr bwMode="auto">
          <a:xfrm>
            <a:off x="1002418" y="2996952"/>
            <a:ext cx="1081087" cy="215900"/>
            <a:chOff x="1979" y="1822215"/>
            <a:chExt cx="1860510" cy="403793"/>
          </a:xfrm>
        </p:grpSpPr>
        <p:sp>
          <p:nvSpPr>
            <p:cNvPr id="67" name="Divisa 66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68" name="Divisa 4"/>
            <p:cNvSpPr/>
            <p:nvPr/>
          </p:nvSpPr>
          <p:spPr>
            <a:xfrm>
              <a:off x="204149" y="1822215"/>
              <a:ext cx="1456170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400" b="0" dirty="0">
                  <a:solidFill>
                    <a:schemeClr val="tx1"/>
                  </a:solidFill>
                </a:rPr>
                <a:t>2011</a:t>
              </a:r>
            </a:p>
          </p:txBody>
        </p:sp>
      </p:grpSp>
      <p:grpSp>
        <p:nvGrpSpPr>
          <p:cNvPr id="13332" name="Grupo 51"/>
          <p:cNvGrpSpPr>
            <a:grpSpLocks/>
          </p:cNvGrpSpPr>
          <p:nvPr/>
        </p:nvGrpSpPr>
        <p:grpSpPr bwMode="auto">
          <a:xfrm>
            <a:off x="5313146" y="2996952"/>
            <a:ext cx="1079500" cy="215900"/>
            <a:chOff x="1979" y="1822215"/>
            <a:chExt cx="1860510" cy="403793"/>
          </a:xfrm>
        </p:grpSpPr>
        <p:sp>
          <p:nvSpPr>
            <p:cNvPr id="70" name="Divisa 69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71" name="Divisa 4"/>
            <p:cNvSpPr/>
            <p:nvPr/>
          </p:nvSpPr>
          <p:spPr>
            <a:xfrm>
              <a:off x="204446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400" b="0" dirty="0">
                  <a:solidFill>
                    <a:schemeClr val="tx1"/>
                  </a:solidFill>
                </a:rPr>
                <a:t>2012</a:t>
              </a:r>
            </a:p>
          </p:txBody>
        </p:sp>
      </p:grpSp>
      <p:sp>
        <p:nvSpPr>
          <p:cNvPr id="26" name="CaixaDeTexto 25"/>
          <p:cNvSpPr txBox="1"/>
          <p:nvPr/>
        </p:nvSpPr>
        <p:spPr>
          <a:xfrm>
            <a:off x="107255" y="5711855"/>
            <a:ext cx="2232497" cy="1029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50" b="0" dirty="0">
                <a:solidFill>
                  <a:schemeClr val="tx1"/>
                </a:solidFill>
              </a:rPr>
              <a:t>% sobre total de abordagens no </a:t>
            </a:r>
            <a:r>
              <a:rPr lang="pt-BR" sz="1050" b="0" dirty="0" smtClean="0">
                <a:solidFill>
                  <a:schemeClr val="tx1"/>
                </a:solidFill>
              </a:rPr>
              <a:t>ano:</a:t>
            </a:r>
          </a:p>
          <a:p>
            <a:pPr algn="l">
              <a:defRPr/>
            </a:pPr>
            <a:r>
              <a:rPr lang="pt-BR" sz="1050" b="0" dirty="0" smtClean="0">
                <a:solidFill>
                  <a:schemeClr val="tx1"/>
                </a:solidFill>
              </a:rPr>
              <a:t> 2009: 40.802;</a:t>
            </a:r>
          </a:p>
          <a:p>
            <a:pPr algn="l">
              <a:defRPr/>
            </a:pPr>
            <a:r>
              <a:rPr lang="pt-BR" sz="1050" b="0" dirty="0" smtClean="0">
                <a:solidFill>
                  <a:schemeClr val="tx1"/>
                </a:solidFill>
              </a:rPr>
              <a:t>2010</a:t>
            </a:r>
            <a:r>
              <a:rPr lang="pt-BR" sz="1050" b="0" dirty="0">
                <a:solidFill>
                  <a:schemeClr val="tx1"/>
                </a:solidFill>
              </a:rPr>
              <a:t>: </a:t>
            </a:r>
            <a:r>
              <a:rPr lang="pt-BR" sz="1050" b="0" dirty="0" smtClean="0">
                <a:solidFill>
                  <a:schemeClr val="tx1"/>
                </a:solidFill>
              </a:rPr>
              <a:t>38.456;</a:t>
            </a:r>
          </a:p>
          <a:p>
            <a:pPr algn="l">
              <a:defRPr/>
            </a:pPr>
            <a:r>
              <a:rPr lang="pt-BR" sz="1050" b="0" dirty="0" smtClean="0">
                <a:solidFill>
                  <a:schemeClr val="tx1"/>
                </a:solidFill>
              </a:rPr>
              <a:t>2011: 77.050;</a:t>
            </a:r>
          </a:p>
          <a:p>
            <a:pPr algn="l">
              <a:defRPr/>
            </a:pPr>
            <a:r>
              <a:rPr lang="pt-BR" sz="1050" b="0" dirty="0" smtClean="0">
                <a:solidFill>
                  <a:schemeClr val="tx1"/>
                </a:solidFill>
              </a:rPr>
              <a:t>2012</a:t>
            </a:r>
            <a:r>
              <a:rPr lang="pt-BR" sz="1050" b="0" dirty="0">
                <a:solidFill>
                  <a:schemeClr val="tx1"/>
                </a:solidFill>
              </a:rPr>
              <a:t>: 107.412</a:t>
            </a:r>
            <a:r>
              <a:rPr lang="pt-BR" sz="1050" b="0" dirty="0" smtClean="0">
                <a:solidFill>
                  <a:schemeClr val="tx1"/>
                </a:solidFill>
              </a:rPr>
              <a:t>;</a:t>
            </a:r>
          </a:p>
          <a:p>
            <a:pPr algn="l">
              <a:defRPr/>
            </a:pPr>
            <a:r>
              <a:rPr lang="pt-BR" sz="1050" b="0" dirty="0" smtClean="0">
                <a:solidFill>
                  <a:schemeClr val="tx1"/>
                </a:solidFill>
              </a:rPr>
              <a:t>2013</a:t>
            </a:r>
            <a:r>
              <a:rPr lang="pt-BR" sz="1050" b="0" dirty="0">
                <a:solidFill>
                  <a:schemeClr val="tx1"/>
                </a:solidFill>
              </a:rPr>
              <a:t>: </a:t>
            </a:r>
            <a:r>
              <a:rPr lang="pt-BR" sz="1050" b="0" dirty="0" smtClean="0">
                <a:solidFill>
                  <a:schemeClr val="tx1"/>
                </a:solidFill>
              </a:rPr>
              <a:t>74.644.</a:t>
            </a:r>
            <a:endParaRPr lang="pt-BR" sz="1050" b="0" dirty="0">
              <a:solidFill>
                <a:schemeClr val="tx1"/>
              </a:solidFill>
            </a:endParaRPr>
          </a:p>
        </p:txBody>
      </p:sp>
      <p:graphicFrame>
        <p:nvGraphicFramePr>
          <p:cNvPr id="27" name="Gráfico 4"/>
          <p:cNvGraphicFramePr>
            <a:graphicFrameLocks/>
          </p:cNvGraphicFramePr>
          <p:nvPr/>
        </p:nvGraphicFramePr>
        <p:xfrm>
          <a:off x="2772000" y="5158800"/>
          <a:ext cx="4068762" cy="158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28" name="Grupo 41"/>
          <p:cNvGrpSpPr>
            <a:grpSpLocks/>
          </p:cNvGrpSpPr>
          <p:nvPr/>
        </p:nvGrpSpPr>
        <p:grpSpPr bwMode="auto">
          <a:xfrm>
            <a:off x="2902082" y="4902310"/>
            <a:ext cx="1081087" cy="215900"/>
            <a:chOff x="1979" y="1822215"/>
            <a:chExt cx="1860510" cy="403793"/>
          </a:xfrm>
        </p:grpSpPr>
        <p:sp>
          <p:nvSpPr>
            <p:cNvPr id="29" name="Divisa 28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30" name="Divisa 4"/>
            <p:cNvSpPr/>
            <p:nvPr/>
          </p:nvSpPr>
          <p:spPr>
            <a:xfrm>
              <a:off x="204149" y="1822215"/>
              <a:ext cx="1456170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400" b="0" dirty="0" smtClean="0">
                  <a:solidFill>
                    <a:schemeClr val="tx1"/>
                  </a:solidFill>
                </a:rPr>
                <a:t>2013</a:t>
              </a:r>
              <a:endParaRPr lang="pt-BR" sz="1400" b="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 smtClean="0"/>
              <a:t>Distribuição das abordagens à população em situação de rua –</a:t>
            </a:r>
            <a:br>
              <a:rPr lang="pt-BR" sz="2000" dirty="0" smtClean="0"/>
            </a:br>
            <a:r>
              <a:rPr lang="pt-BR" sz="2000" dirty="0" smtClean="0"/>
              <a:t>de 2009 a 2016 por Subprefeituras de maior representatividade</a:t>
            </a:r>
          </a:p>
        </p:txBody>
      </p:sp>
      <p:sp>
        <p:nvSpPr>
          <p:cNvPr id="13322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4E6671F-9183-4B58-893B-78E55B0428DA}" type="slidenum">
              <a:rPr lang="pt-BR" smtClean="0"/>
              <a:pPr/>
              <a:t>16</a:t>
            </a:fld>
            <a:endParaRPr lang="pt-BR" smtClean="0"/>
          </a:p>
        </p:txBody>
      </p:sp>
      <p:sp>
        <p:nvSpPr>
          <p:cNvPr id="30" name="CaixaDeTexto 29"/>
          <p:cNvSpPr txBox="1"/>
          <p:nvPr/>
        </p:nvSpPr>
        <p:spPr>
          <a:xfrm>
            <a:off x="107255" y="5945446"/>
            <a:ext cx="2232497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50" b="0" dirty="0">
                <a:solidFill>
                  <a:schemeClr val="tx1"/>
                </a:solidFill>
              </a:rPr>
              <a:t>% sobre total de abordagens no </a:t>
            </a:r>
            <a:r>
              <a:rPr lang="pt-BR" sz="1050" b="0" dirty="0" smtClean="0">
                <a:solidFill>
                  <a:schemeClr val="tx1"/>
                </a:solidFill>
              </a:rPr>
              <a:t>ano:</a:t>
            </a:r>
          </a:p>
          <a:p>
            <a:pPr algn="l">
              <a:defRPr/>
            </a:pPr>
            <a:r>
              <a:rPr lang="pt-BR" sz="1050" b="0" dirty="0" smtClean="0">
                <a:solidFill>
                  <a:schemeClr val="tx1"/>
                </a:solidFill>
              </a:rPr>
              <a:t>2014: 78.938;</a:t>
            </a:r>
          </a:p>
          <a:p>
            <a:pPr algn="l">
              <a:defRPr/>
            </a:pPr>
            <a:r>
              <a:rPr lang="pt-BR" sz="1050" b="0" dirty="0" smtClean="0">
                <a:solidFill>
                  <a:schemeClr val="tx1"/>
                </a:solidFill>
              </a:rPr>
              <a:t>2015: 82.482;</a:t>
            </a:r>
          </a:p>
          <a:p>
            <a:pPr algn="l">
              <a:defRPr/>
            </a:pPr>
            <a:r>
              <a:rPr lang="pt-BR" sz="1050" b="0" dirty="0" smtClean="0">
                <a:solidFill>
                  <a:schemeClr val="tx1"/>
                </a:solidFill>
              </a:rPr>
              <a:t>2016: 169.583</a:t>
            </a:r>
          </a:p>
          <a:p>
            <a:pPr algn="l">
              <a:defRPr/>
            </a:pPr>
            <a:r>
              <a:rPr lang="pt-BR" sz="1050" b="0" dirty="0" smtClean="0">
                <a:solidFill>
                  <a:schemeClr val="tx1"/>
                </a:solidFill>
              </a:rPr>
              <a:t>2017</a:t>
            </a:r>
            <a:r>
              <a:rPr lang="pt-BR" sz="1050" b="0" dirty="0" smtClean="0">
                <a:solidFill>
                  <a:schemeClr val="tx1"/>
                </a:solidFill>
              </a:rPr>
              <a:t>: 169.634</a:t>
            </a:r>
            <a:endParaRPr lang="pt-BR" sz="1050" b="0" dirty="0">
              <a:solidFill>
                <a:schemeClr val="tx1"/>
              </a:solidFill>
            </a:endParaRPr>
          </a:p>
        </p:txBody>
      </p:sp>
      <p:sp>
        <p:nvSpPr>
          <p:cNvPr id="20" name="Retângulo 19"/>
          <p:cNvSpPr/>
          <p:nvPr/>
        </p:nvSpPr>
        <p:spPr bwMode="auto">
          <a:xfrm>
            <a:off x="323850" y="3645024"/>
            <a:ext cx="4248150" cy="1656184"/>
          </a:xfrm>
          <a:prstGeom prst="rect">
            <a:avLst/>
          </a:prstGeom>
          <a:solidFill>
            <a:srgbClr val="C7E4E7">
              <a:alpha val="3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8" name="Object 5"/>
          <p:cNvGraphicFramePr>
            <a:graphicFrameLocks/>
          </p:cNvGraphicFramePr>
          <p:nvPr/>
        </p:nvGraphicFramePr>
        <p:xfrm>
          <a:off x="395536" y="3645024"/>
          <a:ext cx="4068762" cy="158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Grupo 51"/>
          <p:cNvGrpSpPr>
            <a:grpSpLocks/>
          </p:cNvGrpSpPr>
          <p:nvPr/>
        </p:nvGrpSpPr>
        <p:grpSpPr bwMode="auto">
          <a:xfrm>
            <a:off x="786469" y="3501008"/>
            <a:ext cx="1079500" cy="279670"/>
            <a:chOff x="1979" y="1822215"/>
            <a:chExt cx="1860510" cy="403793"/>
          </a:xfrm>
        </p:grpSpPr>
        <p:sp>
          <p:nvSpPr>
            <p:cNvPr id="70" name="Divisa 69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71" name="Divisa 4"/>
            <p:cNvSpPr/>
            <p:nvPr/>
          </p:nvSpPr>
          <p:spPr>
            <a:xfrm>
              <a:off x="204446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400" b="0" dirty="0" smtClean="0">
                  <a:solidFill>
                    <a:schemeClr val="tx1"/>
                  </a:solidFill>
                </a:rPr>
                <a:t>2016</a:t>
              </a:r>
              <a:endParaRPr lang="pt-BR" sz="1400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21" name="Retângulo 20"/>
          <p:cNvSpPr/>
          <p:nvPr/>
        </p:nvSpPr>
        <p:spPr bwMode="auto">
          <a:xfrm>
            <a:off x="323528" y="1484784"/>
            <a:ext cx="4248150" cy="1656184"/>
          </a:xfrm>
          <a:prstGeom prst="rect">
            <a:avLst/>
          </a:prstGeom>
          <a:solidFill>
            <a:srgbClr val="C7E4E7">
              <a:alpha val="3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7" name="Object 4"/>
          <p:cNvGraphicFramePr>
            <a:graphicFrameLocks/>
          </p:cNvGraphicFramePr>
          <p:nvPr/>
        </p:nvGraphicFramePr>
        <p:xfrm>
          <a:off x="251520" y="1556792"/>
          <a:ext cx="4248472" cy="158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Grupo 45"/>
          <p:cNvGrpSpPr>
            <a:grpSpLocks/>
          </p:cNvGrpSpPr>
          <p:nvPr/>
        </p:nvGrpSpPr>
        <p:grpSpPr bwMode="auto">
          <a:xfrm>
            <a:off x="611560" y="1340768"/>
            <a:ext cx="1079500" cy="288032"/>
            <a:chOff x="1979" y="1822215"/>
            <a:chExt cx="1860510" cy="403793"/>
          </a:xfrm>
        </p:grpSpPr>
        <p:sp>
          <p:nvSpPr>
            <p:cNvPr id="54" name="Divisa 53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57" name="Divisa 4"/>
            <p:cNvSpPr/>
            <p:nvPr/>
          </p:nvSpPr>
          <p:spPr>
            <a:xfrm>
              <a:off x="204446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400" b="0" dirty="0" smtClean="0">
                  <a:solidFill>
                    <a:schemeClr val="tx1"/>
                  </a:solidFill>
                </a:rPr>
                <a:t>2014</a:t>
              </a:r>
              <a:endParaRPr lang="pt-BR" sz="1400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Retângulo 21"/>
          <p:cNvSpPr/>
          <p:nvPr/>
        </p:nvSpPr>
        <p:spPr bwMode="auto">
          <a:xfrm>
            <a:off x="4716338" y="1484784"/>
            <a:ext cx="4248150" cy="1656184"/>
          </a:xfrm>
          <a:prstGeom prst="rect">
            <a:avLst/>
          </a:prstGeom>
          <a:solidFill>
            <a:srgbClr val="C7E4E7">
              <a:alpha val="3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6" name="Object 3"/>
          <p:cNvGraphicFramePr>
            <a:graphicFrameLocks/>
          </p:cNvGraphicFramePr>
          <p:nvPr/>
        </p:nvGraphicFramePr>
        <p:xfrm>
          <a:off x="4787008" y="1484784"/>
          <a:ext cx="4105472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" name="Grupo 48"/>
          <p:cNvGrpSpPr>
            <a:grpSpLocks/>
          </p:cNvGrpSpPr>
          <p:nvPr/>
        </p:nvGrpSpPr>
        <p:grpSpPr bwMode="auto">
          <a:xfrm>
            <a:off x="5233547" y="1393295"/>
            <a:ext cx="994637" cy="235505"/>
            <a:chOff x="1979" y="1822215"/>
            <a:chExt cx="1860510" cy="403793"/>
          </a:xfrm>
        </p:grpSpPr>
        <p:sp>
          <p:nvSpPr>
            <p:cNvPr id="67" name="Divisa 66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68" name="Divisa 4"/>
            <p:cNvSpPr/>
            <p:nvPr/>
          </p:nvSpPr>
          <p:spPr>
            <a:xfrm>
              <a:off x="204149" y="1822215"/>
              <a:ext cx="1456170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400" b="0" dirty="0" smtClean="0">
                  <a:solidFill>
                    <a:schemeClr val="tx1"/>
                  </a:solidFill>
                </a:rPr>
                <a:t>2015</a:t>
              </a:r>
              <a:endParaRPr lang="pt-BR" sz="1400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Retângulo 22"/>
          <p:cNvSpPr/>
          <p:nvPr/>
        </p:nvSpPr>
        <p:spPr bwMode="auto">
          <a:xfrm>
            <a:off x="4716338" y="3717032"/>
            <a:ext cx="4248150" cy="1656184"/>
          </a:xfrm>
          <a:prstGeom prst="rect">
            <a:avLst/>
          </a:prstGeom>
          <a:solidFill>
            <a:srgbClr val="C7E4E7">
              <a:alpha val="3882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t-B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4" name="Object 5"/>
          <p:cNvGraphicFramePr>
            <a:graphicFrameLocks/>
          </p:cNvGraphicFramePr>
          <p:nvPr/>
        </p:nvGraphicFramePr>
        <p:xfrm>
          <a:off x="4788024" y="3717032"/>
          <a:ext cx="4068762" cy="158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5" name="Grupo 51"/>
          <p:cNvGrpSpPr>
            <a:grpSpLocks/>
          </p:cNvGrpSpPr>
          <p:nvPr/>
        </p:nvGrpSpPr>
        <p:grpSpPr bwMode="auto">
          <a:xfrm>
            <a:off x="5178957" y="3573016"/>
            <a:ext cx="1079500" cy="279670"/>
            <a:chOff x="1979" y="1822215"/>
            <a:chExt cx="1860510" cy="403793"/>
          </a:xfrm>
        </p:grpSpPr>
        <p:sp>
          <p:nvSpPr>
            <p:cNvPr id="26" name="Divisa 25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27" name="Divisa 4"/>
            <p:cNvSpPr/>
            <p:nvPr/>
          </p:nvSpPr>
          <p:spPr>
            <a:xfrm>
              <a:off x="204446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400" b="0" dirty="0" smtClean="0">
                  <a:solidFill>
                    <a:schemeClr val="tx1"/>
                  </a:solidFill>
                </a:rPr>
                <a:t>2017</a:t>
              </a:r>
              <a:endParaRPr lang="pt-BR" sz="1400" b="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tângulo de cantos arredondados 37"/>
          <p:cNvSpPr/>
          <p:nvPr/>
        </p:nvSpPr>
        <p:spPr bwMode="auto">
          <a:xfrm>
            <a:off x="251718" y="2708920"/>
            <a:ext cx="8640762" cy="3096344"/>
          </a:xfrm>
          <a:prstGeom prst="roundRect">
            <a:avLst>
              <a:gd name="adj" fmla="val 8201"/>
            </a:avLst>
          </a:prstGeom>
          <a:solidFill>
            <a:srgbClr val="FFFFFF">
              <a:alpha val="14902"/>
            </a:srgbClr>
          </a:solidFill>
          <a:ln w="1905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pt-BR">
              <a:solidFill>
                <a:srgbClr val="0043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9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 smtClean="0"/>
              <a:t>Distribuição das abordagens à população em situação de rua,</a:t>
            </a:r>
            <a:br>
              <a:rPr lang="pt-BR" sz="2000" dirty="0" smtClean="0"/>
            </a:br>
            <a:r>
              <a:rPr lang="pt-BR" sz="2000" dirty="0" smtClean="0"/>
              <a:t>de 2009 a 2017</a:t>
            </a:r>
            <a:br>
              <a:rPr lang="pt-BR" sz="2000" dirty="0" smtClean="0"/>
            </a:br>
            <a:r>
              <a:rPr lang="pt-BR" sz="2000" dirty="0" smtClean="0"/>
              <a:t>INCREMENTO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2BE66C7-5457-4A81-9718-62D1219BA75F}" type="slidenum">
              <a:rPr lang="pt-BR" smtClean="0"/>
              <a:pPr/>
              <a:t>17</a:t>
            </a:fld>
            <a:endParaRPr lang="pt-BR" smtClean="0"/>
          </a:p>
        </p:txBody>
      </p:sp>
      <p:graphicFrame>
        <p:nvGraphicFramePr>
          <p:cNvPr id="45" name="Gráfico 4"/>
          <p:cNvGraphicFramePr>
            <a:graphicFrameLocks/>
          </p:cNvGraphicFramePr>
          <p:nvPr/>
        </p:nvGraphicFramePr>
        <p:xfrm>
          <a:off x="0" y="2492871"/>
          <a:ext cx="8964613" cy="3024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CaixaDeTexto 16"/>
          <p:cNvSpPr txBox="1">
            <a:spLocks noChangeArrowheads="1"/>
          </p:cNvSpPr>
          <p:nvPr/>
        </p:nvSpPr>
        <p:spPr bwMode="auto">
          <a:xfrm>
            <a:off x="899592" y="1232407"/>
            <a:ext cx="7560890" cy="25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300" dirty="0" smtClean="0"/>
              <a:t>Incremento das abordagens </a:t>
            </a:r>
            <a:r>
              <a:rPr lang="pt-BR" sz="1300" dirty="0"/>
              <a:t>à população em situação de rua </a:t>
            </a:r>
            <a:r>
              <a:rPr lang="pt-BR" sz="1300" dirty="0" smtClean="0"/>
              <a:t>entre 2009 </a:t>
            </a:r>
            <a:r>
              <a:rPr lang="pt-BR" sz="1300" dirty="0"/>
              <a:t>e</a:t>
            </a:r>
            <a:r>
              <a:rPr lang="pt-BR" sz="1300" dirty="0" smtClean="0"/>
              <a:t> 2017, </a:t>
            </a:r>
            <a:r>
              <a:rPr lang="pt-BR" sz="1300" dirty="0"/>
              <a:t>município de São Paulo</a:t>
            </a:r>
          </a:p>
        </p:txBody>
      </p:sp>
      <p:sp>
        <p:nvSpPr>
          <p:cNvPr id="14" name="Retângulo de cantos arredondados 13"/>
          <p:cNvSpPr/>
          <p:nvPr/>
        </p:nvSpPr>
        <p:spPr bwMode="auto">
          <a:xfrm>
            <a:off x="2483768" y="1772816"/>
            <a:ext cx="3960440" cy="720080"/>
          </a:xfrm>
          <a:prstGeom prst="roundRect">
            <a:avLst/>
          </a:prstGeom>
          <a:ln>
            <a:solidFill>
              <a:srgbClr val="6666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0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latin typeface="Calibri" pitchFamily="34" charset="0"/>
              </a:rPr>
              <a:t>Incremento de 2009 para 2017:</a:t>
            </a:r>
          </a:p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sz="2000" dirty="0" smtClean="0">
                <a:solidFill>
                  <a:srgbClr val="FF0000"/>
                </a:solidFill>
                <a:latin typeface="Calibri" pitchFamily="34" charset="0"/>
              </a:rPr>
              <a:t>d</a:t>
            </a:r>
            <a:r>
              <a:rPr lang="pt-BR" sz="2000" dirty="0" smtClean="0">
                <a:solidFill>
                  <a:srgbClr val="FF0000"/>
                </a:solidFill>
                <a:latin typeface="Calibri" pitchFamily="34" charset="0"/>
              </a:rPr>
              <a:t>e 24</a:t>
            </a:r>
            <a:r>
              <a:rPr kumimoji="0" lang="pt-BR" sz="20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latin typeface="Calibri" pitchFamily="34" charset="0"/>
              </a:rPr>
              <a:t>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3452C6E-571E-4830-AE51-217B29843E1C}" type="slidenum">
              <a:rPr lang="pt-BR" smtClean="0"/>
              <a:pPr/>
              <a:t>18</a:t>
            </a:fld>
            <a:endParaRPr lang="pt-BR" smtClean="0"/>
          </a:p>
        </p:txBody>
      </p:sp>
      <p:pic>
        <p:nvPicPr>
          <p:cNvPr id="46" name="Imagem 45" descr="OBT_distr_2009_sem_legen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916832"/>
            <a:ext cx="1178006" cy="1584176"/>
          </a:xfrm>
          <a:prstGeom prst="rect">
            <a:avLst/>
          </a:prstGeom>
        </p:spPr>
      </p:pic>
      <p:pic>
        <p:nvPicPr>
          <p:cNvPr id="47" name="Imagem 46" descr="OBT_distr_2009_sem_legen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1916832"/>
            <a:ext cx="1114624" cy="1587443"/>
          </a:xfrm>
          <a:prstGeom prst="rect">
            <a:avLst/>
          </a:prstGeom>
        </p:spPr>
      </p:pic>
      <p:pic>
        <p:nvPicPr>
          <p:cNvPr id="48" name="Imagem 47" descr="OBT_distr_2009_sem_legend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1916832"/>
            <a:ext cx="1140502" cy="1584000"/>
          </a:xfrm>
          <a:prstGeom prst="rect">
            <a:avLst/>
          </a:prstGeom>
        </p:spPr>
      </p:pic>
      <p:pic>
        <p:nvPicPr>
          <p:cNvPr id="49" name="Imagem 48" descr="OBT_distr_2009_sem_legend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1916832"/>
            <a:ext cx="1157754" cy="1586028"/>
          </a:xfrm>
          <a:prstGeom prst="rect">
            <a:avLst/>
          </a:prstGeom>
        </p:spPr>
      </p:pic>
      <p:pic>
        <p:nvPicPr>
          <p:cNvPr id="50" name="Imagem 49" descr="OBT_distr_2009_sem_legend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48264" y="1916832"/>
            <a:ext cx="1102998" cy="1584000"/>
          </a:xfrm>
          <a:prstGeom prst="rect">
            <a:avLst/>
          </a:prstGeom>
        </p:spPr>
      </p:pic>
      <p:sp>
        <p:nvSpPr>
          <p:cNvPr id="33" name="Retângulo 32"/>
          <p:cNvSpPr/>
          <p:nvPr/>
        </p:nvSpPr>
        <p:spPr>
          <a:xfrm>
            <a:off x="323528" y="1172393"/>
            <a:ext cx="8640960" cy="456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300" dirty="0" smtClean="0"/>
              <a:t>Foram abordados mais homens do que </a:t>
            </a:r>
            <a:r>
              <a:rPr lang="pt-BR" sz="1300" dirty="0" smtClean="0"/>
              <a:t>mulheres. </a:t>
            </a:r>
            <a:endParaRPr lang="pt-BR" sz="1300" dirty="0" smtClean="0"/>
          </a:p>
          <a:p>
            <a:pPr algn="l"/>
            <a:r>
              <a:rPr lang="pt-BR" sz="1300" dirty="0" smtClean="0"/>
              <a:t>Não há alteração na proporção entre os sexos no decorrer dos anos pesquisados.</a:t>
            </a:r>
            <a:endParaRPr lang="pt-BR" sz="1300" dirty="0"/>
          </a:p>
        </p:txBody>
      </p:sp>
      <p:pic>
        <p:nvPicPr>
          <p:cNvPr id="34" name="Imagem 33" descr="OBT_Mai_Out_2014_Sex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21905" y="4365104"/>
            <a:ext cx="1048242" cy="1605652"/>
          </a:xfrm>
          <a:prstGeom prst="rect">
            <a:avLst/>
          </a:prstGeom>
        </p:spPr>
      </p:pic>
      <p:pic>
        <p:nvPicPr>
          <p:cNvPr id="35" name="Imagem 34" descr="OBT_Sexo_Mai_Out_201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03848" y="4365105"/>
            <a:ext cx="1062868" cy="1584176"/>
          </a:xfrm>
          <a:prstGeom prst="rect">
            <a:avLst/>
          </a:prstGeom>
        </p:spPr>
      </p:pic>
      <p:pic>
        <p:nvPicPr>
          <p:cNvPr id="36" name="Imagem 35" descr="Maio_Out_2016_Sexo.jpeg"/>
          <p:cNvPicPr>
            <a:picLocks noChangeAspect="1"/>
          </p:cNvPicPr>
          <p:nvPr/>
        </p:nvPicPr>
        <p:blipFill>
          <a:blip r:embed="rId9" cstate="print"/>
          <a:srcRect l="1524" t="1057" r="1750" b="14767"/>
          <a:stretch>
            <a:fillRect/>
          </a:stretch>
        </p:blipFill>
        <p:spPr>
          <a:xfrm>
            <a:off x="4723318" y="4365104"/>
            <a:ext cx="1055566" cy="1574651"/>
          </a:xfrm>
          <a:prstGeom prst="rect">
            <a:avLst/>
          </a:prstGeom>
        </p:spPr>
      </p:pic>
      <p:grpSp>
        <p:nvGrpSpPr>
          <p:cNvPr id="37" name="Grupo 41"/>
          <p:cNvGrpSpPr>
            <a:grpSpLocks/>
          </p:cNvGrpSpPr>
          <p:nvPr/>
        </p:nvGrpSpPr>
        <p:grpSpPr bwMode="auto">
          <a:xfrm>
            <a:off x="1259954" y="3645148"/>
            <a:ext cx="647750" cy="215900"/>
            <a:chOff x="1979" y="1822215"/>
            <a:chExt cx="1860510" cy="403793"/>
          </a:xfrm>
        </p:grpSpPr>
        <p:sp>
          <p:nvSpPr>
            <p:cNvPr id="38" name="Divisa 37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39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>
                  <a:solidFill>
                    <a:schemeClr val="tx1"/>
                  </a:solidFill>
                </a:rPr>
                <a:t>2009</a:t>
              </a:r>
            </a:p>
          </p:txBody>
        </p:sp>
      </p:grpSp>
      <p:grpSp>
        <p:nvGrpSpPr>
          <p:cNvPr id="40" name="Grupo 41"/>
          <p:cNvGrpSpPr>
            <a:grpSpLocks/>
          </p:cNvGrpSpPr>
          <p:nvPr/>
        </p:nvGrpSpPr>
        <p:grpSpPr bwMode="auto">
          <a:xfrm>
            <a:off x="2627784" y="3645148"/>
            <a:ext cx="647750" cy="215900"/>
            <a:chOff x="1979" y="1822215"/>
            <a:chExt cx="1860510" cy="403793"/>
          </a:xfrm>
        </p:grpSpPr>
        <p:sp>
          <p:nvSpPr>
            <p:cNvPr id="41" name="Divisa 40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42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2010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3" name="Grupo 41"/>
          <p:cNvGrpSpPr>
            <a:grpSpLocks/>
          </p:cNvGrpSpPr>
          <p:nvPr/>
        </p:nvGrpSpPr>
        <p:grpSpPr bwMode="auto">
          <a:xfrm>
            <a:off x="4211960" y="3645148"/>
            <a:ext cx="647750" cy="215900"/>
            <a:chOff x="1979" y="1822215"/>
            <a:chExt cx="1860510" cy="403793"/>
          </a:xfrm>
        </p:grpSpPr>
        <p:sp>
          <p:nvSpPr>
            <p:cNvPr id="44" name="Divisa 43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51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2011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2" name="Grupo 41"/>
          <p:cNvGrpSpPr>
            <a:grpSpLocks/>
          </p:cNvGrpSpPr>
          <p:nvPr/>
        </p:nvGrpSpPr>
        <p:grpSpPr bwMode="auto">
          <a:xfrm>
            <a:off x="5724450" y="3645148"/>
            <a:ext cx="647750" cy="215900"/>
            <a:chOff x="1979" y="1822215"/>
            <a:chExt cx="1860510" cy="403793"/>
          </a:xfrm>
        </p:grpSpPr>
        <p:sp>
          <p:nvSpPr>
            <p:cNvPr id="53" name="Divisa 52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54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2012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upo 41"/>
          <p:cNvGrpSpPr>
            <a:grpSpLocks/>
          </p:cNvGrpSpPr>
          <p:nvPr/>
        </p:nvGrpSpPr>
        <p:grpSpPr bwMode="auto">
          <a:xfrm>
            <a:off x="7164610" y="3644980"/>
            <a:ext cx="647750" cy="215900"/>
            <a:chOff x="1979" y="1822215"/>
            <a:chExt cx="1860510" cy="403793"/>
          </a:xfrm>
        </p:grpSpPr>
        <p:sp>
          <p:nvSpPr>
            <p:cNvPr id="56" name="Divisa 55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57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2013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upo 41"/>
          <p:cNvGrpSpPr>
            <a:grpSpLocks/>
          </p:cNvGrpSpPr>
          <p:nvPr/>
        </p:nvGrpSpPr>
        <p:grpSpPr bwMode="auto">
          <a:xfrm>
            <a:off x="2006373" y="6093252"/>
            <a:ext cx="647750" cy="215900"/>
            <a:chOff x="1979" y="1822215"/>
            <a:chExt cx="1860510" cy="403793"/>
          </a:xfrm>
        </p:grpSpPr>
        <p:sp>
          <p:nvSpPr>
            <p:cNvPr id="59" name="Divisa 58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60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2014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1" name="Grupo 41"/>
          <p:cNvGrpSpPr>
            <a:grpSpLocks/>
          </p:cNvGrpSpPr>
          <p:nvPr/>
        </p:nvGrpSpPr>
        <p:grpSpPr bwMode="auto">
          <a:xfrm>
            <a:off x="3402942" y="6093420"/>
            <a:ext cx="647750" cy="215900"/>
            <a:chOff x="1979" y="1822215"/>
            <a:chExt cx="1860510" cy="403793"/>
          </a:xfrm>
        </p:grpSpPr>
        <p:sp>
          <p:nvSpPr>
            <p:cNvPr id="62" name="Divisa 61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63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2015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upo 41"/>
          <p:cNvGrpSpPr>
            <a:grpSpLocks/>
          </p:cNvGrpSpPr>
          <p:nvPr/>
        </p:nvGrpSpPr>
        <p:grpSpPr bwMode="auto">
          <a:xfrm>
            <a:off x="4911935" y="6093420"/>
            <a:ext cx="647750" cy="215900"/>
            <a:chOff x="1979" y="1822215"/>
            <a:chExt cx="1860510" cy="403793"/>
          </a:xfrm>
        </p:grpSpPr>
        <p:sp>
          <p:nvSpPr>
            <p:cNvPr id="65" name="Divisa 64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66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2016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67" name="Retângulo 66"/>
          <p:cNvSpPr/>
          <p:nvPr/>
        </p:nvSpPr>
        <p:spPr bwMode="auto">
          <a:xfrm>
            <a:off x="2304421" y="5124454"/>
            <a:ext cx="513580" cy="57094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1" i="0" u="none" strike="noStrike" cap="none" normalizeH="0" baseline="0" smtClean="0">
              <a:ln>
                <a:noFill/>
              </a:ln>
              <a:solidFill>
                <a:srgbClr val="0043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69" name="Retângulo 68"/>
          <p:cNvSpPr/>
          <p:nvPr/>
        </p:nvSpPr>
        <p:spPr bwMode="auto">
          <a:xfrm>
            <a:off x="2636497" y="5094708"/>
            <a:ext cx="80392" cy="8991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1" i="0" u="none" strike="noStrike" cap="none" normalizeH="0" baseline="0" smtClean="0">
              <a:ln>
                <a:noFill/>
              </a:ln>
              <a:solidFill>
                <a:srgbClr val="0043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71" name="Título 7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3" name="Título 2"/>
          <p:cNvSpPr txBox="1">
            <a:spLocks/>
          </p:cNvSpPr>
          <p:nvPr/>
        </p:nvSpPr>
        <p:spPr bwMode="auto">
          <a:xfrm>
            <a:off x="1365251" y="33338"/>
            <a:ext cx="7383214" cy="981075"/>
          </a:xfrm>
          <a:prstGeom prst="rect">
            <a:avLst/>
          </a:prstGeom>
          <a:solidFill>
            <a:srgbClr val="0054A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Distribuição das abordagens à população em situação de rua por Sexo</a:t>
            </a:r>
            <a:endParaRPr kumimoji="0" lang="pt-BR" sz="2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\\smadsgab056\GEOPROCESSAMENTO\CGEO\2017\OBT\OBT 2017\OBT_Maio_Setembro_2017\Mapas Finalizados\A4\JPEG\OBT_Maio_Setembro_2017_Sexo.jpeg"/>
          <p:cNvPicPr>
            <a:picLocks noChangeAspect="1" noChangeArrowheads="1"/>
          </p:cNvPicPr>
          <p:nvPr/>
        </p:nvPicPr>
        <p:blipFill>
          <a:blip r:embed="rId10" cstate="print"/>
          <a:srcRect l="14756" t="2402" r="8618" b="16156"/>
          <a:stretch>
            <a:fillRect/>
          </a:stretch>
        </p:blipFill>
        <p:spPr bwMode="auto">
          <a:xfrm>
            <a:off x="6254523" y="4365104"/>
            <a:ext cx="1053781" cy="1584176"/>
          </a:xfrm>
          <a:prstGeom prst="rect">
            <a:avLst/>
          </a:prstGeom>
          <a:noFill/>
        </p:spPr>
      </p:pic>
      <p:grpSp>
        <p:nvGrpSpPr>
          <p:cNvPr id="72" name="Grupo 41"/>
          <p:cNvGrpSpPr>
            <a:grpSpLocks/>
          </p:cNvGrpSpPr>
          <p:nvPr/>
        </p:nvGrpSpPr>
        <p:grpSpPr bwMode="auto">
          <a:xfrm>
            <a:off x="6470869" y="6093296"/>
            <a:ext cx="647750" cy="215900"/>
            <a:chOff x="1979" y="1822215"/>
            <a:chExt cx="1860510" cy="403793"/>
          </a:xfrm>
        </p:grpSpPr>
        <p:sp>
          <p:nvSpPr>
            <p:cNvPr id="74" name="Divisa 73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75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2017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76" name="Retângulo 75"/>
          <p:cNvSpPr/>
          <p:nvPr/>
        </p:nvSpPr>
        <p:spPr bwMode="auto">
          <a:xfrm>
            <a:off x="3685322" y="5131982"/>
            <a:ext cx="513580" cy="47310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1" i="0" u="none" strike="noStrike" cap="none" normalizeH="0" baseline="0" smtClean="0">
              <a:ln>
                <a:noFill/>
              </a:ln>
              <a:solidFill>
                <a:srgbClr val="0043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77" name="Retângulo 76"/>
          <p:cNvSpPr/>
          <p:nvPr/>
        </p:nvSpPr>
        <p:spPr bwMode="auto">
          <a:xfrm>
            <a:off x="2417551" y="5102014"/>
            <a:ext cx="242971" cy="16837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1" i="0" u="none" strike="noStrike" cap="none" normalizeH="0" baseline="0" smtClean="0">
              <a:ln>
                <a:noFill/>
              </a:ln>
              <a:solidFill>
                <a:srgbClr val="0043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79" name="Retângulo 78"/>
          <p:cNvSpPr/>
          <p:nvPr/>
        </p:nvSpPr>
        <p:spPr bwMode="auto">
          <a:xfrm>
            <a:off x="3818260" y="5085184"/>
            <a:ext cx="242971" cy="16837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1" i="0" u="none" strike="noStrike" cap="none" normalizeH="0" baseline="0" smtClean="0">
              <a:ln>
                <a:noFill/>
              </a:ln>
              <a:solidFill>
                <a:srgbClr val="0043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tângulo de cantos arredondados 82"/>
          <p:cNvSpPr/>
          <p:nvPr/>
        </p:nvSpPr>
        <p:spPr bwMode="auto">
          <a:xfrm>
            <a:off x="250700" y="2348880"/>
            <a:ext cx="8713788" cy="2376264"/>
          </a:xfrm>
          <a:prstGeom prst="roundRect">
            <a:avLst>
              <a:gd name="adj" fmla="val 8201"/>
            </a:avLst>
          </a:prstGeom>
          <a:solidFill>
            <a:srgbClr val="FFFFFF">
              <a:alpha val="14902"/>
            </a:srgbClr>
          </a:solidFill>
          <a:ln w="1905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pt-BR">
              <a:solidFill>
                <a:srgbClr val="0043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5" name="Gráfico 4"/>
          <p:cNvGraphicFramePr>
            <a:graphicFrameLocks/>
          </p:cNvGraphicFramePr>
          <p:nvPr/>
        </p:nvGraphicFramePr>
        <p:xfrm>
          <a:off x="0" y="2636912"/>
          <a:ext cx="9234488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365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3452C6E-571E-4830-AE51-217B29843E1C}" type="slidenum">
              <a:rPr lang="pt-BR" smtClean="0"/>
              <a:pPr/>
              <a:t>19</a:t>
            </a:fld>
            <a:endParaRPr lang="pt-BR" smtClean="0"/>
          </a:p>
        </p:txBody>
      </p:sp>
      <p:sp>
        <p:nvSpPr>
          <p:cNvPr id="15376" name="CaixaDeTexto 16"/>
          <p:cNvSpPr txBox="1">
            <a:spLocks noChangeArrowheads="1"/>
          </p:cNvSpPr>
          <p:nvPr/>
        </p:nvSpPr>
        <p:spPr bwMode="auto">
          <a:xfrm>
            <a:off x="512440" y="2464445"/>
            <a:ext cx="8164016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200" dirty="0"/>
              <a:t>Distribuição das abordagens à população em situação de rua nos anos de 2009 a </a:t>
            </a:r>
            <a:r>
              <a:rPr lang="pt-BR" sz="1200" dirty="0" smtClean="0"/>
              <a:t>2017 </a:t>
            </a:r>
            <a:r>
              <a:rPr lang="pt-BR" sz="1200" dirty="0"/>
              <a:t>por Sexo - município de São Paulo</a:t>
            </a:r>
          </a:p>
        </p:txBody>
      </p:sp>
      <p:sp>
        <p:nvSpPr>
          <p:cNvPr id="33" name="Retângulo 32"/>
          <p:cNvSpPr/>
          <p:nvPr/>
        </p:nvSpPr>
        <p:spPr>
          <a:xfrm>
            <a:off x="323528" y="1244401"/>
            <a:ext cx="8640960" cy="456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300" dirty="0" smtClean="0"/>
              <a:t>Foram abordados mais homens do que </a:t>
            </a:r>
            <a:r>
              <a:rPr lang="pt-BR" sz="1300" dirty="0" smtClean="0"/>
              <a:t>mulheres. </a:t>
            </a:r>
            <a:endParaRPr lang="pt-BR" sz="1300" dirty="0" smtClean="0"/>
          </a:p>
          <a:p>
            <a:pPr algn="l"/>
            <a:r>
              <a:rPr lang="pt-BR" sz="1300" dirty="0" smtClean="0"/>
              <a:t>Não há alteração na proporção entre os sexos no decorrer dos anos pesquisados.</a:t>
            </a:r>
            <a:endParaRPr lang="pt-BR" sz="1300" dirty="0"/>
          </a:p>
        </p:txBody>
      </p:sp>
      <p:sp>
        <p:nvSpPr>
          <p:cNvPr id="71" name="Título 7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3" name="Título 2"/>
          <p:cNvSpPr txBox="1">
            <a:spLocks/>
          </p:cNvSpPr>
          <p:nvPr/>
        </p:nvSpPr>
        <p:spPr bwMode="auto">
          <a:xfrm>
            <a:off x="1365251" y="33338"/>
            <a:ext cx="7383214" cy="981075"/>
          </a:xfrm>
          <a:prstGeom prst="rect">
            <a:avLst/>
          </a:prstGeom>
          <a:solidFill>
            <a:srgbClr val="0054A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Distribuição das abordagens à população em situação de rua por Sexo</a:t>
            </a:r>
            <a:endParaRPr kumimoji="0" lang="pt-BR" sz="2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7E4E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1" i="0" u="none" strike="noStrike" cap="none" normalizeH="0" baseline="0" dirty="0" smtClean="0">
              <a:ln>
                <a:noFill/>
              </a:ln>
              <a:solidFill>
                <a:srgbClr val="0043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12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dirty="0" smtClean="0"/>
              <a:t>Operação Baixas Temperaturas</a:t>
            </a:r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051050" y="3141663"/>
            <a:ext cx="5041900" cy="1800225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pt-BR" dirty="0" smtClean="0"/>
              <a:t>Série Histórica das Abordagens à População em Situação de Rua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pt-BR" dirty="0" smtClean="0"/>
              <a:t>2009 a 2017</a:t>
            </a:r>
          </a:p>
        </p:txBody>
      </p:sp>
      <p:sp>
        <p:nvSpPr>
          <p:cNvPr id="5124" name="Rectangle 6"/>
          <p:cNvSpPr>
            <a:spLocks noChangeArrowheads="1"/>
          </p:cNvSpPr>
          <p:nvPr/>
        </p:nvSpPr>
        <p:spPr bwMode="auto">
          <a:xfrm>
            <a:off x="2771775" y="5875338"/>
            <a:ext cx="3311525" cy="982662"/>
          </a:xfrm>
          <a:prstGeom prst="rect">
            <a:avLst/>
          </a:prstGeom>
          <a:solidFill>
            <a:srgbClr val="C7E4E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30000"/>
              </a:spcBef>
              <a:spcAft>
                <a:spcPct val="30000"/>
              </a:spcAft>
            </a:pPr>
            <a:r>
              <a:rPr lang="pt-BR" sz="2000" b="0" dirty="0"/>
              <a:t>São Paulo</a:t>
            </a:r>
          </a:p>
          <a:p>
            <a:pPr eaLnBrk="0" hangingPunct="0">
              <a:spcBef>
                <a:spcPct val="0"/>
              </a:spcBef>
            </a:pPr>
            <a:r>
              <a:rPr lang="pt-BR" sz="2000" b="0" dirty="0" smtClean="0">
                <a:latin typeface="+mn-lt"/>
              </a:rPr>
              <a:t>19/01/2018</a:t>
            </a:r>
            <a:endParaRPr lang="pt-BR" sz="2000" b="0" dirty="0">
              <a:latin typeface="+mn-lt"/>
            </a:endParaRPr>
          </a:p>
        </p:txBody>
      </p:sp>
      <p:pic>
        <p:nvPicPr>
          <p:cNvPr id="5125" name="Picture 7" descr="H:\coordenação_modelos\centralizado_135826036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35400" y="188913"/>
            <a:ext cx="1528763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ítulo 2"/>
          <p:cNvSpPr>
            <a:spLocks noGrp="1"/>
          </p:cNvSpPr>
          <p:nvPr>
            <p:ph type="title"/>
          </p:nvPr>
        </p:nvSpPr>
        <p:spPr>
          <a:xfrm>
            <a:off x="1365251" y="33338"/>
            <a:ext cx="7383214" cy="981075"/>
          </a:xfrm>
        </p:spPr>
        <p:txBody>
          <a:bodyPr/>
          <a:lstStyle/>
          <a:p>
            <a:r>
              <a:rPr lang="pt-BR" sz="2000" dirty="0" smtClean="0"/>
              <a:t>Distribuição das abordagens à população em situação de rua por Sexo</a:t>
            </a:r>
          </a:p>
        </p:txBody>
      </p:sp>
      <p:sp>
        <p:nvSpPr>
          <p:cNvPr id="15365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3452C6E-571E-4830-AE51-217B29843E1C}" type="slidenum">
              <a:rPr lang="pt-BR" smtClean="0"/>
              <a:pPr/>
              <a:t>20</a:t>
            </a:fld>
            <a:endParaRPr lang="pt-BR" smtClean="0"/>
          </a:p>
        </p:txBody>
      </p:sp>
      <p:pic>
        <p:nvPicPr>
          <p:cNvPr id="34" name="Picture 60" descr="OBT_2011_Faixa_Etária0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411760" y="3933056"/>
            <a:ext cx="1944216" cy="1944216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35" name="Picture 60" descr="OBT_2011_Faixa_Etária0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580112" y="1606258"/>
            <a:ext cx="1944216" cy="1944216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36" name="Picture 60" descr="OBT_2011_Faixa_Etária0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75856" y="1606258"/>
            <a:ext cx="2016224" cy="1966758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37" name="Picture 60" descr="OBT_2011_Faixa_Etária0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971600" y="1606258"/>
            <a:ext cx="2016224" cy="1963866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sp>
        <p:nvSpPr>
          <p:cNvPr id="29" name="Retângulo 28"/>
          <p:cNvSpPr/>
          <p:nvPr/>
        </p:nvSpPr>
        <p:spPr>
          <a:xfrm>
            <a:off x="323528" y="1118593"/>
            <a:ext cx="8640960" cy="294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>
                <a:solidFill>
                  <a:schemeClr val="tx1"/>
                </a:solidFill>
              </a:rPr>
              <a:t>Há maior concentração de mulheres nas regiões da Sé</a:t>
            </a:r>
            <a:r>
              <a:rPr lang="pt-BR" sz="1600" dirty="0" smtClean="0">
                <a:solidFill>
                  <a:schemeClr val="tx1"/>
                </a:solidFill>
              </a:rPr>
              <a:t>, de Santo Amaro e de </a:t>
            </a:r>
            <a:r>
              <a:rPr lang="pt-BR" sz="1600" dirty="0" smtClean="0">
                <a:solidFill>
                  <a:schemeClr val="tx1"/>
                </a:solidFill>
              </a:rPr>
              <a:t>Pinheiros.</a:t>
            </a:r>
            <a:endParaRPr lang="pt-BR" sz="1600" dirty="0">
              <a:solidFill>
                <a:schemeClr val="tx1"/>
              </a:solidFill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6" cstate="print"/>
          <a:srcRect l="39100" t="80501" r="37543" b="6743"/>
          <a:stretch>
            <a:fillRect/>
          </a:stretch>
        </p:blipFill>
        <p:spPr bwMode="auto">
          <a:xfrm>
            <a:off x="3491880" y="6381328"/>
            <a:ext cx="216024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3" name="Grupo 41"/>
          <p:cNvGrpSpPr>
            <a:grpSpLocks/>
          </p:cNvGrpSpPr>
          <p:nvPr/>
        </p:nvGrpSpPr>
        <p:grpSpPr bwMode="auto">
          <a:xfrm>
            <a:off x="2313874" y="1606258"/>
            <a:ext cx="647750" cy="215900"/>
            <a:chOff x="1979" y="1822215"/>
            <a:chExt cx="1860510" cy="403793"/>
          </a:xfrm>
        </p:grpSpPr>
        <p:sp>
          <p:nvSpPr>
            <p:cNvPr id="24" name="Divisa 23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25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>
                  <a:solidFill>
                    <a:schemeClr val="tx1"/>
                  </a:solidFill>
                </a:rPr>
                <a:t>2009</a:t>
              </a:r>
            </a:p>
          </p:txBody>
        </p:sp>
      </p:grpSp>
      <p:grpSp>
        <p:nvGrpSpPr>
          <p:cNvPr id="26" name="Grupo 41"/>
          <p:cNvGrpSpPr>
            <a:grpSpLocks/>
          </p:cNvGrpSpPr>
          <p:nvPr/>
        </p:nvGrpSpPr>
        <p:grpSpPr bwMode="auto">
          <a:xfrm>
            <a:off x="4621750" y="1606258"/>
            <a:ext cx="647750" cy="215900"/>
            <a:chOff x="1979" y="1822215"/>
            <a:chExt cx="1860510" cy="403793"/>
          </a:xfrm>
        </p:grpSpPr>
        <p:sp>
          <p:nvSpPr>
            <p:cNvPr id="27" name="Divisa 26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28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2010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upo 41"/>
          <p:cNvGrpSpPr>
            <a:grpSpLocks/>
          </p:cNvGrpSpPr>
          <p:nvPr/>
        </p:nvGrpSpPr>
        <p:grpSpPr bwMode="auto">
          <a:xfrm>
            <a:off x="6860102" y="1606258"/>
            <a:ext cx="647750" cy="215900"/>
            <a:chOff x="1979" y="1822215"/>
            <a:chExt cx="1860510" cy="403793"/>
          </a:xfrm>
        </p:grpSpPr>
        <p:sp>
          <p:nvSpPr>
            <p:cNvPr id="31" name="Divisa 30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32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2011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upo 41"/>
          <p:cNvGrpSpPr>
            <a:grpSpLocks/>
          </p:cNvGrpSpPr>
          <p:nvPr/>
        </p:nvGrpSpPr>
        <p:grpSpPr bwMode="auto">
          <a:xfrm>
            <a:off x="3691750" y="3933056"/>
            <a:ext cx="647750" cy="215900"/>
            <a:chOff x="1979" y="1822215"/>
            <a:chExt cx="1860510" cy="403793"/>
          </a:xfrm>
        </p:grpSpPr>
        <p:sp>
          <p:nvSpPr>
            <p:cNvPr id="44" name="Divisa 43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45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2012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pic>
        <p:nvPicPr>
          <p:cNvPr id="48" name="Picture 60" descr="OBT_2011_Faixa_Etária0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788024" y="3933056"/>
            <a:ext cx="2016224" cy="1944216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grpSp>
        <p:nvGrpSpPr>
          <p:cNvPr id="68" name="Grupo 41"/>
          <p:cNvGrpSpPr>
            <a:grpSpLocks/>
          </p:cNvGrpSpPr>
          <p:nvPr/>
        </p:nvGrpSpPr>
        <p:grpSpPr bwMode="auto">
          <a:xfrm>
            <a:off x="6139700" y="3957770"/>
            <a:ext cx="647750" cy="215900"/>
            <a:chOff x="1979" y="1822215"/>
            <a:chExt cx="1860510" cy="403793"/>
          </a:xfrm>
        </p:grpSpPr>
        <p:sp>
          <p:nvSpPr>
            <p:cNvPr id="69" name="Divisa 68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70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2013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ítulo 2"/>
          <p:cNvSpPr>
            <a:spLocks noGrp="1"/>
          </p:cNvSpPr>
          <p:nvPr>
            <p:ph type="title"/>
          </p:nvPr>
        </p:nvSpPr>
        <p:spPr>
          <a:xfrm>
            <a:off x="1365251" y="33338"/>
            <a:ext cx="7383214" cy="981075"/>
          </a:xfrm>
        </p:spPr>
        <p:txBody>
          <a:bodyPr/>
          <a:lstStyle/>
          <a:p>
            <a:r>
              <a:rPr lang="pt-BR" sz="2000" dirty="0" smtClean="0"/>
              <a:t>Distribuição das abordagens à população em situação de rua por Sexo</a:t>
            </a:r>
          </a:p>
        </p:txBody>
      </p:sp>
      <p:sp>
        <p:nvSpPr>
          <p:cNvPr id="15365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3452C6E-571E-4830-AE51-217B29843E1C}" type="slidenum">
              <a:rPr lang="pt-BR" smtClean="0"/>
              <a:pPr/>
              <a:t>21</a:t>
            </a:fld>
            <a:endParaRPr lang="pt-BR" smtClean="0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 l="39100" t="80501" r="37543" b="6743"/>
          <a:stretch>
            <a:fillRect/>
          </a:stretch>
        </p:blipFill>
        <p:spPr bwMode="auto">
          <a:xfrm>
            <a:off x="3491880" y="6381328"/>
            <a:ext cx="2160240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Imagem 45" descr="OBT_Sexo_Mai_Out_2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772816"/>
            <a:ext cx="1944216" cy="1944216"/>
          </a:xfrm>
          <a:prstGeom prst="rect">
            <a:avLst/>
          </a:prstGeom>
        </p:spPr>
      </p:pic>
      <p:pic>
        <p:nvPicPr>
          <p:cNvPr id="47" name="Imagem 46" descr="OBT_OUT2014_Sex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4" y="1772816"/>
            <a:ext cx="2016224" cy="1944216"/>
          </a:xfrm>
          <a:prstGeom prst="rect">
            <a:avLst/>
          </a:prstGeom>
        </p:spPr>
      </p:pic>
      <p:pic>
        <p:nvPicPr>
          <p:cNvPr id="64" name="Imagem 63" descr="Maio_Out_2016_Sexo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67744" y="4149080"/>
            <a:ext cx="2016224" cy="2016224"/>
          </a:xfrm>
          <a:prstGeom prst="rect">
            <a:avLst/>
          </a:prstGeom>
        </p:spPr>
      </p:pic>
      <p:grpSp>
        <p:nvGrpSpPr>
          <p:cNvPr id="7" name="Grupo 41"/>
          <p:cNvGrpSpPr>
            <a:grpSpLocks/>
          </p:cNvGrpSpPr>
          <p:nvPr/>
        </p:nvGrpSpPr>
        <p:grpSpPr bwMode="auto">
          <a:xfrm>
            <a:off x="3551032" y="1797530"/>
            <a:ext cx="647750" cy="215900"/>
            <a:chOff x="1979" y="1822215"/>
            <a:chExt cx="1860510" cy="403793"/>
          </a:xfrm>
        </p:grpSpPr>
        <p:sp>
          <p:nvSpPr>
            <p:cNvPr id="72" name="Divisa 71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73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2014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upo 41"/>
          <p:cNvGrpSpPr>
            <a:grpSpLocks/>
          </p:cNvGrpSpPr>
          <p:nvPr/>
        </p:nvGrpSpPr>
        <p:grpSpPr bwMode="auto">
          <a:xfrm>
            <a:off x="6293440" y="1797530"/>
            <a:ext cx="647750" cy="215900"/>
            <a:chOff x="1979" y="1822215"/>
            <a:chExt cx="1860510" cy="403793"/>
          </a:xfrm>
        </p:grpSpPr>
        <p:sp>
          <p:nvSpPr>
            <p:cNvPr id="75" name="Divisa 74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76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2015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upo 41"/>
          <p:cNvGrpSpPr>
            <a:grpSpLocks/>
          </p:cNvGrpSpPr>
          <p:nvPr/>
        </p:nvGrpSpPr>
        <p:grpSpPr bwMode="auto">
          <a:xfrm>
            <a:off x="3557136" y="4221088"/>
            <a:ext cx="647750" cy="215900"/>
            <a:chOff x="1979" y="1822215"/>
            <a:chExt cx="1860510" cy="403793"/>
          </a:xfrm>
        </p:grpSpPr>
        <p:sp>
          <p:nvSpPr>
            <p:cNvPr id="78" name="Divisa 77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79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2016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pic>
        <p:nvPicPr>
          <p:cNvPr id="5122" name="Picture 2" descr="\\smadsgab056\GEOPROCESSAMENTO\CGEO\2017\OBT\OBT 2017\OBT_Maio_Setembro_2017\Mapas Finalizados\A4\JPEG\OBT_Maio_Setembro_2017_Sexo.jpeg"/>
          <p:cNvPicPr>
            <a:picLocks noChangeAspect="1" noChangeArrowheads="1"/>
          </p:cNvPicPr>
          <p:nvPr/>
        </p:nvPicPr>
        <p:blipFill>
          <a:blip r:embed="rId6" cstate="print"/>
          <a:srcRect l="22471" t="10330" r="31485" b="57358"/>
          <a:stretch>
            <a:fillRect/>
          </a:stretch>
        </p:blipFill>
        <p:spPr bwMode="auto">
          <a:xfrm>
            <a:off x="5061601" y="4221088"/>
            <a:ext cx="1958671" cy="1944216"/>
          </a:xfrm>
          <a:prstGeom prst="rect">
            <a:avLst/>
          </a:prstGeom>
          <a:noFill/>
        </p:spPr>
      </p:pic>
      <p:grpSp>
        <p:nvGrpSpPr>
          <p:cNvPr id="39" name="Grupo 41"/>
          <p:cNvGrpSpPr>
            <a:grpSpLocks/>
          </p:cNvGrpSpPr>
          <p:nvPr/>
        </p:nvGrpSpPr>
        <p:grpSpPr bwMode="auto">
          <a:xfrm>
            <a:off x="6347808" y="4278754"/>
            <a:ext cx="647750" cy="215900"/>
            <a:chOff x="1979" y="1822215"/>
            <a:chExt cx="1860510" cy="403793"/>
          </a:xfrm>
        </p:grpSpPr>
        <p:sp>
          <p:nvSpPr>
            <p:cNvPr id="40" name="Divisa 39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41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2017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Retângulo 21"/>
          <p:cNvSpPr/>
          <p:nvPr/>
        </p:nvSpPr>
        <p:spPr>
          <a:xfrm>
            <a:off x="323528" y="1118593"/>
            <a:ext cx="8640960" cy="294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>
                <a:solidFill>
                  <a:schemeClr val="tx1"/>
                </a:solidFill>
              </a:rPr>
              <a:t>Há maior concentração de mulheres nas regiões da Sé</a:t>
            </a:r>
            <a:r>
              <a:rPr lang="pt-BR" sz="1600" dirty="0" smtClean="0">
                <a:solidFill>
                  <a:schemeClr val="tx1"/>
                </a:solidFill>
              </a:rPr>
              <a:t>, de Santo Amaro e de </a:t>
            </a:r>
            <a:r>
              <a:rPr lang="pt-BR" sz="1600" dirty="0" smtClean="0">
                <a:solidFill>
                  <a:schemeClr val="tx1"/>
                </a:solidFill>
              </a:rPr>
              <a:t>Pinheiros.</a:t>
            </a:r>
            <a:endParaRPr lang="pt-BR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9" name="Espaço Reservado para Número de Slide 3"/>
          <p:cNvSpPr>
            <a:spLocks noGrp="1"/>
          </p:cNvSpPr>
          <p:nvPr>
            <p:ph type="sldNum" sz="quarter" idx="10"/>
          </p:nvPr>
        </p:nvSpPr>
        <p:spPr>
          <a:xfrm>
            <a:off x="7524750" y="6670675"/>
            <a:ext cx="827088" cy="358775"/>
          </a:xfrm>
          <a:noFill/>
        </p:spPr>
        <p:txBody>
          <a:bodyPr/>
          <a:lstStyle/>
          <a:p>
            <a:fld id="{91AF30A1-0437-4937-BA25-F61B465ED85C}" type="slidenum">
              <a:rPr lang="pt-BR" smtClean="0"/>
              <a:pPr/>
              <a:t>22</a:t>
            </a:fld>
            <a:endParaRPr lang="pt-BR" smtClean="0"/>
          </a:p>
        </p:txBody>
      </p:sp>
      <p:pic>
        <p:nvPicPr>
          <p:cNvPr id="53" name="Imagem 52" descr="OBT_distr_2009_sem_legen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2118" y="1988840"/>
            <a:ext cx="1152128" cy="1562142"/>
          </a:xfrm>
          <a:prstGeom prst="rect">
            <a:avLst/>
          </a:prstGeom>
        </p:spPr>
      </p:pic>
      <p:pic>
        <p:nvPicPr>
          <p:cNvPr id="57" name="Imagem 56" descr="OBT_distr_2009_sem_legen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8696" y="1988840"/>
            <a:ext cx="1105192" cy="1562140"/>
          </a:xfrm>
          <a:prstGeom prst="rect">
            <a:avLst/>
          </a:prstGeom>
        </p:spPr>
      </p:pic>
      <p:pic>
        <p:nvPicPr>
          <p:cNvPr id="58" name="Imagem 57" descr="OBT_distr_2009_sem_legend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42872" y="1988840"/>
            <a:ext cx="1122444" cy="1562142"/>
          </a:xfrm>
          <a:prstGeom prst="rect">
            <a:avLst/>
          </a:prstGeom>
        </p:spPr>
      </p:pic>
      <p:pic>
        <p:nvPicPr>
          <p:cNvPr id="59" name="Imagem 58" descr="OBT_distr_2009_sem_legend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27048" y="1988840"/>
            <a:ext cx="1080120" cy="1562142"/>
          </a:xfrm>
          <a:prstGeom prst="rect">
            <a:avLst/>
          </a:prstGeom>
        </p:spPr>
      </p:pic>
      <p:pic>
        <p:nvPicPr>
          <p:cNvPr id="60" name="Imagem 59" descr="OBT_distr_2009_sem_legend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67208" y="1988840"/>
            <a:ext cx="1177200" cy="1562142"/>
          </a:xfrm>
          <a:prstGeom prst="rect">
            <a:avLst/>
          </a:prstGeom>
        </p:spPr>
      </p:pic>
      <p:sp>
        <p:nvSpPr>
          <p:cNvPr id="39" name="Retângulo 38"/>
          <p:cNvSpPr/>
          <p:nvPr/>
        </p:nvSpPr>
        <p:spPr>
          <a:xfrm>
            <a:off x="323528" y="1118593"/>
            <a:ext cx="8640960" cy="491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600" dirty="0" smtClean="0"/>
              <a:t>No decorrer dos anos, ocorre a diminuição de abordagens às crianças e adolescentes, o que pode estar relacionado ao envelhecimento da população em situação de rua.</a:t>
            </a:r>
            <a:endParaRPr lang="pt-BR" sz="1600" dirty="0"/>
          </a:p>
        </p:txBody>
      </p:sp>
      <p:grpSp>
        <p:nvGrpSpPr>
          <p:cNvPr id="40" name="Grupo 41"/>
          <p:cNvGrpSpPr>
            <a:grpSpLocks/>
          </p:cNvGrpSpPr>
          <p:nvPr/>
        </p:nvGrpSpPr>
        <p:grpSpPr bwMode="auto">
          <a:xfrm>
            <a:off x="1078142" y="3717156"/>
            <a:ext cx="647750" cy="215900"/>
            <a:chOff x="1979" y="1822215"/>
            <a:chExt cx="1860510" cy="403793"/>
          </a:xfrm>
        </p:grpSpPr>
        <p:sp>
          <p:nvSpPr>
            <p:cNvPr id="41" name="Divisa 40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44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>
                  <a:solidFill>
                    <a:schemeClr val="tx1"/>
                  </a:solidFill>
                </a:rPr>
                <a:t>2009</a:t>
              </a:r>
            </a:p>
          </p:txBody>
        </p:sp>
      </p:grpSp>
      <p:grpSp>
        <p:nvGrpSpPr>
          <p:cNvPr id="47" name="Grupo 41"/>
          <p:cNvGrpSpPr>
            <a:grpSpLocks/>
          </p:cNvGrpSpPr>
          <p:nvPr/>
        </p:nvGrpSpPr>
        <p:grpSpPr bwMode="auto">
          <a:xfrm>
            <a:off x="2725604" y="3716262"/>
            <a:ext cx="647750" cy="215900"/>
            <a:chOff x="1979" y="1822215"/>
            <a:chExt cx="1860510" cy="403793"/>
          </a:xfrm>
        </p:grpSpPr>
        <p:sp>
          <p:nvSpPr>
            <p:cNvPr id="61" name="Divisa 60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62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2010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Grupo 41"/>
          <p:cNvGrpSpPr>
            <a:grpSpLocks/>
          </p:cNvGrpSpPr>
          <p:nvPr/>
        </p:nvGrpSpPr>
        <p:grpSpPr bwMode="auto">
          <a:xfrm>
            <a:off x="4335658" y="3717156"/>
            <a:ext cx="647750" cy="215900"/>
            <a:chOff x="1979" y="1822215"/>
            <a:chExt cx="1860510" cy="403793"/>
          </a:xfrm>
        </p:grpSpPr>
        <p:sp>
          <p:nvSpPr>
            <p:cNvPr id="64" name="Divisa 63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65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2011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6" name="Grupo 41"/>
          <p:cNvGrpSpPr>
            <a:grpSpLocks/>
          </p:cNvGrpSpPr>
          <p:nvPr/>
        </p:nvGrpSpPr>
        <p:grpSpPr bwMode="auto">
          <a:xfrm>
            <a:off x="5923640" y="3717156"/>
            <a:ext cx="647750" cy="215900"/>
            <a:chOff x="1979" y="1822215"/>
            <a:chExt cx="1860510" cy="403793"/>
          </a:xfrm>
        </p:grpSpPr>
        <p:sp>
          <p:nvSpPr>
            <p:cNvPr id="67" name="Divisa 66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68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2012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9" name="Grupo 41"/>
          <p:cNvGrpSpPr>
            <a:grpSpLocks/>
          </p:cNvGrpSpPr>
          <p:nvPr/>
        </p:nvGrpSpPr>
        <p:grpSpPr bwMode="auto">
          <a:xfrm>
            <a:off x="7342838" y="3716988"/>
            <a:ext cx="647750" cy="215900"/>
            <a:chOff x="1979" y="1822215"/>
            <a:chExt cx="1860510" cy="403793"/>
          </a:xfrm>
        </p:grpSpPr>
        <p:sp>
          <p:nvSpPr>
            <p:cNvPr id="70" name="Divisa 69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71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2013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2" name="Grupo 41"/>
          <p:cNvGrpSpPr>
            <a:grpSpLocks/>
          </p:cNvGrpSpPr>
          <p:nvPr/>
        </p:nvGrpSpPr>
        <p:grpSpPr bwMode="auto">
          <a:xfrm>
            <a:off x="1852106" y="6165260"/>
            <a:ext cx="647750" cy="215900"/>
            <a:chOff x="1979" y="1822215"/>
            <a:chExt cx="1860510" cy="403793"/>
          </a:xfrm>
        </p:grpSpPr>
        <p:sp>
          <p:nvSpPr>
            <p:cNvPr id="73" name="Divisa 72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74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2014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5" name="Grupo 41"/>
          <p:cNvGrpSpPr>
            <a:grpSpLocks/>
          </p:cNvGrpSpPr>
          <p:nvPr/>
        </p:nvGrpSpPr>
        <p:grpSpPr bwMode="auto">
          <a:xfrm>
            <a:off x="3494517" y="6165428"/>
            <a:ext cx="647750" cy="215900"/>
            <a:chOff x="1979" y="1822215"/>
            <a:chExt cx="1860510" cy="403793"/>
          </a:xfrm>
        </p:grpSpPr>
        <p:sp>
          <p:nvSpPr>
            <p:cNvPr id="76" name="Divisa 75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77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2015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8" name="Grupo 41"/>
          <p:cNvGrpSpPr>
            <a:grpSpLocks/>
          </p:cNvGrpSpPr>
          <p:nvPr/>
        </p:nvGrpSpPr>
        <p:grpSpPr bwMode="auto">
          <a:xfrm>
            <a:off x="5110112" y="6165428"/>
            <a:ext cx="647750" cy="215900"/>
            <a:chOff x="1979" y="1822215"/>
            <a:chExt cx="1860510" cy="403793"/>
          </a:xfrm>
        </p:grpSpPr>
        <p:sp>
          <p:nvSpPr>
            <p:cNvPr id="79" name="Divisa 78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80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2016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pic>
        <p:nvPicPr>
          <p:cNvPr id="81" name="Imagem 80" descr="OBT_Mai_Out_2014_FxIdad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19672" y="4437112"/>
            <a:ext cx="1105998" cy="1560810"/>
          </a:xfrm>
          <a:prstGeom prst="rect">
            <a:avLst/>
          </a:prstGeom>
        </p:spPr>
      </p:pic>
      <p:pic>
        <p:nvPicPr>
          <p:cNvPr id="82" name="Imagem 81" descr="OBT_FxIdade_Mai_Out_2015.jpg"/>
          <p:cNvPicPr>
            <a:picLocks noChangeAspect="1"/>
          </p:cNvPicPr>
          <p:nvPr/>
        </p:nvPicPr>
        <p:blipFill>
          <a:blip r:embed="rId8" cstate="print"/>
          <a:srcRect r="2740"/>
          <a:stretch>
            <a:fillRect/>
          </a:stretch>
        </p:blipFill>
        <p:spPr>
          <a:xfrm>
            <a:off x="3241831" y="4437113"/>
            <a:ext cx="1042137" cy="1567159"/>
          </a:xfrm>
          <a:prstGeom prst="rect">
            <a:avLst/>
          </a:prstGeom>
        </p:spPr>
      </p:pic>
      <p:pic>
        <p:nvPicPr>
          <p:cNvPr id="83" name="Imagem 82" descr="Maio_Out_2016_Idade.jpeg"/>
          <p:cNvPicPr>
            <a:picLocks noChangeAspect="1"/>
          </p:cNvPicPr>
          <p:nvPr/>
        </p:nvPicPr>
        <p:blipFill>
          <a:blip r:embed="rId9" cstate="print"/>
          <a:srcRect l="1286" t="1089" r="1700" b="14407"/>
          <a:stretch>
            <a:fillRect/>
          </a:stretch>
        </p:blipFill>
        <p:spPr>
          <a:xfrm>
            <a:off x="4860032" y="4435821"/>
            <a:ext cx="1098549" cy="1565276"/>
          </a:xfrm>
          <a:prstGeom prst="rect">
            <a:avLst/>
          </a:prstGeom>
        </p:spPr>
      </p:pic>
      <p:sp>
        <p:nvSpPr>
          <p:cNvPr id="46" name="Retângulo 45"/>
          <p:cNvSpPr/>
          <p:nvPr/>
        </p:nvSpPr>
        <p:spPr bwMode="auto">
          <a:xfrm>
            <a:off x="2109455" y="5186943"/>
            <a:ext cx="613566" cy="54631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1" i="0" u="none" strike="noStrike" cap="none" normalizeH="0" baseline="0" smtClean="0">
              <a:ln>
                <a:noFill/>
              </a:ln>
              <a:solidFill>
                <a:srgbClr val="0043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8" name="Retângulo 47"/>
          <p:cNvSpPr/>
          <p:nvPr/>
        </p:nvSpPr>
        <p:spPr bwMode="auto">
          <a:xfrm>
            <a:off x="3694914" y="5163323"/>
            <a:ext cx="571326" cy="54631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1" i="0" u="none" strike="noStrike" cap="none" normalizeH="0" baseline="0" smtClean="0">
              <a:ln>
                <a:noFill/>
              </a:ln>
              <a:solidFill>
                <a:srgbClr val="0043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49" name="Retângulo 48"/>
          <p:cNvSpPr/>
          <p:nvPr/>
        </p:nvSpPr>
        <p:spPr bwMode="auto">
          <a:xfrm>
            <a:off x="2355840" y="5146912"/>
            <a:ext cx="118915" cy="10588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1" i="0" u="none" strike="noStrike" cap="none" normalizeH="0" baseline="0" smtClean="0">
              <a:ln>
                <a:noFill/>
              </a:ln>
              <a:solidFill>
                <a:srgbClr val="0043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1" name="Título 5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2" name="Título 2"/>
          <p:cNvSpPr txBox="1">
            <a:spLocks/>
          </p:cNvSpPr>
          <p:nvPr/>
        </p:nvSpPr>
        <p:spPr bwMode="auto">
          <a:xfrm>
            <a:off x="1365251" y="33338"/>
            <a:ext cx="7239198" cy="981075"/>
          </a:xfrm>
          <a:prstGeom prst="rect">
            <a:avLst/>
          </a:prstGeom>
          <a:solidFill>
            <a:srgbClr val="0054A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Distribuição das abordagens à população em situação de rua por Faixa Etária</a:t>
            </a:r>
          </a:p>
        </p:txBody>
      </p:sp>
      <p:pic>
        <p:nvPicPr>
          <p:cNvPr id="6146" name="Picture 2" descr="\\smadsgab056\GEOPROCESSAMENTO\CGEO\2017\OBT\OBT 2017\OBT_Maio_Setembro_2017\Mapas Finalizados\A4\JPEG\OBT_Maio_Setembro_2017_Faixa_Etária.jpeg"/>
          <p:cNvPicPr>
            <a:picLocks noChangeAspect="1" noChangeArrowheads="1"/>
          </p:cNvPicPr>
          <p:nvPr/>
        </p:nvPicPr>
        <p:blipFill>
          <a:blip r:embed="rId10" cstate="print"/>
          <a:srcRect l="15510" t="2643" r="9053" b="16276"/>
          <a:stretch>
            <a:fillRect/>
          </a:stretch>
        </p:blipFill>
        <p:spPr bwMode="auto">
          <a:xfrm>
            <a:off x="6444208" y="4437112"/>
            <a:ext cx="1008112" cy="1532603"/>
          </a:xfrm>
          <a:prstGeom prst="rect">
            <a:avLst/>
          </a:prstGeom>
          <a:noFill/>
        </p:spPr>
      </p:pic>
      <p:grpSp>
        <p:nvGrpSpPr>
          <p:cNvPr id="45" name="Grupo 41"/>
          <p:cNvGrpSpPr>
            <a:grpSpLocks/>
          </p:cNvGrpSpPr>
          <p:nvPr/>
        </p:nvGrpSpPr>
        <p:grpSpPr bwMode="auto">
          <a:xfrm>
            <a:off x="6660554" y="6165304"/>
            <a:ext cx="647750" cy="215900"/>
            <a:chOff x="1979" y="1822215"/>
            <a:chExt cx="1860510" cy="403793"/>
          </a:xfrm>
        </p:grpSpPr>
        <p:sp>
          <p:nvSpPr>
            <p:cNvPr id="54" name="Divisa 53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55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2017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4"/>
          <p:cNvSpPr/>
          <p:nvPr/>
        </p:nvSpPr>
        <p:spPr bwMode="auto">
          <a:xfrm>
            <a:off x="179388" y="2060848"/>
            <a:ext cx="8713787" cy="2880544"/>
          </a:xfrm>
          <a:prstGeom prst="roundRect">
            <a:avLst>
              <a:gd name="adj" fmla="val 3162"/>
            </a:avLst>
          </a:prstGeom>
          <a:solidFill>
            <a:srgbClr val="FFFFFF">
              <a:alpha val="14902"/>
            </a:srgbClr>
          </a:solidFill>
          <a:ln w="1905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pt-BR">
              <a:solidFill>
                <a:srgbClr val="0043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0" name="Gráfico 4"/>
          <p:cNvGraphicFramePr>
            <a:graphicFrameLocks/>
          </p:cNvGraphicFramePr>
          <p:nvPr/>
        </p:nvGraphicFramePr>
        <p:xfrm>
          <a:off x="0" y="1412776"/>
          <a:ext cx="9009063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399" name="Espaço Reservado para Número de Slide 3"/>
          <p:cNvSpPr>
            <a:spLocks noGrp="1"/>
          </p:cNvSpPr>
          <p:nvPr>
            <p:ph type="sldNum" sz="quarter" idx="10"/>
          </p:nvPr>
        </p:nvSpPr>
        <p:spPr>
          <a:xfrm>
            <a:off x="7524750" y="6670675"/>
            <a:ext cx="827088" cy="358775"/>
          </a:xfrm>
          <a:noFill/>
        </p:spPr>
        <p:txBody>
          <a:bodyPr/>
          <a:lstStyle/>
          <a:p>
            <a:fld id="{91AF30A1-0437-4937-BA25-F61B465ED85C}" type="slidenum">
              <a:rPr lang="pt-BR" smtClean="0"/>
              <a:pPr/>
              <a:t>23</a:t>
            </a:fld>
            <a:endParaRPr lang="pt-BR" smtClean="0"/>
          </a:p>
        </p:txBody>
      </p:sp>
      <p:sp>
        <p:nvSpPr>
          <p:cNvPr id="13318" name="CaixaDeTexto 16"/>
          <p:cNvSpPr txBox="1">
            <a:spLocks noChangeArrowheads="1"/>
          </p:cNvSpPr>
          <p:nvPr/>
        </p:nvSpPr>
        <p:spPr bwMode="auto">
          <a:xfrm>
            <a:off x="1043608" y="2348880"/>
            <a:ext cx="7200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250" dirty="0"/>
              <a:t>Distribuição das abordagens à população em situação de rua nos anos de 2009 a </a:t>
            </a:r>
            <a:r>
              <a:rPr lang="pt-BR" sz="1250" dirty="0" smtClean="0"/>
              <a:t>2017 </a:t>
            </a:r>
            <a:r>
              <a:rPr lang="pt-BR" sz="1250" dirty="0"/>
              <a:t>por FAIXA </a:t>
            </a:r>
            <a:r>
              <a:rPr lang="pt-BR" sz="1250" dirty="0" smtClean="0"/>
              <a:t>ETÁRIA - </a:t>
            </a:r>
            <a:r>
              <a:rPr lang="pt-BR" sz="1250" dirty="0"/>
              <a:t>município de São Paulo</a:t>
            </a:r>
          </a:p>
        </p:txBody>
      </p:sp>
      <p:sp>
        <p:nvSpPr>
          <p:cNvPr id="39" name="Retângulo 38"/>
          <p:cNvSpPr/>
          <p:nvPr/>
        </p:nvSpPr>
        <p:spPr>
          <a:xfrm>
            <a:off x="323528" y="1118593"/>
            <a:ext cx="8640960" cy="491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600" dirty="0" smtClean="0"/>
              <a:t>No decorrer dos anos, ocorre a diminuição de abordagens às crianças e adolescentes, o que pode estar relacionado ao envelhecimento da população em situação de rua.</a:t>
            </a:r>
            <a:endParaRPr lang="pt-BR" sz="1600" dirty="0"/>
          </a:p>
        </p:txBody>
      </p:sp>
      <p:sp>
        <p:nvSpPr>
          <p:cNvPr id="51" name="Título 5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2" name="Título 2"/>
          <p:cNvSpPr txBox="1">
            <a:spLocks/>
          </p:cNvSpPr>
          <p:nvPr/>
        </p:nvSpPr>
        <p:spPr bwMode="auto">
          <a:xfrm>
            <a:off x="1365251" y="33338"/>
            <a:ext cx="7239198" cy="981075"/>
          </a:xfrm>
          <a:prstGeom prst="rect">
            <a:avLst/>
          </a:prstGeom>
          <a:solidFill>
            <a:srgbClr val="0054A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Distribuição das abordagens à população em situação de rua por Faixa Etária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8" name="Título 2"/>
          <p:cNvSpPr>
            <a:spLocks noGrp="1"/>
          </p:cNvSpPr>
          <p:nvPr>
            <p:ph type="title"/>
          </p:nvPr>
        </p:nvSpPr>
        <p:spPr>
          <a:xfrm>
            <a:off x="1365251" y="33338"/>
            <a:ext cx="7239198" cy="981075"/>
          </a:xfrm>
        </p:spPr>
        <p:txBody>
          <a:bodyPr/>
          <a:lstStyle/>
          <a:p>
            <a:r>
              <a:rPr lang="pt-BR" sz="2000" dirty="0" smtClean="0"/>
              <a:t>Distribuição das abordagens à população em situação de rua por Faixa Etária</a:t>
            </a:r>
          </a:p>
        </p:txBody>
      </p:sp>
      <p:sp>
        <p:nvSpPr>
          <p:cNvPr id="16399" name="Espaço Reservado para Número de Slide 3"/>
          <p:cNvSpPr>
            <a:spLocks noGrp="1"/>
          </p:cNvSpPr>
          <p:nvPr>
            <p:ph type="sldNum" sz="quarter" idx="10"/>
          </p:nvPr>
        </p:nvSpPr>
        <p:spPr>
          <a:xfrm>
            <a:off x="7524750" y="6670675"/>
            <a:ext cx="827088" cy="358775"/>
          </a:xfrm>
          <a:noFill/>
        </p:spPr>
        <p:txBody>
          <a:bodyPr/>
          <a:lstStyle/>
          <a:p>
            <a:fld id="{91AF30A1-0437-4937-BA25-F61B465ED85C}" type="slidenum">
              <a:rPr lang="pt-BR" smtClean="0"/>
              <a:pPr/>
              <a:t>24</a:t>
            </a:fld>
            <a:endParaRPr lang="pt-BR" smtClean="0"/>
          </a:p>
        </p:txBody>
      </p:sp>
      <p:pic>
        <p:nvPicPr>
          <p:cNvPr id="40" name="Picture 60" descr="OBT_2011_Faixa_Etária0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547664" y="4005064"/>
            <a:ext cx="2232246" cy="2174280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41" name="Picture 60" descr="OBT_2011_Faixa_Etária0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79819" y="1268760"/>
            <a:ext cx="2232246" cy="2088232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pic>
        <p:nvPicPr>
          <p:cNvPr id="47" name="Picture 60" descr="OBT_2011_Faixa_Etária0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755576" y="1268760"/>
            <a:ext cx="2232248" cy="2101304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graphicFrame>
        <p:nvGraphicFramePr>
          <p:cNvPr id="76" name="Gráfico 75"/>
          <p:cNvGraphicFramePr/>
          <p:nvPr/>
        </p:nvGraphicFramePr>
        <p:xfrm>
          <a:off x="1453076" y="2636912"/>
          <a:ext cx="2106234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8" name="Gráfico 77"/>
          <p:cNvGraphicFramePr/>
          <p:nvPr/>
        </p:nvGraphicFramePr>
        <p:xfrm>
          <a:off x="6907445" y="2564904"/>
          <a:ext cx="2129051" cy="1310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9" name="Gráfico 78"/>
          <p:cNvGraphicFramePr/>
          <p:nvPr/>
        </p:nvGraphicFramePr>
        <p:xfrm>
          <a:off x="2208242" y="5373216"/>
          <a:ext cx="2106234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39" name="Grupo 41"/>
          <p:cNvGrpSpPr>
            <a:grpSpLocks/>
          </p:cNvGrpSpPr>
          <p:nvPr/>
        </p:nvGrpSpPr>
        <p:grpSpPr bwMode="auto">
          <a:xfrm>
            <a:off x="2326380" y="1283102"/>
            <a:ext cx="647750" cy="215900"/>
            <a:chOff x="1979" y="1822215"/>
            <a:chExt cx="1860510" cy="403793"/>
          </a:xfrm>
        </p:grpSpPr>
        <p:sp>
          <p:nvSpPr>
            <p:cNvPr id="42" name="Divisa 41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43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>
                  <a:solidFill>
                    <a:schemeClr val="tx1"/>
                  </a:solidFill>
                </a:rPr>
                <a:t>2009</a:t>
              </a:r>
            </a:p>
          </p:txBody>
        </p:sp>
      </p:grpSp>
      <p:pic>
        <p:nvPicPr>
          <p:cNvPr id="49" name="Picture 60" descr="OBT_2011_Faixa_Etária0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563888" y="1268760"/>
            <a:ext cx="2228966" cy="2088232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grpSp>
        <p:nvGrpSpPr>
          <p:cNvPr id="51" name="Grupo 41"/>
          <p:cNvGrpSpPr>
            <a:grpSpLocks/>
          </p:cNvGrpSpPr>
          <p:nvPr/>
        </p:nvGrpSpPr>
        <p:grpSpPr bwMode="auto">
          <a:xfrm>
            <a:off x="5115434" y="1293474"/>
            <a:ext cx="647750" cy="215900"/>
            <a:chOff x="1979" y="1822215"/>
            <a:chExt cx="1860510" cy="403793"/>
          </a:xfrm>
        </p:grpSpPr>
        <p:sp>
          <p:nvSpPr>
            <p:cNvPr id="52" name="Divisa 51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53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2010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Grupo 41"/>
          <p:cNvGrpSpPr>
            <a:grpSpLocks/>
          </p:cNvGrpSpPr>
          <p:nvPr/>
        </p:nvGrpSpPr>
        <p:grpSpPr bwMode="auto">
          <a:xfrm>
            <a:off x="7853623" y="1268760"/>
            <a:ext cx="647750" cy="215900"/>
            <a:chOff x="1979" y="1822215"/>
            <a:chExt cx="1860510" cy="403793"/>
          </a:xfrm>
        </p:grpSpPr>
        <p:sp>
          <p:nvSpPr>
            <p:cNvPr id="55" name="Divisa 54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56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2011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77" name="Gráfico 76"/>
          <p:cNvGraphicFramePr/>
          <p:nvPr/>
        </p:nvGraphicFramePr>
        <p:xfrm>
          <a:off x="4228436" y="2636912"/>
          <a:ext cx="1999748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57" name="Grupo 41"/>
          <p:cNvGrpSpPr>
            <a:grpSpLocks/>
          </p:cNvGrpSpPr>
          <p:nvPr/>
        </p:nvGrpSpPr>
        <p:grpSpPr bwMode="auto">
          <a:xfrm>
            <a:off x="3144668" y="4005064"/>
            <a:ext cx="647750" cy="215900"/>
            <a:chOff x="1979" y="1822215"/>
            <a:chExt cx="1860510" cy="403793"/>
          </a:xfrm>
        </p:grpSpPr>
        <p:sp>
          <p:nvSpPr>
            <p:cNvPr id="58" name="Divisa 57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59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2012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pic>
        <p:nvPicPr>
          <p:cNvPr id="80" name="Picture 60" descr="OBT_2011_Faixa_Etária02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4572000" y="4005064"/>
            <a:ext cx="2248405" cy="2190019"/>
          </a:xfrm>
          <a:prstGeom prst="rect">
            <a:avLst/>
          </a:prstGeom>
          <a:noFill/>
          <a:ln w="9525">
            <a:solidFill>
              <a:schemeClr val="accent3">
                <a:lumMod val="95000"/>
              </a:schemeClr>
            </a:solidFill>
            <a:miter lim="800000"/>
            <a:headEnd/>
            <a:tailEnd/>
          </a:ln>
        </p:spPr>
      </p:pic>
      <p:graphicFrame>
        <p:nvGraphicFramePr>
          <p:cNvPr id="81" name="Gráfico 80"/>
          <p:cNvGraphicFramePr/>
          <p:nvPr/>
        </p:nvGraphicFramePr>
        <p:xfrm>
          <a:off x="5181620" y="5301208"/>
          <a:ext cx="2106234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pSp>
        <p:nvGrpSpPr>
          <p:cNvPr id="38" name="Grupo 41"/>
          <p:cNvGrpSpPr>
            <a:grpSpLocks/>
          </p:cNvGrpSpPr>
          <p:nvPr/>
        </p:nvGrpSpPr>
        <p:grpSpPr bwMode="auto">
          <a:xfrm>
            <a:off x="6300514" y="4005064"/>
            <a:ext cx="647750" cy="215900"/>
            <a:chOff x="1979" y="1822215"/>
            <a:chExt cx="1860510" cy="403793"/>
          </a:xfrm>
        </p:grpSpPr>
        <p:sp>
          <p:nvSpPr>
            <p:cNvPr id="44" name="Divisa 43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45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2013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Grupo 59"/>
          <p:cNvGrpSpPr/>
          <p:nvPr/>
        </p:nvGrpSpPr>
        <p:grpSpPr>
          <a:xfrm>
            <a:off x="107504" y="6343572"/>
            <a:ext cx="2592288" cy="465000"/>
            <a:chOff x="7596336" y="4908216"/>
            <a:chExt cx="2592288" cy="465000"/>
          </a:xfrm>
        </p:grpSpPr>
        <p:sp>
          <p:nvSpPr>
            <p:cNvPr id="36" name="Retângulo de cantos arredondados 35"/>
            <p:cNvSpPr/>
            <p:nvPr/>
          </p:nvSpPr>
          <p:spPr bwMode="auto">
            <a:xfrm>
              <a:off x="7596336" y="4908216"/>
              <a:ext cx="2448272" cy="46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1" i="0" u="none" strike="noStrike" cap="none" normalizeH="0" baseline="0" smtClean="0">
                <a:ln>
                  <a:noFill/>
                </a:ln>
                <a:solidFill>
                  <a:srgbClr val="0043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37" name="CaixaDeTexto 36"/>
            <p:cNvSpPr txBox="1"/>
            <p:nvPr/>
          </p:nvSpPr>
          <p:spPr>
            <a:xfrm>
              <a:off x="8892480" y="5060470"/>
              <a:ext cx="1296144" cy="231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b="0" dirty="0" smtClean="0">
                  <a:solidFill>
                    <a:schemeClr val="tx1"/>
                  </a:solidFill>
                </a:rPr>
                <a:t>18 anos ou +</a:t>
              </a:r>
              <a:endParaRPr lang="pt-BR" sz="1100" b="0" dirty="0">
                <a:solidFill>
                  <a:schemeClr val="tx1"/>
                </a:solidFill>
              </a:endParaRPr>
            </a:p>
          </p:txBody>
        </p:sp>
        <p:sp>
          <p:nvSpPr>
            <p:cNvPr id="46" name="CaixaDeTexto 45"/>
            <p:cNvSpPr txBox="1"/>
            <p:nvPr/>
          </p:nvSpPr>
          <p:spPr>
            <a:xfrm>
              <a:off x="7740352" y="5070054"/>
              <a:ext cx="1296144" cy="231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b="0" dirty="0" smtClean="0">
                  <a:solidFill>
                    <a:schemeClr val="tx1"/>
                  </a:solidFill>
                </a:rPr>
                <a:t>&lt;  de 18 anos</a:t>
              </a:r>
              <a:endParaRPr lang="pt-BR" sz="1100" b="0" dirty="0">
                <a:solidFill>
                  <a:schemeClr val="tx1"/>
                </a:solidFill>
              </a:endParaRPr>
            </a:p>
          </p:txBody>
        </p:sp>
        <p:sp>
          <p:nvSpPr>
            <p:cNvPr id="48" name="Retângulo 47"/>
            <p:cNvSpPr/>
            <p:nvPr/>
          </p:nvSpPr>
          <p:spPr bwMode="auto">
            <a:xfrm>
              <a:off x="7740352" y="5085184"/>
              <a:ext cx="144016" cy="144016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1" i="0" u="none" strike="noStrike" cap="none" normalizeH="0" baseline="0" smtClean="0">
                <a:ln>
                  <a:noFill/>
                </a:ln>
                <a:solidFill>
                  <a:srgbClr val="0043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50" name="Retângulo 49"/>
            <p:cNvSpPr/>
            <p:nvPr/>
          </p:nvSpPr>
          <p:spPr bwMode="auto">
            <a:xfrm>
              <a:off x="8999984" y="5091288"/>
              <a:ext cx="144016" cy="144016"/>
            </a:xfrm>
            <a:prstGeom prst="rect">
              <a:avLst/>
            </a:prstGeom>
            <a:solidFill>
              <a:srgbClr val="FF993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1" i="0" u="none" strike="noStrike" cap="none" normalizeH="0" baseline="0" smtClean="0">
                <a:ln>
                  <a:noFill/>
                </a:ln>
                <a:solidFill>
                  <a:srgbClr val="0043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8" name="Título 2"/>
          <p:cNvSpPr>
            <a:spLocks noGrp="1"/>
          </p:cNvSpPr>
          <p:nvPr>
            <p:ph type="title"/>
          </p:nvPr>
        </p:nvSpPr>
        <p:spPr>
          <a:xfrm>
            <a:off x="1365251" y="33338"/>
            <a:ext cx="7239198" cy="981075"/>
          </a:xfrm>
        </p:spPr>
        <p:txBody>
          <a:bodyPr/>
          <a:lstStyle/>
          <a:p>
            <a:r>
              <a:rPr lang="pt-BR" sz="2000" dirty="0" smtClean="0"/>
              <a:t>Distribuição das abordagens à população em situação de rua por Faixa Etária</a:t>
            </a:r>
          </a:p>
        </p:txBody>
      </p:sp>
      <p:sp>
        <p:nvSpPr>
          <p:cNvPr id="16399" name="Espaço Reservado para Número de Slide 3"/>
          <p:cNvSpPr>
            <a:spLocks noGrp="1"/>
          </p:cNvSpPr>
          <p:nvPr>
            <p:ph type="sldNum" sz="quarter" idx="10"/>
          </p:nvPr>
        </p:nvSpPr>
        <p:spPr>
          <a:xfrm>
            <a:off x="7524750" y="6670675"/>
            <a:ext cx="827088" cy="358775"/>
          </a:xfrm>
          <a:noFill/>
        </p:spPr>
        <p:txBody>
          <a:bodyPr/>
          <a:lstStyle/>
          <a:p>
            <a:fld id="{91AF30A1-0437-4937-BA25-F61B465ED85C}" type="slidenum">
              <a:rPr lang="pt-BR" smtClean="0"/>
              <a:pPr/>
              <a:t>25</a:t>
            </a:fld>
            <a:endParaRPr lang="pt-BR" smtClean="0"/>
          </a:p>
        </p:txBody>
      </p:sp>
      <p:grpSp>
        <p:nvGrpSpPr>
          <p:cNvPr id="2" name="Grupo 59"/>
          <p:cNvGrpSpPr/>
          <p:nvPr/>
        </p:nvGrpSpPr>
        <p:grpSpPr>
          <a:xfrm>
            <a:off x="107504" y="6343572"/>
            <a:ext cx="2592288" cy="465000"/>
            <a:chOff x="7596336" y="4908216"/>
            <a:chExt cx="2592288" cy="465000"/>
          </a:xfrm>
        </p:grpSpPr>
        <p:sp>
          <p:nvSpPr>
            <p:cNvPr id="33" name="Retângulo de cantos arredondados 32"/>
            <p:cNvSpPr/>
            <p:nvPr/>
          </p:nvSpPr>
          <p:spPr bwMode="auto">
            <a:xfrm>
              <a:off x="7596336" y="4908216"/>
              <a:ext cx="2448272" cy="46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1" i="0" u="none" strike="noStrike" cap="none" normalizeH="0" baseline="0" smtClean="0">
                <a:ln>
                  <a:noFill/>
                </a:ln>
                <a:solidFill>
                  <a:srgbClr val="0043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32" name="CaixaDeTexto 31"/>
            <p:cNvSpPr txBox="1"/>
            <p:nvPr/>
          </p:nvSpPr>
          <p:spPr>
            <a:xfrm>
              <a:off x="8892480" y="5060470"/>
              <a:ext cx="1296144" cy="231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b="0" dirty="0" smtClean="0">
                  <a:solidFill>
                    <a:schemeClr val="tx1"/>
                  </a:solidFill>
                </a:rPr>
                <a:t>18 anos ou +</a:t>
              </a:r>
              <a:endParaRPr lang="pt-BR" sz="1100" b="0" dirty="0">
                <a:solidFill>
                  <a:schemeClr val="tx1"/>
                </a:solidFill>
              </a:endParaRPr>
            </a:p>
          </p:txBody>
        </p:sp>
        <p:sp>
          <p:nvSpPr>
            <p:cNvPr id="31" name="CaixaDeTexto 30"/>
            <p:cNvSpPr txBox="1"/>
            <p:nvPr/>
          </p:nvSpPr>
          <p:spPr>
            <a:xfrm>
              <a:off x="7740352" y="5070054"/>
              <a:ext cx="1296144" cy="231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b="0" dirty="0" smtClean="0">
                  <a:solidFill>
                    <a:schemeClr val="tx1"/>
                  </a:solidFill>
                </a:rPr>
                <a:t>&lt;  de 18 anos</a:t>
              </a:r>
              <a:endParaRPr lang="pt-BR" sz="1100" b="0" dirty="0">
                <a:solidFill>
                  <a:schemeClr val="tx1"/>
                </a:solidFill>
              </a:endParaRPr>
            </a:p>
          </p:txBody>
        </p:sp>
        <p:sp>
          <p:nvSpPr>
            <p:cNvPr id="29" name="Retângulo 28"/>
            <p:cNvSpPr/>
            <p:nvPr/>
          </p:nvSpPr>
          <p:spPr bwMode="auto">
            <a:xfrm>
              <a:off x="7740352" y="5085184"/>
              <a:ext cx="144016" cy="144016"/>
            </a:xfrm>
            <a:prstGeom prst="rect">
              <a:avLst/>
            </a:prstGeom>
            <a:solidFill>
              <a:srgbClr val="0070C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1" i="0" u="none" strike="noStrike" cap="none" normalizeH="0" baseline="0" smtClean="0">
                <a:ln>
                  <a:noFill/>
                </a:ln>
                <a:solidFill>
                  <a:srgbClr val="0043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  <p:sp>
          <p:nvSpPr>
            <p:cNvPr id="30" name="Retângulo 29"/>
            <p:cNvSpPr/>
            <p:nvPr/>
          </p:nvSpPr>
          <p:spPr bwMode="auto">
            <a:xfrm>
              <a:off x="8999984" y="5091288"/>
              <a:ext cx="144016" cy="144016"/>
            </a:xfrm>
            <a:prstGeom prst="rect">
              <a:avLst/>
            </a:prstGeom>
            <a:solidFill>
              <a:srgbClr val="FF993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800" b="1" i="0" u="none" strike="noStrike" cap="none" normalizeH="0" baseline="0" smtClean="0">
                <a:ln>
                  <a:noFill/>
                </a:ln>
                <a:solidFill>
                  <a:srgbClr val="0043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</p:grpSp>
      <p:pic>
        <p:nvPicPr>
          <p:cNvPr id="67" name="Imagem 66" descr="OBT_OUT2014_Faixa_Etar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556792"/>
            <a:ext cx="2160240" cy="2232248"/>
          </a:xfrm>
          <a:prstGeom prst="rect">
            <a:avLst/>
          </a:prstGeom>
        </p:spPr>
      </p:pic>
      <p:pic>
        <p:nvPicPr>
          <p:cNvPr id="68" name="Imagem 67" descr="OBT_FxIdade_Mai_Out_2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22897" y="1556792"/>
            <a:ext cx="2224010" cy="2184954"/>
          </a:xfrm>
          <a:prstGeom prst="rect">
            <a:avLst/>
          </a:prstGeom>
        </p:spPr>
      </p:pic>
      <p:pic>
        <p:nvPicPr>
          <p:cNvPr id="69" name="Imagem 68" descr="Maio_Out_2016_Idade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4077072"/>
            <a:ext cx="2232248" cy="2160240"/>
          </a:xfrm>
          <a:prstGeom prst="rect">
            <a:avLst/>
          </a:prstGeom>
        </p:spPr>
      </p:pic>
      <p:graphicFrame>
        <p:nvGraphicFramePr>
          <p:cNvPr id="82" name="Gráfico 81"/>
          <p:cNvGraphicFramePr/>
          <p:nvPr/>
        </p:nvGraphicFramePr>
        <p:xfrm>
          <a:off x="2577886" y="5085184"/>
          <a:ext cx="2534682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3" name="Gráfico 82"/>
          <p:cNvGraphicFramePr/>
          <p:nvPr/>
        </p:nvGraphicFramePr>
        <p:xfrm>
          <a:off x="2952865" y="2852936"/>
          <a:ext cx="1689542" cy="1224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4" name="Gráfico 83"/>
          <p:cNvGraphicFramePr/>
          <p:nvPr/>
        </p:nvGraphicFramePr>
        <p:xfrm>
          <a:off x="6084168" y="2780928"/>
          <a:ext cx="2376264" cy="1425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38" name="Grupo 41"/>
          <p:cNvGrpSpPr>
            <a:grpSpLocks/>
          </p:cNvGrpSpPr>
          <p:nvPr/>
        </p:nvGrpSpPr>
        <p:grpSpPr bwMode="auto">
          <a:xfrm>
            <a:off x="3563888" y="1556792"/>
            <a:ext cx="647750" cy="215900"/>
            <a:chOff x="1979" y="1822215"/>
            <a:chExt cx="1860510" cy="403793"/>
          </a:xfrm>
        </p:grpSpPr>
        <p:sp>
          <p:nvSpPr>
            <p:cNvPr id="39" name="Divisa 38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44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2014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5" name="Grupo 41"/>
          <p:cNvGrpSpPr>
            <a:grpSpLocks/>
          </p:cNvGrpSpPr>
          <p:nvPr/>
        </p:nvGrpSpPr>
        <p:grpSpPr bwMode="auto">
          <a:xfrm>
            <a:off x="6890919" y="1563020"/>
            <a:ext cx="647750" cy="215900"/>
            <a:chOff x="1979" y="1822215"/>
            <a:chExt cx="1860510" cy="403793"/>
          </a:xfrm>
        </p:grpSpPr>
        <p:sp>
          <p:nvSpPr>
            <p:cNvPr id="46" name="Divisa 45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48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2015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0" name="Grupo 41"/>
          <p:cNvGrpSpPr>
            <a:grpSpLocks/>
          </p:cNvGrpSpPr>
          <p:nvPr/>
        </p:nvGrpSpPr>
        <p:grpSpPr bwMode="auto">
          <a:xfrm>
            <a:off x="3600400" y="4077072"/>
            <a:ext cx="647750" cy="215900"/>
            <a:chOff x="1979" y="1822215"/>
            <a:chExt cx="1860510" cy="403793"/>
          </a:xfrm>
        </p:grpSpPr>
        <p:sp>
          <p:nvSpPr>
            <p:cNvPr id="51" name="Divisa 50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54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2016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pic>
        <p:nvPicPr>
          <p:cNvPr id="7170" name="Picture 2" descr="\\smadsgab056\GEOPROCESSAMENTO\CGEO\2017\OBT\OBT 2017\OBT_Maio_Setembro_2017\Mapas Finalizados\A4\JPEG\OBT_Maio_Setembro_2017_Faixa_Etária.jpeg"/>
          <p:cNvPicPr>
            <a:picLocks noChangeAspect="1" noChangeArrowheads="1"/>
          </p:cNvPicPr>
          <p:nvPr/>
        </p:nvPicPr>
        <p:blipFill>
          <a:blip r:embed="rId8" cstate="print"/>
          <a:srcRect l="23031" t="10210" r="31945" b="58992"/>
          <a:stretch>
            <a:fillRect/>
          </a:stretch>
        </p:blipFill>
        <p:spPr bwMode="auto">
          <a:xfrm>
            <a:off x="5292080" y="4077072"/>
            <a:ext cx="2183027" cy="2112142"/>
          </a:xfrm>
          <a:prstGeom prst="rect">
            <a:avLst/>
          </a:prstGeom>
          <a:noFill/>
        </p:spPr>
      </p:pic>
      <p:grpSp>
        <p:nvGrpSpPr>
          <p:cNvPr id="57" name="Grupo 41"/>
          <p:cNvGrpSpPr>
            <a:grpSpLocks/>
          </p:cNvGrpSpPr>
          <p:nvPr/>
        </p:nvGrpSpPr>
        <p:grpSpPr bwMode="auto">
          <a:xfrm>
            <a:off x="6796332" y="4077072"/>
            <a:ext cx="647750" cy="215900"/>
            <a:chOff x="1979" y="1822215"/>
            <a:chExt cx="1860510" cy="403793"/>
          </a:xfrm>
        </p:grpSpPr>
        <p:sp>
          <p:nvSpPr>
            <p:cNvPr id="60" name="Divisa 59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61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2017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5" name="Gráfico 34"/>
          <p:cNvGraphicFramePr/>
          <p:nvPr/>
        </p:nvGraphicFramePr>
        <p:xfrm>
          <a:off x="6084168" y="5013176"/>
          <a:ext cx="2592288" cy="1569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4"/>
          <p:cNvSpPr/>
          <p:nvPr/>
        </p:nvSpPr>
        <p:spPr bwMode="auto">
          <a:xfrm>
            <a:off x="179388" y="1916708"/>
            <a:ext cx="8713787" cy="4248150"/>
          </a:xfrm>
          <a:prstGeom prst="roundRect">
            <a:avLst>
              <a:gd name="adj" fmla="val 3162"/>
            </a:avLst>
          </a:prstGeom>
          <a:solidFill>
            <a:srgbClr val="FFFFFF">
              <a:alpha val="14902"/>
            </a:srgbClr>
          </a:solidFill>
          <a:ln w="1905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pt-BR">
              <a:solidFill>
                <a:srgbClr val="0043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3" name="Gráfico 4"/>
          <p:cNvGraphicFramePr>
            <a:graphicFrameLocks/>
          </p:cNvGraphicFramePr>
          <p:nvPr/>
        </p:nvGraphicFramePr>
        <p:xfrm>
          <a:off x="134938" y="1700808"/>
          <a:ext cx="8874125" cy="4824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412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 smtClean="0"/>
              <a:t>Distribuição das abordagens à população em situação de rua por Escolaridade</a:t>
            </a:r>
          </a:p>
        </p:txBody>
      </p:sp>
      <p:sp>
        <p:nvSpPr>
          <p:cNvPr id="17413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F2B0EB4-22F3-4028-BEB4-7AB180A1DA82}" type="slidenum">
              <a:rPr lang="pt-BR" smtClean="0"/>
              <a:pPr/>
              <a:t>26</a:t>
            </a:fld>
            <a:endParaRPr lang="pt-BR" smtClean="0"/>
          </a:p>
        </p:txBody>
      </p:sp>
      <p:sp>
        <p:nvSpPr>
          <p:cNvPr id="13318" name="CaixaDeTexto 16"/>
          <p:cNvSpPr txBox="1">
            <a:spLocks noChangeArrowheads="1"/>
          </p:cNvSpPr>
          <p:nvPr/>
        </p:nvSpPr>
        <p:spPr bwMode="auto">
          <a:xfrm>
            <a:off x="467991" y="1954808"/>
            <a:ext cx="79204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250" dirty="0"/>
              <a:t>Distribuição das abordagens à população em situação de rua nos anos de 2009 a </a:t>
            </a:r>
            <a:r>
              <a:rPr lang="pt-BR" sz="1250" dirty="0" smtClean="0"/>
              <a:t>2017 </a:t>
            </a:r>
            <a:r>
              <a:rPr lang="pt-BR" sz="1250" dirty="0"/>
              <a:t>por </a:t>
            </a:r>
            <a:r>
              <a:rPr lang="pt-BR" sz="1250" dirty="0" smtClean="0"/>
              <a:t>ESCOLARIDADE - </a:t>
            </a:r>
            <a:r>
              <a:rPr lang="pt-BR" sz="1250" dirty="0"/>
              <a:t>município de São Paulo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2339752" y="5085184"/>
            <a:ext cx="574675" cy="2058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9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77.050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21846" y="4984518"/>
            <a:ext cx="576262" cy="3166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9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N° </a:t>
            </a:r>
            <a:r>
              <a:rPr lang="pt-BR" sz="9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</a:t>
            </a:r>
            <a:r>
              <a:rPr lang="pt-BR" sz="900" b="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bord</a:t>
            </a:r>
            <a:r>
              <a:rPr lang="pt-BR" sz="9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574849" y="5080545"/>
            <a:ext cx="540767" cy="203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9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40.802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3275856" y="5085184"/>
            <a:ext cx="647700" cy="2058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9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107.412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1331640" y="5085184"/>
            <a:ext cx="648071" cy="205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9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38.456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4283968" y="5085184"/>
            <a:ext cx="576263" cy="2058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9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74.644 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323528" y="1198493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500" dirty="0" smtClean="0"/>
              <a:t>A baixa escolaridade é predominante entre esta população: metade das abordagens é feita com pessoas que não concluíram o ensino fundamental. Eleva-se a qualidade do serviço ofertado na medida em que se consegue obter mais informações dos </a:t>
            </a:r>
            <a:r>
              <a:rPr lang="pt-BR" sz="1500" dirty="0" smtClean="0"/>
              <a:t>abordados.</a:t>
            </a:r>
            <a:endParaRPr lang="pt-BR" sz="1500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5292080" y="5085184"/>
            <a:ext cx="574675" cy="2058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9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78.938</a:t>
            </a:r>
            <a:endParaRPr lang="pt-BR" sz="9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6156176" y="5085184"/>
            <a:ext cx="647700" cy="2058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9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82.482</a:t>
            </a:r>
            <a:endParaRPr lang="pt-BR" sz="9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7164288" y="5085184"/>
            <a:ext cx="648072" cy="205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9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169.583</a:t>
            </a:r>
            <a:endParaRPr lang="pt-BR" sz="9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8100392" y="5085184"/>
            <a:ext cx="648072" cy="205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9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169.634</a:t>
            </a:r>
            <a:endParaRPr lang="pt-BR" sz="9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4"/>
          <p:cNvSpPr/>
          <p:nvPr/>
        </p:nvSpPr>
        <p:spPr bwMode="auto">
          <a:xfrm>
            <a:off x="179388" y="1844675"/>
            <a:ext cx="8713787" cy="3672557"/>
          </a:xfrm>
          <a:prstGeom prst="roundRect">
            <a:avLst>
              <a:gd name="adj" fmla="val 3162"/>
            </a:avLst>
          </a:prstGeom>
          <a:solidFill>
            <a:srgbClr val="FFFFFF">
              <a:alpha val="14902"/>
            </a:srgbClr>
          </a:solidFill>
          <a:ln w="19050"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pt-BR">
              <a:solidFill>
                <a:srgbClr val="0043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2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 smtClean="0"/>
              <a:t>Abordagens que resultam em ação (encaminhamento + acolhimento) </a:t>
            </a:r>
          </a:p>
        </p:txBody>
      </p:sp>
      <p:sp>
        <p:nvSpPr>
          <p:cNvPr id="17413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F2B0EB4-22F3-4028-BEB4-7AB180A1DA82}" type="slidenum">
              <a:rPr lang="pt-BR" smtClean="0"/>
              <a:pPr/>
              <a:t>27</a:t>
            </a:fld>
            <a:endParaRPr lang="pt-BR" smtClean="0"/>
          </a:p>
        </p:txBody>
      </p:sp>
      <p:sp>
        <p:nvSpPr>
          <p:cNvPr id="13318" name="CaixaDeTexto 16"/>
          <p:cNvSpPr txBox="1">
            <a:spLocks noChangeArrowheads="1"/>
          </p:cNvSpPr>
          <p:nvPr/>
        </p:nvSpPr>
        <p:spPr bwMode="auto">
          <a:xfrm>
            <a:off x="107950" y="1882775"/>
            <a:ext cx="87852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250" dirty="0" smtClean="0"/>
              <a:t>Percentual de abordagens que resultaram em ação* - </a:t>
            </a:r>
            <a:r>
              <a:rPr lang="pt-BR" sz="1250" dirty="0"/>
              <a:t>2009 a </a:t>
            </a:r>
            <a:r>
              <a:rPr lang="pt-BR" sz="1250" dirty="0" smtClean="0"/>
              <a:t>2017 - município </a:t>
            </a:r>
            <a:r>
              <a:rPr lang="pt-BR" sz="1250" dirty="0"/>
              <a:t>de São Paulo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2627784" y="5152553"/>
            <a:ext cx="574675" cy="220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05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77.050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95536" y="5049180"/>
            <a:ext cx="576262" cy="3508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05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 </a:t>
            </a:r>
            <a:r>
              <a:rPr lang="pt-BR" sz="105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abord</a:t>
            </a:r>
            <a:r>
              <a:rPr lang="pt-BR" sz="105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1043608" y="5152553"/>
            <a:ext cx="612775" cy="220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05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40.802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3419872" y="5152553"/>
            <a:ext cx="647700" cy="220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05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107.412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1763688" y="5152553"/>
            <a:ext cx="719137" cy="220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05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38.456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4283968" y="5152553"/>
            <a:ext cx="576263" cy="220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05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74.644 </a:t>
            </a:r>
          </a:p>
        </p:txBody>
      </p:sp>
      <p:graphicFrame>
        <p:nvGraphicFramePr>
          <p:cNvPr id="20" name="Gráfico 4"/>
          <p:cNvGraphicFramePr>
            <a:graphicFrameLocks/>
          </p:cNvGraphicFramePr>
          <p:nvPr/>
        </p:nvGraphicFramePr>
        <p:xfrm>
          <a:off x="395536" y="2276872"/>
          <a:ext cx="8317234" cy="2808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Retângulo 21"/>
          <p:cNvSpPr/>
          <p:nvPr/>
        </p:nvSpPr>
        <p:spPr>
          <a:xfrm>
            <a:off x="251520" y="5805264"/>
            <a:ext cx="84249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500" b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*    Ação: compreende acolhimento e demais encaminhamentos realizados pelos agentes de abordagem </a:t>
            </a:r>
            <a:endParaRPr lang="pt-BR" sz="1500" b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5075857" y="5157192"/>
            <a:ext cx="576263" cy="2248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78.938</a:t>
            </a:r>
            <a:endParaRPr lang="pt-BR" sz="105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5940152" y="5157192"/>
            <a:ext cx="576263" cy="2248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86.482</a:t>
            </a:r>
            <a:endParaRPr lang="pt-BR" sz="105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251520" y="6248345"/>
            <a:ext cx="8064896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500" b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** 84.376 abordagens não constam informação da ação efetuada</a:t>
            </a:r>
            <a:endParaRPr lang="pt-BR" sz="1500" b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7524328" y="5157192"/>
            <a:ext cx="720080" cy="221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169.634</a:t>
            </a:r>
            <a:endParaRPr lang="pt-BR" sz="105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6732240" y="5157192"/>
            <a:ext cx="720080" cy="224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5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169.583</a:t>
            </a:r>
            <a:endParaRPr lang="pt-BR" sz="105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 smtClean="0"/>
              <a:t>Motivos de recusa ao acolhimento</a:t>
            </a:r>
          </a:p>
        </p:txBody>
      </p:sp>
      <p:sp>
        <p:nvSpPr>
          <p:cNvPr id="17413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F2B0EB4-22F3-4028-BEB4-7AB180A1DA82}" type="slidenum">
              <a:rPr lang="pt-BR" smtClean="0"/>
              <a:pPr/>
              <a:t>28</a:t>
            </a:fld>
            <a:endParaRPr lang="pt-BR" smtClean="0"/>
          </a:p>
        </p:txBody>
      </p:sp>
      <p:graphicFrame>
        <p:nvGraphicFramePr>
          <p:cNvPr id="13" name="Tabela 12"/>
          <p:cNvGraphicFramePr>
            <a:graphicFrameLocks noGrp="1"/>
          </p:cNvGraphicFramePr>
          <p:nvPr/>
        </p:nvGraphicFramePr>
        <p:xfrm>
          <a:off x="1187223" y="1484784"/>
          <a:ext cx="7417225" cy="4288022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3386191"/>
                <a:gridCol w="575862"/>
                <a:gridCol w="575862"/>
                <a:gridCol w="575862"/>
                <a:gridCol w="575862"/>
                <a:gridCol w="575862"/>
                <a:gridCol w="575862"/>
                <a:gridCol w="575862"/>
              </a:tblGrid>
              <a:tr h="246063"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latin typeface="+mj-lt"/>
                        </a:rPr>
                        <a:t>2009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latin typeface="+mj-lt"/>
                        </a:rPr>
                        <a:t>2010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latin typeface="+mj-lt"/>
                        </a:rPr>
                        <a:t>2011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latin typeface="+mj-lt"/>
                        </a:rPr>
                        <a:t>2012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latin typeface="+mj-lt"/>
                        </a:rPr>
                        <a:t>2013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2014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2015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3630"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u="none" strike="noStrike" dirty="0">
                          <a:solidFill>
                            <a:schemeClr val="tx1"/>
                          </a:solidFill>
                          <a:latin typeface="+mj-lt"/>
                        </a:rPr>
                        <a:t>Não expressou o motivo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77,3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76,4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86,8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85,5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73,1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59,4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69,8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39754"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u="none" strike="noStrike" dirty="0">
                          <a:latin typeface="+mj-lt"/>
                        </a:rPr>
                        <a:t>Tem residência e família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 smtClean="0">
                          <a:latin typeface="+mj-lt"/>
                        </a:rPr>
                        <a:t>14,4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 smtClean="0">
                          <a:latin typeface="+mj-lt"/>
                        </a:rPr>
                        <a:t>10,2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 smtClean="0">
                          <a:latin typeface="+mj-lt"/>
                        </a:rPr>
                        <a:t>4,1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 smtClean="0">
                          <a:latin typeface="+mj-lt"/>
                        </a:rPr>
                        <a:t>5,9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 smtClean="0">
                          <a:latin typeface="+mj-lt"/>
                        </a:rPr>
                        <a:t>6,8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7,1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1,4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3630"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u="none" strike="noStrike" dirty="0">
                          <a:latin typeface="+mj-lt"/>
                        </a:rPr>
                        <a:t>Regras dos centros de acolhida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 smtClean="0">
                          <a:latin typeface="+mj-lt"/>
                        </a:rPr>
                        <a:t>2,9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 smtClean="0">
                          <a:latin typeface="+mj-lt"/>
                        </a:rPr>
                        <a:t>3,6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 smtClean="0">
                          <a:latin typeface="+mj-lt"/>
                        </a:rPr>
                        <a:t>2,3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 smtClean="0">
                          <a:latin typeface="+mj-lt"/>
                        </a:rPr>
                        <a:t>3,1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 smtClean="0">
                          <a:latin typeface="+mj-lt"/>
                        </a:rPr>
                        <a:t>2,4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1,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,7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6497"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u="none" strike="noStrike" dirty="0">
                          <a:latin typeface="+mj-lt"/>
                        </a:rPr>
                        <a:t>Não gosta (sem especificar motivo)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 smtClean="0">
                          <a:latin typeface="+mj-lt"/>
                        </a:rPr>
                        <a:t>1,4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 smtClean="0">
                          <a:latin typeface="+mj-lt"/>
                        </a:rPr>
                        <a:t>3,5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 smtClean="0">
                          <a:latin typeface="+mj-lt"/>
                        </a:rPr>
                        <a:t>1,6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9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 smtClean="0">
                          <a:latin typeface="+mj-lt"/>
                        </a:rPr>
                        <a:t>7,2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16,7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13,7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6497"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u="none" strike="noStrike" dirty="0">
                          <a:latin typeface="+mj-lt"/>
                        </a:rPr>
                        <a:t>Não quer sair de onde está (sem especificar motivo)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 smtClean="0">
                          <a:latin typeface="+mj-lt"/>
                        </a:rPr>
                        <a:t>1,4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 smtClean="0">
                          <a:latin typeface="+mj-lt"/>
                        </a:rPr>
                        <a:t>2,4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 smtClean="0">
                          <a:latin typeface="+mj-lt"/>
                        </a:rPr>
                        <a:t>1,4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 smtClean="0">
                          <a:latin typeface="+mj-lt"/>
                        </a:rPr>
                        <a:t>2,0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 smtClean="0">
                          <a:latin typeface="+mj-lt"/>
                        </a:rPr>
                        <a:t>1,8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,7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,2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6497"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u="none" strike="noStrike" dirty="0">
                          <a:latin typeface="+mj-lt"/>
                        </a:rPr>
                        <a:t>Não conhece nenhum centro de acolhida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 smtClean="0">
                          <a:latin typeface="+mj-lt"/>
                        </a:rPr>
                        <a:t>1,8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,0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,3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3630"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u="none" strike="noStrike" dirty="0">
                          <a:latin typeface="+mj-lt"/>
                        </a:rPr>
                        <a:t>Não tem vaga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 smtClean="0">
                          <a:latin typeface="+mj-lt"/>
                        </a:rPr>
                        <a:t>1,2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3,2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5,4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3630"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u="none" strike="noStrike" dirty="0">
                          <a:latin typeface="+mj-lt"/>
                        </a:rPr>
                        <a:t>Evasão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 smtClean="0">
                          <a:latin typeface="+mj-lt"/>
                        </a:rPr>
                        <a:t>1,8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,5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,6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3630"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u="none" strike="noStrike" dirty="0">
                          <a:latin typeface="+mj-lt"/>
                        </a:rPr>
                        <a:t>Prefere ir de forma espontânea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 smtClean="0">
                          <a:latin typeface="+mj-lt"/>
                        </a:rPr>
                        <a:t>1,0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1,3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,2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3630"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u="none" strike="noStrike" dirty="0">
                          <a:latin typeface="+mj-lt"/>
                        </a:rPr>
                        <a:t>Problemas com outros usuários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,1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,1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3630"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u="none" strike="noStrike" dirty="0">
                          <a:latin typeface="+mj-lt"/>
                        </a:rPr>
                        <a:t>Não aceita vaga de pernoite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 smtClean="0">
                          <a:latin typeface="+mj-lt"/>
                        </a:rPr>
                        <a:t>4,9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4,5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4,7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3630"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u="none" strike="noStrike" dirty="0">
                          <a:latin typeface="+mj-lt"/>
                        </a:rPr>
                        <a:t>Estrutura do </a:t>
                      </a:r>
                      <a:r>
                        <a:rPr lang="pt-BR" sz="1400" u="none" strike="noStrike" dirty="0" err="1">
                          <a:latin typeface="+mj-lt"/>
                        </a:rPr>
                        <a:t>C.A.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5,1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2,8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3630"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u="none" strike="noStrike" dirty="0" smtClean="0">
                          <a:latin typeface="+mj-lt"/>
                        </a:rPr>
                        <a:t>O</a:t>
                      </a:r>
                      <a:r>
                        <a:rPr lang="pt-BR" sz="1400" u="none" strike="noStrike" baseline="0" dirty="0" smtClean="0">
                          <a:latin typeface="+mj-lt"/>
                        </a:rPr>
                        <a:t> c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entro </a:t>
                      </a:r>
                      <a:r>
                        <a:rPr lang="pt-BR" sz="1400" u="none" strike="noStrike" dirty="0">
                          <a:latin typeface="+mj-lt"/>
                        </a:rPr>
                        <a:t>de acolhida é longe do trabalho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,0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,0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6497"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u="none" strike="noStrike" dirty="0">
                          <a:latin typeface="+mj-lt"/>
                        </a:rPr>
                        <a:t>Sente-se protegido pela comunidade local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u="none" strike="noStrike" dirty="0">
                          <a:latin typeface="+mj-lt"/>
                        </a:rPr>
                        <a:t>,</a:t>
                      </a:r>
                      <a:r>
                        <a:rPr lang="pt-BR" sz="1400" u="none" strike="noStrike" dirty="0" smtClean="0">
                          <a:latin typeface="+mj-lt"/>
                        </a:rPr>
                        <a:t>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,0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,1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36497">
                <a:tc>
                  <a:txBody>
                    <a:bodyPr/>
                    <a:lstStyle/>
                    <a:p>
                      <a:pPr algn="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Base (não</a:t>
                      </a:r>
                      <a:r>
                        <a:rPr lang="pt-BR" sz="14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aceitou acolhimento)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15.559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23.578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45.195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62.515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42.406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31.715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2.548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 smtClean="0"/>
              <a:t>Motivos de situação na rua</a:t>
            </a:r>
          </a:p>
        </p:txBody>
      </p:sp>
      <p:sp>
        <p:nvSpPr>
          <p:cNvPr id="17413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F2B0EB4-22F3-4028-BEB4-7AB180A1DA82}" type="slidenum">
              <a:rPr lang="pt-BR" smtClean="0"/>
              <a:pPr/>
              <a:t>29</a:t>
            </a:fld>
            <a:endParaRPr lang="pt-BR" smtClean="0"/>
          </a:p>
        </p:txBody>
      </p:sp>
      <p:graphicFrame>
        <p:nvGraphicFramePr>
          <p:cNvPr id="13" name="Tabela 12"/>
          <p:cNvGraphicFramePr>
            <a:graphicFrameLocks noGrp="1"/>
          </p:cNvGraphicFramePr>
          <p:nvPr/>
        </p:nvGraphicFramePr>
        <p:xfrm>
          <a:off x="2555775" y="1484784"/>
          <a:ext cx="4320480" cy="4559612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2981662"/>
                <a:gridCol w="669409"/>
                <a:gridCol w="669409"/>
              </a:tblGrid>
              <a:tr h="246063"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 dirty="0"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 smtClean="0">
                          <a:latin typeface="+mj-lt"/>
                        </a:rPr>
                        <a:t>2016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2017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699"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Não Especificado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pt-BR" sz="14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57,3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699"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Conflitos Familiares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38,2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10,2</a:t>
                      </a:r>
                      <a:endParaRPr lang="pt-BR" sz="1400" b="0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093"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u="none" strike="noStrike" dirty="0" smtClean="0">
                          <a:latin typeface="+mj-lt"/>
                        </a:rPr>
                        <a:t>Alcoolismo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22,3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11,7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363"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u="none" strike="noStrike" dirty="0" smtClean="0">
                          <a:latin typeface="+mj-lt"/>
                        </a:rPr>
                        <a:t>Desemprego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18,3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5,4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497"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u="none" strike="noStrike" dirty="0" smtClean="0">
                          <a:latin typeface="+mj-lt"/>
                        </a:rPr>
                        <a:t>Dependência Química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12,5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10,4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497"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u="none" strike="noStrike" dirty="0" smtClean="0">
                          <a:latin typeface="+mj-lt"/>
                        </a:rPr>
                        <a:t>Sustento da Família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1,2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1,5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497"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u="none" strike="noStrike" dirty="0" smtClean="0">
                          <a:latin typeface="+mj-lt"/>
                        </a:rPr>
                        <a:t>Migração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,7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,5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386"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u="none" strike="noStrike" dirty="0" smtClean="0">
                          <a:latin typeface="+mj-lt"/>
                        </a:rPr>
                        <a:t>Violência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,0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,1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780"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u="none" strike="noStrike" dirty="0" smtClean="0">
                          <a:latin typeface="+mj-lt"/>
                        </a:rPr>
                        <a:t>Problemas de Saúde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,6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,7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174"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u="none" strike="noStrike" dirty="0" smtClean="0">
                          <a:latin typeface="+mj-lt"/>
                        </a:rPr>
                        <a:t>Mora em outro lugar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,6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,02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568"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Trabalho</a:t>
                      </a:r>
                      <a:r>
                        <a:rPr lang="pt-BR" sz="14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Infantil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4,9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2,0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497">
                <a:tc>
                  <a:txBody>
                    <a:bodyPr/>
                    <a:lstStyle/>
                    <a:p>
                      <a:pPr algn="l" fontAlgn="t"/>
                      <a:r>
                        <a:rPr lang="pt-BR" sz="1400" u="none" strike="noStrike" dirty="0" smtClean="0">
                          <a:latin typeface="+mj-lt"/>
                        </a:rPr>
                        <a:t>Outros motivos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,6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,3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497"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                Base (não</a:t>
                      </a:r>
                      <a:r>
                        <a:rPr lang="pt-BR" sz="1400" b="0" i="0" u="none" strike="noStrike" baseline="0" dirty="0" smtClean="0">
                          <a:solidFill>
                            <a:srgbClr val="000000"/>
                          </a:solidFill>
                          <a:latin typeface="+mj-lt"/>
                        </a:rPr>
                        <a:t> aceitou acolhimento)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104.785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400" b="0" i="0" u="none" strike="noStrike" dirty="0" smtClean="0">
                          <a:solidFill>
                            <a:srgbClr val="000000"/>
                          </a:solidFill>
                          <a:latin typeface="+mj-lt"/>
                        </a:rPr>
                        <a:t>693*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251520" y="6248345"/>
            <a:ext cx="8064896" cy="281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1500" b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* Este dado está comunicado na </a:t>
            </a:r>
            <a:r>
              <a:rPr lang="pt-BR" sz="1500" b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base como </a:t>
            </a:r>
            <a:r>
              <a:rPr lang="pt-BR" sz="1500" b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“</a:t>
            </a:r>
            <a:r>
              <a:rPr lang="pt-BR" sz="1500" b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não </a:t>
            </a:r>
            <a:r>
              <a:rPr lang="pt-BR" sz="1500" b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informado”.</a:t>
            </a:r>
            <a:endParaRPr lang="pt-BR" sz="1500" b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 smtClean="0"/>
              <a:t>Introdução</a:t>
            </a:r>
          </a:p>
        </p:txBody>
      </p:sp>
      <p:sp>
        <p:nvSpPr>
          <p:cNvPr id="7172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4716E24-F78C-460A-ADB6-3E4E72CB50CD}" type="slidenum">
              <a:rPr lang="pt-BR" smtClean="0"/>
              <a:pPr/>
              <a:t>3</a:t>
            </a:fld>
            <a:endParaRPr lang="pt-BR" dirty="0" smtClean="0"/>
          </a:p>
        </p:txBody>
      </p:sp>
      <p:sp>
        <p:nvSpPr>
          <p:cNvPr id="7" name="Retângulo de cantos arredondados 6"/>
          <p:cNvSpPr/>
          <p:nvPr/>
        </p:nvSpPr>
        <p:spPr bwMode="auto">
          <a:xfrm>
            <a:off x="251520" y="1268760"/>
            <a:ext cx="2664296" cy="115212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eaLnBrk="1" latinLnBrk="0" hangingPunct="1">
              <a:buClrTx/>
              <a:buSzTx/>
              <a:buFontTx/>
              <a:buNone/>
              <a:tabLst/>
            </a:pPr>
            <a:r>
              <a:rPr lang="pt-BR" sz="2000" dirty="0" smtClean="0"/>
              <a:t>Operação Baixas Temperaturas</a:t>
            </a:r>
          </a:p>
        </p:txBody>
      </p:sp>
      <p:sp>
        <p:nvSpPr>
          <p:cNvPr id="8" name="Retângulo de cantos arredondados 7"/>
          <p:cNvSpPr/>
          <p:nvPr/>
        </p:nvSpPr>
        <p:spPr bwMode="auto">
          <a:xfrm>
            <a:off x="3203848" y="1124744"/>
            <a:ext cx="5616624" cy="144016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600" dirty="0" smtClean="0"/>
              <a:t>Ação </a:t>
            </a:r>
            <a:r>
              <a:rPr lang="pt-BR" sz="1600" dirty="0" err="1" smtClean="0"/>
              <a:t>intersecretarial</a:t>
            </a:r>
            <a:r>
              <a:rPr lang="pt-BR" sz="1600" dirty="0" smtClean="0"/>
              <a:t>  para evitar a exposição da população em situação de rua a risco de óbito por hipotermia nos períodos em que a temperatura tem maior probabilidade de atingir  13°C ou menos.</a:t>
            </a: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rgbClr val="0043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9" name="Retângulo de cantos arredondados 8"/>
          <p:cNvSpPr/>
          <p:nvPr/>
        </p:nvSpPr>
        <p:spPr bwMode="auto">
          <a:xfrm>
            <a:off x="251520" y="4459692"/>
            <a:ext cx="2664296" cy="136815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Observatório de Políticas Sociais / Centro de Geoprocessamento e Estatística</a:t>
            </a:r>
            <a:endParaRPr kumimoji="0" lang="pt-BR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2" name="Retângulo de cantos arredondados 11"/>
          <p:cNvSpPr/>
          <p:nvPr/>
        </p:nvSpPr>
        <p:spPr bwMode="auto">
          <a:xfrm>
            <a:off x="3275856" y="4005064"/>
            <a:ext cx="5112568" cy="115212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600" dirty="0" smtClean="0"/>
              <a:t>Georreferenciar os locais das abordagens e produzir relatórios sistemáticos;</a:t>
            </a:r>
          </a:p>
          <a:p>
            <a:r>
              <a:rPr lang="pt-BR" sz="1600" dirty="0" smtClean="0"/>
              <a:t>Subsidiar futuros estudos e caracterizações territoriais do perfil da população em situação de rua.</a:t>
            </a:r>
          </a:p>
        </p:txBody>
      </p:sp>
      <p:sp>
        <p:nvSpPr>
          <p:cNvPr id="14" name="Retângulo de cantos arredondados 13"/>
          <p:cNvSpPr/>
          <p:nvPr/>
        </p:nvSpPr>
        <p:spPr bwMode="auto">
          <a:xfrm>
            <a:off x="251520" y="2780928"/>
            <a:ext cx="2664296" cy="115212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2000" dirty="0" smtClean="0">
                <a:solidFill>
                  <a:schemeClr val="tx1"/>
                </a:solidFill>
              </a:rPr>
              <a:t>SMADS</a:t>
            </a:r>
            <a:endParaRPr kumimoji="0" lang="pt-B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5" name="Retângulo de cantos arredondados 14"/>
          <p:cNvSpPr/>
          <p:nvPr/>
        </p:nvSpPr>
        <p:spPr bwMode="auto">
          <a:xfrm>
            <a:off x="3275856" y="2780928"/>
            <a:ext cx="5112568" cy="115212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600" dirty="0" smtClean="0"/>
              <a:t>Promover as abordagens para o acolhimento desta população.</a:t>
            </a: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rgbClr val="0043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7" name="Retângulo de cantos arredondados 16"/>
          <p:cNvSpPr/>
          <p:nvPr/>
        </p:nvSpPr>
        <p:spPr bwMode="auto">
          <a:xfrm>
            <a:off x="3275856" y="5196248"/>
            <a:ext cx="5112568" cy="115212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1600" dirty="0" smtClean="0"/>
              <a:t>Apoiar as ações intersecretariais.</a:t>
            </a:r>
          </a:p>
          <a:p>
            <a:r>
              <a:rPr lang="pt-BR" sz="1600" dirty="0" smtClean="0"/>
              <a:t>Por exemplo: o reordenamento e redimensionamento da Rede de Serviços (nº de vagas).</a:t>
            </a: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rgbClr val="0043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8" name="Seta para baixo 17"/>
          <p:cNvSpPr/>
          <p:nvPr/>
        </p:nvSpPr>
        <p:spPr bwMode="auto">
          <a:xfrm>
            <a:off x="1331640" y="2459944"/>
            <a:ext cx="432048" cy="432048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pt-BR" sz="2000" dirty="0" smtClean="0">
              <a:solidFill>
                <a:schemeClr val="dk1"/>
              </a:solidFill>
              <a:latin typeface="+mn-lt"/>
            </a:endParaRPr>
          </a:p>
        </p:txBody>
      </p:sp>
      <p:sp>
        <p:nvSpPr>
          <p:cNvPr id="19" name="Seta para baixo 18"/>
          <p:cNvSpPr/>
          <p:nvPr/>
        </p:nvSpPr>
        <p:spPr bwMode="auto">
          <a:xfrm>
            <a:off x="1331640" y="3972112"/>
            <a:ext cx="432048" cy="432048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pt-BR" sz="2000" dirty="0" smtClean="0">
              <a:solidFill>
                <a:schemeClr val="tx1"/>
              </a:solidFill>
            </a:endParaRPr>
          </a:p>
        </p:txBody>
      </p:sp>
      <p:sp>
        <p:nvSpPr>
          <p:cNvPr id="20" name="Seta para baixo 19"/>
          <p:cNvSpPr/>
          <p:nvPr/>
        </p:nvSpPr>
        <p:spPr bwMode="auto">
          <a:xfrm rot="16200000">
            <a:off x="2967657" y="4966801"/>
            <a:ext cx="432048" cy="432048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pt-BR" sz="2000" dirty="0" smtClean="0">
              <a:solidFill>
                <a:schemeClr val="bg1"/>
              </a:solidFill>
            </a:endParaRPr>
          </a:p>
        </p:txBody>
      </p:sp>
      <p:sp>
        <p:nvSpPr>
          <p:cNvPr id="21" name="Seta para baixo 20"/>
          <p:cNvSpPr/>
          <p:nvPr/>
        </p:nvSpPr>
        <p:spPr bwMode="auto">
          <a:xfrm rot="3012069">
            <a:off x="2860022" y="2437102"/>
            <a:ext cx="432048" cy="432048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pt-BR" sz="2000" dirty="0" smtClean="0">
              <a:solidFill>
                <a:schemeClr val="dk1"/>
              </a:solidFill>
            </a:endParaRPr>
          </a:p>
        </p:txBody>
      </p:sp>
      <p:sp>
        <p:nvSpPr>
          <p:cNvPr id="22" name="Seta para baixo 21"/>
          <p:cNvSpPr/>
          <p:nvPr/>
        </p:nvSpPr>
        <p:spPr bwMode="auto">
          <a:xfrm rot="16200000">
            <a:off x="2954872" y="3176972"/>
            <a:ext cx="432048" cy="432048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pt-BR" sz="2000" dirty="0" smtClean="0">
              <a:solidFill>
                <a:schemeClr val="tx1"/>
              </a:solidFill>
            </a:endParaRPr>
          </a:p>
        </p:txBody>
      </p:sp>
      <p:sp>
        <p:nvSpPr>
          <p:cNvPr id="26" name="Seta para baixo 25"/>
          <p:cNvSpPr/>
          <p:nvPr/>
        </p:nvSpPr>
        <p:spPr bwMode="auto">
          <a:xfrm rot="16200000">
            <a:off x="2954872" y="1628800"/>
            <a:ext cx="432048" cy="432048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pt-BR" sz="2000" dirty="0" smtClean="0"/>
          </a:p>
        </p:txBody>
      </p:sp>
    </p:spTree>
    <p:extLst>
      <p:ext uri="{BB962C8B-B14F-4D97-AF65-F5344CB8AC3E}">
        <p14:creationId xmlns="" xmlns:p14="http://schemas.microsoft.com/office/powerpoint/2010/main" val="366722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338D59-43BD-4514-9E21-7DA02D738909}" type="slidenum">
              <a:rPr lang="pt-BR" smtClean="0"/>
              <a:pPr>
                <a:defRPr/>
              </a:pPr>
              <a:t>30</a:t>
            </a:fld>
            <a:endParaRPr lang="pt-BR" dirty="0"/>
          </a:p>
        </p:txBody>
      </p:sp>
      <p:sp>
        <p:nvSpPr>
          <p:cNvPr id="8" name="Espaço Reservado para Texto 7"/>
          <p:cNvSpPr txBox="1">
            <a:spLocks/>
          </p:cNvSpPr>
          <p:nvPr/>
        </p:nvSpPr>
        <p:spPr bwMode="auto">
          <a:xfrm>
            <a:off x="1657350" y="2384884"/>
            <a:ext cx="582930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30000"/>
              </a:spcAft>
              <a:buClrTx/>
              <a:buSzTx/>
              <a:tabLst/>
              <a:defRPr/>
            </a:pPr>
            <a:endParaRPr lang="pt-BR" sz="2000" kern="0" dirty="0" smtClean="0">
              <a:solidFill>
                <a:schemeClr val="tx1"/>
              </a:solidFill>
              <a:latin typeface="+mn-lt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30000"/>
              </a:spcAft>
              <a:buClrTx/>
              <a:buSzTx/>
              <a:tabLst/>
              <a:defRPr/>
            </a:pPr>
            <a:r>
              <a:rPr kumimoji="0" lang="pt-BR" sz="1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Coordenadoria do Observatório de Políticas Sociais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30000"/>
              </a:spcAft>
              <a:buClrTx/>
              <a:buSzTx/>
              <a:tabLst/>
              <a:defRPr/>
            </a:pPr>
            <a:endParaRPr lang="pt-BR" sz="1400" kern="0" dirty="0" smtClean="0">
              <a:solidFill>
                <a:schemeClr val="tx1"/>
              </a:solidFill>
              <a:latin typeface="+mn-lt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30000"/>
              </a:spcAft>
              <a:buClrTx/>
              <a:buSzTx/>
              <a:tabLst/>
              <a:defRPr/>
            </a:pPr>
            <a:r>
              <a:rPr lang="pt-BR" sz="1400" kern="0" dirty="0" smtClean="0">
                <a:solidFill>
                  <a:schemeClr val="tx1"/>
                </a:solidFill>
                <a:latin typeface="+mn-lt"/>
              </a:rPr>
              <a:t>Centro </a:t>
            </a:r>
            <a:r>
              <a:rPr lang="pt-BR" sz="1400" kern="0" dirty="0" smtClean="0">
                <a:solidFill>
                  <a:schemeClr val="tx1"/>
                </a:solidFill>
                <a:latin typeface="+mn-lt"/>
              </a:rPr>
              <a:t>de Geoprocessamento e Estatística</a:t>
            </a:r>
            <a:endParaRPr kumimoji="0" lang="pt-BR" sz="14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30000"/>
              </a:spcAft>
              <a:buClrTx/>
              <a:buSzTx/>
              <a:buFontTx/>
              <a:buChar char="•"/>
              <a:tabLst/>
              <a:defRPr/>
            </a:pPr>
            <a:endParaRPr kumimoji="0" lang="pt-BR" sz="20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 smtClean="0"/>
              <a:t>População em Situação de Rua</a:t>
            </a:r>
          </a:p>
        </p:txBody>
      </p:sp>
      <p:sp>
        <p:nvSpPr>
          <p:cNvPr id="7172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4716E24-F78C-460A-ADB6-3E4E72CB50CD}" type="slidenum">
              <a:rPr lang="pt-BR" smtClean="0"/>
              <a:pPr/>
              <a:t>4</a:t>
            </a:fld>
            <a:endParaRPr lang="pt-BR" dirty="0" smtClean="0"/>
          </a:p>
        </p:txBody>
      </p:sp>
      <p:sp>
        <p:nvSpPr>
          <p:cNvPr id="24" name="Retângulo de cantos arredondados 23"/>
          <p:cNvSpPr/>
          <p:nvPr/>
        </p:nvSpPr>
        <p:spPr bwMode="auto">
          <a:xfrm>
            <a:off x="827584" y="2780928"/>
            <a:ext cx="7488832" cy="144016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2000" i="1" dirty="0" smtClean="0"/>
              <a:t>Um “grupo populacional heterogêneo que possui em comum a pobreza extrema, os vínculos familiares fragilizados ou rompidos e a inexistência de moradia convencional regular”. </a:t>
            </a:r>
            <a:endParaRPr lang="pt-BR" sz="2000" dirty="0" smtClean="0"/>
          </a:p>
        </p:txBody>
      </p:sp>
      <p:sp>
        <p:nvSpPr>
          <p:cNvPr id="27" name="CaixaDeTexto 26"/>
          <p:cNvSpPr txBox="1"/>
          <p:nvPr/>
        </p:nvSpPr>
        <p:spPr>
          <a:xfrm>
            <a:off x="755576" y="1514227"/>
            <a:ext cx="7848872" cy="762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dirty="0" smtClean="0"/>
              <a:t>De acordo com o Decreto nº 7.053, de 23 de dezembro de 2009, que instituiu a Política Nacional para a População em Situação de Rua, esta população pode ser definida como:</a:t>
            </a:r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366722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 smtClean="0"/>
              <a:t>Objetivos</a:t>
            </a:r>
          </a:p>
        </p:txBody>
      </p:sp>
      <p:sp>
        <p:nvSpPr>
          <p:cNvPr id="7172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4716E24-F78C-460A-ADB6-3E4E72CB50CD}" type="slidenum">
              <a:rPr lang="pt-BR" smtClean="0"/>
              <a:pPr/>
              <a:t>5</a:t>
            </a:fld>
            <a:endParaRPr lang="pt-BR" dirty="0" smtClean="0"/>
          </a:p>
        </p:txBody>
      </p:sp>
      <p:sp>
        <p:nvSpPr>
          <p:cNvPr id="8" name="Retângulo de cantos arredondados 7"/>
          <p:cNvSpPr/>
          <p:nvPr/>
        </p:nvSpPr>
        <p:spPr bwMode="auto">
          <a:xfrm>
            <a:off x="2843808" y="3501008"/>
            <a:ext cx="5328592" cy="1800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82563" indent="-182563" algn="l">
              <a:buFont typeface="Arial" pitchFamily="34" charset="0"/>
              <a:buChar char="•"/>
            </a:pPr>
            <a:r>
              <a:rPr lang="pt-BR" sz="1600" dirty="0" smtClean="0"/>
              <a:t>Examinar o perfil demográfico desta população;</a:t>
            </a:r>
          </a:p>
          <a:p>
            <a:pPr marL="182563" indent="-182563" algn="l">
              <a:buFont typeface="Arial" pitchFamily="34" charset="0"/>
              <a:buChar char="•"/>
            </a:pPr>
            <a:r>
              <a:rPr lang="pt-BR" sz="1600" dirty="0" smtClean="0"/>
              <a:t>Identificar mudanças quantitativas na localização dos pontos onde se concentram as abordagens no decorrer do tempo;</a:t>
            </a:r>
          </a:p>
          <a:p>
            <a:pPr marL="182563" indent="-182563" algn="l">
              <a:buFont typeface="Arial" pitchFamily="34" charset="0"/>
              <a:buChar char="•"/>
            </a:pPr>
            <a:r>
              <a:rPr lang="pt-BR" sz="1600" dirty="0" smtClean="0"/>
              <a:t>Avaliar os resultados das abordagens, tendo em vista a efetivação do acolhimento.</a:t>
            </a:r>
          </a:p>
        </p:txBody>
      </p:sp>
      <p:sp>
        <p:nvSpPr>
          <p:cNvPr id="23" name="Retângulo de cantos arredondados 22"/>
          <p:cNvSpPr/>
          <p:nvPr/>
        </p:nvSpPr>
        <p:spPr bwMode="auto">
          <a:xfrm>
            <a:off x="2843808" y="1484784"/>
            <a:ext cx="5328592" cy="1296144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just"/>
            <a:r>
              <a:rPr lang="pt-BR" sz="1600" dirty="0" smtClean="0"/>
              <a:t>Traçar um histórico dos dados obtidos nas abordagens à população em situação de rua na cidade de São Paulo no período compreendido entre os anos de 2009 a 2017.</a:t>
            </a:r>
            <a:endParaRPr kumimoji="0" lang="pt-BR" sz="1600" b="1" i="0" u="none" strike="noStrike" cap="none" normalizeH="0" baseline="0" dirty="0" smtClean="0">
              <a:ln>
                <a:noFill/>
              </a:ln>
              <a:solidFill>
                <a:srgbClr val="0043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24" name="Retângulo de cantos arredondados 23"/>
          <p:cNvSpPr/>
          <p:nvPr/>
        </p:nvSpPr>
        <p:spPr bwMode="auto">
          <a:xfrm>
            <a:off x="251520" y="1484784"/>
            <a:ext cx="2160240" cy="115212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eaLnBrk="1" latinLnBrk="0" hangingPunct="1">
              <a:buClrTx/>
              <a:buSzTx/>
              <a:buFontTx/>
              <a:buNone/>
              <a:tabLst/>
            </a:pPr>
            <a:r>
              <a:rPr lang="pt-BR" sz="2000" dirty="0" smtClean="0"/>
              <a:t>Objetivo </a:t>
            </a:r>
          </a:p>
          <a:p>
            <a:pPr marL="0" marR="0" indent="0" defTabSz="914400" eaLnBrk="1" latinLnBrk="0" hangingPunct="1">
              <a:buClrTx/>
              <a:buSzTx/>
              <a:buFontTx/>
              <a:buNone/>
              <a:tabLst/>
            </a:pPr>
            <a:r>
              <a:rPr lang="pt-BR" sz="2000" dirty="0" smtClean="0"/>
              <a:t>Geral</a:t>
            </a:r>
          </a:p>
        </p:txBody>
      </p:sp>
      <p:sp>
        <p:nvSpPr>
          <p:cNvPr id="25" name="Seta para baixo 24"/>
          <p:cNvSpPr/>
          <p:nvPr/>
        </p:nvSpPr>
        <p:spPr bwMode="auto">
          <a:xfrm rot="16200000">
            <a:off x="2447764" y="1844824"/>
            <a:ext cx="432048" cy="432048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pt-BR" sz="2000" dirty="0" smtClean="0"/>
          </a:p>
        </p:txBody>
      </p:sp>
      <p:sp>
        <p:nvSpPr>
          <p:cNvPr id="27" name="Retângulo de cantos arredondados 26"/>
          <p:cNvSpPr/>
          <p:nvPr/>
        </p:nvSpPr>
        <p:spPr bwMode="auto">
          <a:xfrm>
            <a:off x="251520" y="3861048"/>
            <a:ext cx="2160240" cy="115212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eaLnBrk="1" latinLnBrk="0" hangingPunct="1">
              <a:buClrTx/>
              <a:buSzTx/>
              <a:buFontTx/>
              <a:buNone/>
              <a:tabLst/>
            </a:pPr>
            <a:r>
              <a:rPr lang="pt-BR" sz="2000" dirty="0" smtClean="0"/>
              <a:t>Objetivos </a:t>
            </a:r>
          </a:p>
          <a:p>
            <a:pPr marL="0" marR="0" indent="0" defTabSz="914400" eaLnBrk="1" latinLnBrk="0" hangingPunct="1">
              <a:buClrTx/>
              <a:buSzTx/>
              <a:buFontTx/>
              <a:buNone/>
              <a:tabLst/>
            </a:pPr>
            <a:r>
              <a:rPr lang="pt-BR" sz="2000" dirty="0" smtClean="0"/>
              <a:t>Específicos</a:t>
            </a:r>
          </a:p>
        </p:txBody>
      </p:sp>
      <p:sp>
        <p:nvSpPr>
          <p:cNvPr id="28" name="Seta para baixo 27"/>
          <p:cNvSpPr/>
          <p:nvPr/>
        </p:nvSpPr>
        <p:spPr bwMode="auto">
          <a:xfrm rot="16200000">
            <a:off x="2447764" y="4221088"/>
            <a:ext cx="432048" cy="432048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pt-BR" sz="2000" dirty="0" smtClean="0"/>
          </a:p>
        </p:txBody>
      </p:sp>
    </p:spTree>
    <p:extLst>
      <p:ext uri="{BB962C8B-B14F-4D97-AF65-F5344CB8AC3E}">
        <p14:creationId xmlns="" xmlns:p14="http://schemas.microsoft.com/office/powerpoint/2010/main" val="366722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ipse 12"/>
          <p:cNvSpPr/>
          <p:nvPr/>
        </p:nvSpPr>
        <p:spPr bwMode="auto">
          <a:xfrm>
            <a:off x="2267744" y="1844824"/>
            <a:ext cx="4176464" cy="4176464"/>
          </a:xfrm>
          <a:prstGeom prst="ellipse">
            <a:avLst/>
          </a:prstGeom>
          <a:solidFill>
            <a:schemeClr val="accent5">
              <a:lumMod val="75000"/>
              <a:alpha val="67451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0"/>
          </a:effectLst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1" i="0" u="none" strike="noStrike" cap="none" normalizeH="0" baseline="0" dirty="0" smtClean="0">
              <a:ln>
                <a:noFill/>
              </a:ln>
              <a:solidFill>
                <a:srgbClr val="0043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7171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 smtClean="0"/>
              <a:t>Metodologia</a:t>
            </a:r>
          </a:p>
        </p:txBody>
      </p:sp>
      <p:sp>
        <p:nvSpPr>
          <p:cNvPr id="7172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4716E24-F78C-460A-ADB6-3E4E72CB50CD}" type="slidenum">
              <a:rPr lang="pt-BR" smtClean="0"/>
              <a:pPr/>
              <a:t>6</a:t>
            </a:fld>
            <a:endParaRPr lang="pt-BR" dirty="0" smtClean="0"/>
          </a:p>
        </p:txBody>
      </p:sp>
      <p:sp>
        <p:nvSpPr>
          <p:cNvPr id="8" name="Retângulo de cantos arredondados 7"/>
          <p:cNvSpPr/>
          <p:nvPr/>
        </p:nvSpPr>
        <p:spPr bwMode="auto">
          <a:xfrm>
            <a:off x="251520" y="4437112"/>
            <a:ext cx="3744416" cy="1800200"/>
          </a:xfrm>
          <a:prstGeom prst="round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82563" indent="-182563" algn="l">
              <a:buFont typeface="Arial" pitchFamily="34" charset="0"/>
              <a:buChar char="•"/>
            </a:pPr>
            <a:r>
              <a:rPr lang="pt-BR" sz="1600" b="0" dirty="0" smtClean="0"/>
              <a:t>Padronização dos endereços;</a:t>
            </a:r>
          </a:p>
          <a:p>
            <a:pPr marL="182563" indent="-182563" algn="l">
              <a:buFont typeface="Arial" pitchFamily="34" charset="0"/>
              <a:buChar char="•"/>
            </a:pPr>
            <a:r>
              <a:rPr lang="pt-BR" sz="1600" b="0" dirty="0" smtClean="0"/>
              <a:t>Localização dos locais de abordagem;</a:t>
            </a:r>
          </a:p>
          <a:p>
            <a:pPr marL="182563" indent="-182563" algn="l">
              <a:buFont typeface="Arial" pitchFamily="34" charset="0"/>
              <a:buChar char="•"/>
            </a:pPr>
            <a:r>
              <a:rPr lang="pt-BR" sz="1600" b="0" dirty="0" smtClean="0"/>
              <a:t>Geração de </a:t>
            </a:r>
            <a:r>
              <a:rPr lang="pt-BR" sz="1600" b="0" dirty="0" smtClean="0"/>
              <a:t>mapas: </a:t>
            </a:r>
            <a:r>
              <a:rPr lang="pt-BR" sz="1600" b="0" dirty="0" smtClean="0"/>
              <a:t>de distribuição das </a:t>
            </a:r>
            <a:r>
              <a:rPr lang="pt-BR" sz="1600" b="0" dirty="0" smtClean="0"/>
              <a:t>abordagens; temáticos </a:t>
            </a:r>
            <a:r>
              <a:rPr lang="pt-BR" sz="1600" b="0" dirty="0" smtClean="0"/>
              <a:t>de </a:t>
            </a:r>
            <a:r>
              <a:rPr lang="pt-BR" sz="1600" b="0" dirty="0" smtClean="0"/>
              <a:t>concentração de </a:t>
            </a:r>
            <a:r>
              <a:rPr lang="pt-BR" sz="1600" b="0" dirty="0" smtClean="0"/>
              <a:t>gênero e </a:t>
            </a:r>
            <a:r>
              <a:rPr lang="pt-BR" sz="1600" b="0" dirty="0" smtClean="0"/>
              <a:t>de faixa </a:t>
            </a:r>
            <a:r>
              <a:rPr lang="pt-BR" sz="1600" b="0" dirty="0" smtClean="0"/>
              <a:t>etária</a:t>
            </a:r>
          </a:p>
        </p:txBody>
      </p:sp>
      <p:sp>
        <p:nvSpPr>
          <p:cNvPr id="23" name="Retângulo de cantos arredondados 22"/>
          <p:cNvSpPr/>
          <p:nvPr/>
        </p:nvSpPr>
        <p:spPr bwMode="auto">
          <a:xfrm>
            <a:off x="3059832" y="1340768"/>
            <a:ext cx="2664296" cy="129614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pt-BR" sz="2000" dirty="0" smtClean="0"/>
              <a:t>Abordagem quantitativa</a:t>
            </a:r>
          </a:p>
        </p:txBody>
      </p:sp>
      <p:sp>
        <p:nvSpPr>
          <p:cNvPr id="24" name="Retângulo de cantos arredondados 23"/>
          <p:cNvSpPr/>
          <p:nvPr/>
        </p:nvSpPr>
        <p:spPr bwMode="auto">
          <a:xfrm>
            <a:off x="971600" y="2708920"/>
            <a:ext cx="2160240" cy="115212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eaLnBrk="1" latinLnBrk="0" hangingPunct="1">
              <a:buClrTx/>
              <a:buSzTx/>
              <a:buFontTx/>
              <a:buNone/>
              <a:tabLst/>
            </a:pPr>
            <a:r>
              <a:rPr lang="pt-BR" dirty="0" smtClean="0"/>
              <a:t>Geoprocessamento</a:t>
            </a:r>
          </a:p>
        </p:txBody>
      </p:sp>
      <p:sp>
        <p:nvSpPr>
          <p:cNvPr id="25" name="Seta para baixo 24"/>
          <p:cNvSpPr/>
          <p:nvPr/>
        </p:nvSpPr>
        <p:spPr bwMode="auto">
          <a:xfrm>
            <a:off x="1835696" y="3933056"/>
            <a:ext cx="432048" cy="432048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pt-BR" sz="2000" dirty="0" smtClean="0"/>
          </a:p>
        </p:txBody>
      </p:sp>
      <p:sp>
        <p:nvSpPr>
          <p:cNvPr id="10" name="Retângulo de cantos arredondados 9"/>
          <p:cNvSpPr/>
          <p:nvPr/>
        </p:nvSpPr>
        <p:spPr bwMode="auto">
          <a:xfrm>
            <a:off x="4788024" y="4437112"/>
            <a:ext cx="3744416" cy="1800200"/>
          </a:xfrm>
          <a:prstGeom prst="round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182563" indent="-182563" algn="l">
              <a:buFont typeface="Arial" pitchFamily="34" charset="0"/>
              <a:buChar char="•"/>
            </a:pPr>
            <a:r>
              <a:rPr lang="pt-BR" sz="1600" b="0" dirty="0" smtClean="0"/>
              <a:t>Tratamento dos dados: codificação e consistência do banco de dados;</a:t>
            </a:r>
          </a:p>
          <a:p>
            <a:pPr marL="182563" indent="-182563" algn="l">
              <a:buFont typeface="Arial" pitchFamily="34" charset="0"/>
              <a:buChar char="•"/>
            </a:pPr>
            <a:r>
              <a:rPr lang="pt-BR" sz="1600" b="0" dirty="0" smtClean="0"/>
              <a:t>Frequências simples e </a:t>
            </a:r>
            <a:r>
              <a:rPr lang="pt-BR" sz="1600" b="0" dirty="0" err="1" smtClean="0"/>
              <a:t>crosstabs</a:t>
            </a:r>
            <a:r>
              <a:rPr lang="pt-BR" sz="1600" b="0" dirty="0" smtClean="0"/>
              <a:t> utilizando o </a:t>
            </a:r>
            <a:r>
              <a:rPr lang="pt-BR" sz="1600" b="0" dirty="0" err="1" smtClean="0"/>
              <a:t>sofware</a:t>
            </a:r>
            <a:r>
              <a:rPr lang="pt-BR" sz="1600" b="0" dirty="0" smtClean="0"/>
              <a:t> SPSS</a:t>
            </a:r>
          </a:p>
        </p:txBody>
      </p:sp>
      <p:sp>
        <p:nvSpPr>
          <p:cNvPr id="11" name="Retângulo de cantos arredondados 10"/>
          <p:cNvSpPr/>
          <p:nvPr/>
        </p:nvSpPr>
        <p:spPr bwMode="auto">
          <a:xfrm>
            <a:off x="5508104" y="2780928"/>
            <a:ext cx="2160240" cy="115212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eaLnBrk="1" latinLnBrk="0" hangingPunct="1">
              <a:buClrTx/>
              <a:buSzTx/>
              <a:buFontTx/>
              <a:buNone/>
              <a:tabLst/>
            </a:pPr>
            <a:r>
              <a:rPr lang="pt-BR" dirty="0" smtClean="0"/>
              <a:t>Estatística</a:t>
            </a:r>
          </a:p>
        </p:txBody>
      </p:sp>
      <p:sp>
        <p:nvSpPr>
          <p:cNvPr id="12" name="Seta para baixo 11"/>
          <p:cNvSpPr/>
          <p:nvPr/>
        </p:nvSpPr>
        <p:spPr bwMode="auto">
          <a:xfrm>
            <a:off x="6372200" y="4005064"/>
            <a:ext cx="432048" cy="432048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pt-BR" sz="2000" dirty="0" smtClean="0"/>
          </a:p>
        </p:txBody>
      </p:sp>
    </p:spTree>
    <p:extLst>
      <p:ext uri="{BB962C8B-B14F-4D97-AF65-F5344CB8AC3E}">
        <p14:creationId xmlns="" xmlns:p14="http://schemas.microsoft.com/office/powerpoint/2010/main" val="366722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 smtClean="0"/>
              <a:t>Participação do estagiário no Projeto</a:t>
            </a:r>
          </a:p>
        </p:txBody>
      </p:sp>
      <p:sp>
        <p:nvSpPr>
          <p:cNvPr id="7172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4716E24-F78C-460A-ADB6-3E4E72CB50CD}" type="slidenum">
              <a:rPr lang="pt-BR" smtClean="0"/>
              <a:pPr/>
              <a:t>7</a:t>
            </a:fld>
            <a:endParaRPr lang="pt-BR" smtClean="0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104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800" dirty="0" smtClean="0"/>
              <a:t>Tratamento dos dados e elaboração dos mapas, desenvolvendo as seguintes atividades:</a:t>
            </a:r>
          </a:p>
          <a:p>
            <a:r>
              <a:rPr lang="pt-BR" sz="1800" dirty="0" smtClean="0"/>
              <a:t>Extração mensal de dados do SISRUA*;</a:t>
            </a:r>
          </a:p>
          <a:p>
            <a:r>
              <a:rPr lang="pt-BR" sz="1800" dirty="0" smtClean="0"/>
              <a:t>Padronização dos endereços das abordagens;</a:t>
            </a:r>
          </a:p>
          <a:p>
            <a:r>
              <a:rPr lang="pt-BR" sz="1800" dirty="0" err="1" smtClean="0"/>
              <a:t>Georreferenciamento</a:t>
            </a:r>
            <a:r>
              <a:rPr lang="pt-BR" sz="1800" dirty="0" smtClean="0"/>
              <a:t> dos endereços padronizados;</a:t>
            </a:r>
          </a:p>
          <a:p>
            <a:r>
              <a:rPr lang="pt-BR" sz="1800" dirty="0" smtClean="0"/>
              <a:t>Elaboração de mapas temáticos por gênero, </a:t>
            </a:r>
            <a:r>
              <a:rPr lang="pt-BR" sz="1800" dirty="0"/>
              <a:t>f</a:t>
            </a:r>
            <a:r>
              <a:rPr lang="pt-BR" sz="1800" dirty="0" smtClean="0"/>
              <a:t>aixa etária e subprefeituras;</a:t>
            </a:r>
          </a:p>
          <a:p>
            <a:r>
              <a:rPr lang="pt-BR" sz="1800" dirty="0" smtClean="0"/>
              <a:t>Consolidação dos dados de </a:t>
            </a:r>
            <a:r>
              <a:rPr lang="pt-BR" sz="1800" dirty="0" smtClean="0">
                <a:solidFill>
                  <a:schemeClr val="accent2"/>
                </a:solidFill>
              </a:rPr>
              <a:t>2009 a 2017;</a:t>
            </a:r>
          </a:p>
          <a:p>
            <a:r>
              <a:rPr lang="pt-BR" sz="1800" dirty="0" smtClean="0"/>
              <a:t>Sistematização dos dados de todas as extrações de OBT a partir do ano de 2013 (entre maio e outubro) para a elaboração de um mapa com os dados anuais, seguindo o processo de padronização de endereços e </a:t>
            </a:r>
            <a:r>
              <a:rPr lang="pt-BR" sz="1800" dirty="0" err="1" smtClean="0"/>
              <a:t>georreferenciamento</a:t>
            </a:r>
            <a:r>
              <a:rPr lang="pt-BR" sz="1800" dirty="0" smtClean="0"/>
              <a:t>.</a:t>
            </a:r>
          </a:p>
          <a:p>
            <a:pPr>
              <a:buNone/>
            </a:pPr>
            <a:endParaRPr lang="pt-BR" sz="1800" dirty="0" smtClean="0"/>
          </a:p>
        </p:txBody>
      </p:sp>
      <p:sp>
        <p:nvSpPr>
          <p:cNvPr id="15" name="CaixaDeTexto 14"/>
          <p:cNvSpPr txBox="1"/>
          <p:nvPr/>
        </p:nvSpPr>
        <p:spPr>
          <a:xfrm>
            <a:off x="539552" y="6077790"/>
            <a:ext cx="7488832" cy="63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100" b="0" dirty="0" smtClean="0">
                <a:solidFill>
                  <a:schemeClr val="bg2">
                    <a:lumMod val="50000"/>
                  </a:schemeClr>
                </a:solidFill>
              </a:rPr>
              <a:t>*SISRUA: Sistema informatizado e online de registro e organização de dados para proporcionar sua transformação em informação e subsidiar uma melhor tomada de decisão. É uma ferramenta de apoio ao atendimento, acompanhamento, monitoramento e avaliação dos serviços de acolhida e abordagem, auxiliando na integralidade e orientação tanto do atendimento do cidadão quanto no direcionamento da política municipal.</a:t>
            </a:r>
            <a:endParaRPr lang="pt-BR" sz="1100" b="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722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ço Reservado para Conteúdo 1"/>
          <p:cNvSpPr>
            <a:spLocks noGrp="1"/>
          </p:cNvSpPr>
          <p:nvPr>
            <p:ph idx="1"/>
          </p:nvPr>
        </p:nvSpPr>
        <p:spPr>
          <a:xfrm>
            <a:off x="179388" y="1196975"/>
            <a:ext cx="8785225" cy="48243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sz="2000" dirty="0" smtClean="0"/>
              <a:t>Grandes </a:t>
            </a:r>
            <a:r>
              <a:rPr lang="pt-BR" sz="2000" dirty="0" smtClean="0"/>
              <a:t>problemas enfrentados no projeto foram as inconsistências de preenchimento dos dados, como: </a:t>
            </a:r>
          </a:p>
          <a:p>
            <a:pPr lvl="1">
              <a:defRPr/>
            </a:pPr>
            <a:r>
              <a:rPr lang="pt-BR" sz="1800" dirty="0" smtClean="0">
                <a:solidFill>
                  <a:schemeClr val="bg2">
                    <a:lumMod val="50000"/>
                  </a:schemeClr>
                </a:solidFill>
              </a:rPr>
              <a:t>Não preenchimento, preenchimento incompleto ou errado dos endereços, prejudicando o trabalho de </a:t>
            </a:r>
            <a:r>
              <a:rPr lang="pt-BR" sz="1800" dirty="0" err="1" smtClean="0">
                <a:solidFill>
                  <a:schemeClr val="bg2">
                    <a:lumMod val="50000"/>
                  </a:schemeClr>
                </a:solidFill>
              </a:rPr>
              <a:t>georreferenciamento</a:t>
            </a:r>
            <a:r>
              <a:rPr lang="pt-BR" sz="1800" dirty="0" smtClean="0">
                <a:solidFill>
                  <a:schemeClr val="bg2">
                    <a:lumMod val="50000"/>
                  </a:schemeClr>
                </a:solidFill>
              </a:rPr>
              <a:t>;</a:t>
            </a:r>
          </a:p>
          <a:p>
            <a:pPr lvl="1">
              <a:defRPr/>
            </a:pPr>
            <a:r>
              <a:rPr lang="pt-BR" sz="1800" dirty="0" smtClean="0">
                <a:solidFill>
                  <a:schemeClr val="bg2">
                    <a:lumMod val="50000"/>
                  </a:schemeClr>
                </a:solidFill>
              </a:rPr>
              <a:t>A criação de códigos de usuário diferentes para uma mesma pessoa, impedindo a contabilização do número de pessoas abordadas e a análise aprofundada do perfil dos </a:t>
            </a:r>
            <a:r>
              <a:rPr lang="pt-BR" sz="1800" dirty="0" smtClean="0">
                <a:solidFill>
                  <a:schemeClr val="bg2">
                    <a:lumMod val="50000"/>
                  </a:schemeClr>
                </a:solidFill>
              </a:rPr>
              <a:t>usuários. </a:t>
            </a:r>
            <a:r>
              <a:rPr lang="pt-BR" sz="1800" dirty="0" smtClean="0">
                <a:solidFill>
                  <a:schemeClr val="bg2">
                    <a:lumMod val="50000"/>
                  </a:schemeClr>
                </a:solidFill>
              </a:rPr>
              <a:t>Também </a:t>
            </a:r>
            <a:r>
              <a:rPr lang="pt-BR" sz="1800" dirty="0" smtClean="0">
                <a:solidFill>
                  <a:schemeClr val="bg2">
                    <a:lumMod val="50000"/>
                  </a:schemeClr>
                </a:solidFill>
              </a:rPr>
              <a:t>inviabilizando </a:t>
            </a:r>
            <a:r>
              <a:rPr lang="pt-BR" sz="1800" dirty="0" smtClean="0">
                <a:solidFill>
                  <a:schemeClr val="bg2">
                    <a:lumMod val="50000"/>
                  </a:schemeClr>
                </a:solidFill>
              </a:rPr>
              <a:t>o cálculo da média de abordagens por pessoa. </a:t>
            </a:r>
          </a:p>
          <a:p>
            <a:pPr lvl="1">
              <a:defRPr/>
            </a:pPr>
            <a:r>
              <a:rPr lang="pt-BR" sz="1800" dirty="0" smtClean="0">
                <a:solidFill>
                  <a:schemeClr val="bg2">
                    <a:lumMod val="50000"/>
                  </a:schemeClr>
                </a:solidFill>
              </a:rPr>
              <a:t>Idade (casos isolados): pessoas com 0 anos de idade, menos de 87 anos e mais de 100 anos.</a:t>
            </a:r>
          </a:p>
          <a:p>
            <a:pPr lvl="1">
              <a:defRPr/>
            </a:pPr>
            <a:r>
              <a:rPr lang="pt-BR" sz="1800" dirty="0" smtClean="0">
                <a:solidFill>
                  <a:schemeClr val="bg2">
                    <a:lumMod val="50000"/>
                  </a:schemeClr>
                </a:solidFill>
              </a:rPr>
              <a:t>Situação de saúde: desencontro nas informações de “situação de saúde” e “deficiência”.</a:t>
            </a:r>
          </a:p>
          <a:p>
            <a:pPr lvl="1">
              <a:defRPr/>
            </a:pPr>
            <a:r>
              <a:rPr lang="pt-BR" sz="1800" dirty="0" smtClean="0">
                <a:solidFill>
                  <a:schemeClr val="bg2">
                    <a:lumMod val="50000"/>
                  </a:schemeClr>
                </a:solidFill>
              </a:rPr>
              <a:t>Região de origem: siglas de UF inexistente; inconsistência entre naturalidade e nacionalidade.</a:t>
            </a:r>
          </a:p>
          <a:p>
            <a:pPr marL="342900" lvl="1" indent="-342900">
              <a:buFontTx/>
              <a:buChar char="•"/>
              <a:defRPr/>
            </a:pPr>
            <a:endParaRPr lang="pt-BR" sz="1800" dirty="0" smtClean="0"/>
          </a:p>
          <a:p>
            <a:pPr>
              <a:defRPr/>
            </a:pPr>
            <a:endParaRPr lang="pt-BR" dirty="0" smtClean="0"/>
          </a:p>
          <a:p>
            <a:pPr>
              <a:defRPr/>
            </a:pPr>
            <a:endParaRPr lang="pt-BR" dirty="0" smtClean="0"/>
          </a:p>
          <a:p>
            <a:pPr>
              <a:defRPr/>
            </a:pPr>
            <a:endParaRPr lang="pt-BR" dirty="0" smtClean="0"/>
          </a:p>
          <a:p>
            <a:pPr>
              <a:defRPr/>
            </a:pPr>
            <a:endParaRPr lang="pt-BR" dirty="0" smtClean="0"/>
          </a:p>
          <a:p>
            <a:pPr>
              <a:defRPr/>
            </a:pPr>
            <a:endParaRPr lang="pt-BR" dirty="0" smtClean="0"/>
          </a:p>
          <a:p>
            <a:pPr>
              <a:defRPr/>
            </a:pPr>
            <a:endParaRPr lang="pt-BR" dirty="0" smtClean="0"/>
          </a:p>
        </p:txBody>
      </p:sp>
      <p:sp>
        <p:nvSpPr>
          <p:cNvPr id="7171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000" dirty="0" smtClean="0"/>
              <a:t>Dificuldades encontradas</a:t>
            </a:r>
          </a:p>
        </p:txBody>
      </p:sp>
      <p:sp>
        <p:nvSpPr>
          <p:cNvPr id="7172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4716E24-F78C-460A-ADB6-3E4E72CB50CD}" type="slidenum">
              <a:rPr lang="pt-BR" smtClean="0"/>
              <a:pPr/>
              <a:t>8</a:t>
            </a:fld>
            <a:endParaRPr lang="pt-BR" smtClean="0"/>
          </a:p>
        </p:txBody>
      </p:sp>
      <p:sp>
        <p:nvSpPr>
          <p:cNvPr id="6" name="Retângulo de cantos arredondados 5"/>
          <p:cNvSpPr/>
          <p:nvPr/>
        </p:nvSpPr>
        <p:spPr bwMode="auto">
          <a:xfrm>
            <a:off x="971600" y="6021288"/>
            <a:ext cx="7056784" cy="648072"/>
          </a:xfrm>
          <a:prstGeom prst="roundRect">
            <a:avLst/>
          </a:prstGeom>
          <a:solidFill>
            <a:srgbClr val="C7E4E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b="1" i="0" u="none" strike="noStrike" cap="none" normalizeH="0" baseline="0" dirty="0" smtClean="0">
                <a:ln>
                  <a:noFill/>
                </a:ln>
                <a:solidFill>
                  <a:srgbClr val="0043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Espera-se</a:t>
            </a:r>
            <a:r>
              <a:rPr kumimoji="0" lang="pt-BR" b="1" i="0" u="none" strike="noStrike" cap="none" normalizeH="0" dirty="0" smtClean="0">
                <a:ln>
                  <a:noFill/>
                </a:ln>
                <a:solidFill>
                  <a:srgbClr val="0043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 diminuição deste 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tipos 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problemas 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kumimoji="0" lang="pt-BR" b="1" i="0" u="none" strike="noStrike" cap="none" normalizeH="0" dirty="0" smtClean="0">
                <a:ln>
                  <a:noFill/>
                </a:ln>
                <a:solidFill>
                  <a:srgbClr val="0043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om a implantação </a:t>
            </a:r>
            <a:r>
              <a:rPr kumimoji="0" lang="pt-BR" b="1" i="0" u="none" strike="noStrike" cap="none" normalizeH="0" dirty="0" smtClean="0">
                <a:ln>
                  <a:noFill/>
                </a:ln>
                <a:solidFill>
                  <a:srgbClr val="0043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 um </a:t>
            </a:r>
            <a:r>
              <a:rPr kumimoji="0" lang="pt-BR" b="1" i="0" u="none" strike="noStrike" cap="none" normalizeH="0" dirty="0" smtClean="0">
                <a:ln>
                  <a:noFill/>
                </a:ln>
                <a:solidFill>
                  <a:srgbClr val="00438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novo sistema de atendimento da SMADS</a:t>
            </a:r>
            <a:endParaRPr kumimoji="0" lang="pt-BR" b="1" i="0" u="none" strike="noStrike" cap="none" normalizeH="0" baseline="0" dirty="0" smtClean="0">
              <a:ln>
                <a:noFill/>
              </a:ln>
              <a:solidFill>
                <a:srgbClr val="0043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722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sz="2000" dirty="0" smtClean="0"/>
              <a:t>Distribuição das abordagens à população em situação de rua –</a:t>
            </a:r>
            <a:br>
              <a:rPr lang="pt-BR" sz="2000" dirty="0" smtClean="0"/>
            </a:br>
            <a:r>
              <a:rPr lang="pt-BR" sz="2000" dirty="0" smtClean="0"/>
              <a:t>de 2009 a 2017</a:t>
            </a:r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C7F9552-8850-49AC-8BDC-315300CB227E}" type="slidenum">
              <a:rPr lang="pt-BR" smtClean="0"/>
              <a:pPr/>
              <a:t>9</a:t>
            </a:fld>
            <a:endParaRPr lang="pt-BR" smtClean="0"/>
          </a:p>
        </p:txBody>
      </p:sp>
      <p:grpSp>
        <p:nvGrpSpPr>
          <p:cNvPr id="8203" name="Grupo 41"/>
          <p:cNvGrpSpPr>
            <a:grpSpLocks/>
          </p:cNvGrpSpPr>
          <p:nvPr/>
        </p:nvGrpSpPr>
        <p:grpSpPr bwMode="auto">
          <a:xfrm>
            <a:off x="1297820" y="3212976"/>
            <a:ext cx="647750" cy="215900"/>
            <a:chOff x="1979" y="1822215"/>
            <a:chExt cx="1860510" cy="403793"/>
          </a:xfrm>
        </p:grpSpPr>
        <p:sp>
          <p:nvSpPr>
            <p:cNvPr id="43" name="Divisa 42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44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>
                  <a:solidFill>
                    <a:schemeClr val="tx1"/>
                  </a:solidFill>
                </a:rPr>
                <a:t>2009</a:t>
              </a:r>
            </a:p>
          </p:txBody>
        </p:sp>
      </p:grpSp>
      <p:pic>
        <p:nvPicPr>
          <p:cNvPr id="30" name="Imagem 29" descr="OBT_distr_2009_sem_legen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6300" y="1628800"/>
            <a:ext cx="1079717" cy="1512813"/>
          </a:xfrm>
          <a:prstGeom prst="rect">
            <a:avLst/>
          </a:prstGeom>
        </p:spPr>
      </p:pic>
      <p:pic>
        <p:nvPicPr>
          <p:cNvPr id="32" name="Imagem 31" descr="OBT_distr_2009_sem_legen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1628800"/>
            <a:ext cx="1139415" cy="1512000"/>
          </a:xfrm>
          <a:prstGeom prst="rect">
            <a:avLst/>
          </a:prstGeom>
        </p:spPr>
      </p:pic>
      <p:pic>
        <p:nvPicPr>
          <p:cNvPr id="33" name="Imagem 32" descr="OBT_distr_2009_sem_legend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1628800"/>
            <a:ext cx="1139415" cy="1512000"/>
          </a:xfrm>
          <a:prstGeom prst="rect">
            <a:avLst/>
          </a:prstGeom>
        </p:spPr>
      </p:pic>
      <p:pic>
        <p:nvPicPr>
          <p:cNvPr id="34" name="Imagem 33" descr="OBT_distr_2009_sem_legend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1628800"/>
            <a:ext cx="1139415" cy="1512000"/>
          </a:xfrm>
          <a:prstGeom prst="rect">
            <a:avLst/>
          </a:prstGeom>
        </p:spPr>
      </p:pic>
      <p:pic>
        <p:nvPicPr>
          <p:cNvPr id="35" name="Imagem 34" descr="OBT_distr_2009_sem_legend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32240" y="1628800"/>
            <a:ext cx="1169766" cy="1512000"/>
          </a:xfrm>
          <a:prstGeom prst="rect">
            <a:avLst/>
          </a:prstGeom>
        </p:spPr>
      </p:pic>
      <p:grpSp>
        <p:nvGrpSpPr>
          <p:cNvPr id="36" name="Grupo 41"/>
          <p:cNvGrpSpPr>
            <a:grpSpLocks/>
          </p:cNvGrpSpPr>
          <p:nvPr/>
        </p:nvGrpSpPr>
        <p:grpSpPr bwMode="auto">
          <a:xfrm>
            <a:off x="2715260" y="3212976"/>
            <a:ext cx="647750" cy="215900"/>
            <a:chOff x="1979" y="1822215"/>
            <a:chExt cx="1860510" cy="403793"/>
          </a:xfrm>
        </p:grpSpPr>
        <p:sp>
          <p:nvSpPr>
            <p:cNvPr id="37" name="Divisa 36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39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2010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Grupo 41"/>
          <p:cNvGrpSpPr>
            <a:grpSpLocks/>
          </p:cNvGrpSpPr>
          <p:nvPr/>
        </p:nvGrpSpPr>
        <p:grpSpPr bwMode="auto">
          <a:xfrm>
            <a:off x="4083188" y="3212976"/>
            <a:ext cx="647750" cy="215900"/>
            <a:chOff x="1979" y="1822215"/>
            <a:chExt cx="1860510" cy="403793"/>
          </a:xfrm>
        </p:grpSpPr>
        <p:sp>
          <p:nvSpPr>
            <p:cNvPr id="46" name="Divisa 45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52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2011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upo 41"/>
          <p:cNvGrpSpPr>
            <a:grpSpLocks/>
          </p:cNvGrpSpPr>
          <p:nvPr/>
        </p:nvGrpSpPr>
        <p:grpSpPr bwMode="auto">
          <a:xfrm>
            <a:off x="5567721" y="3212976"/>
            <a:ext cx="647750" cy="215900"/>
            <a:chOff x="1979" y="1822215"/>
            <a:chExt cx="1860510" cy="403793"/>
          </a:xfrm>
        </p:grpSpPr>
        <p:sp>
          <p:nvSpPr>
            <p:cNvPr id="58" name="Divisa 57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59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2012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0" name="Grupo 41"/>
          <p:cNvGrpSpPr>
            <a:grpSpLocks/>
          </p:cNvGrpSpPr>
          <p:nvPr/>
        </p:nvGrpSpPr>
        <p:grpSpPr bwMode="auto">
          <a:xfrm>
            <a:off x="7022291" y="3212808"/>
            <a:ext cx="647750" cy="215900"/>
            <a:chOff x="1979" y="1822215"/>
            <a:chExt cx="1860510" cy="403793"/>
          </a:xfrm>
        </p:grpSpPr>
        <p:sp>
          <p:nvSpPr>
            <p:cNvPr id="61" name="Divisa 60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62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2013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8" name="Grupo 41"/>
          <p:cNvGrpSpPr>
            <a:grpSpLocks/>
          </p:cNvGrpSpPr>
          <p:nvPr/>
        </p:nvGrpSpPr>
        <p:grpSpPr bwMode="auto">
          <a:xfrm>
            <a:off x="2013157" y="5661204"/>
            <a:ext cx="647750" cy="215900"/>
            <a:chOff x="1979" y="1822215"/>
            <a:chExt cx="1860510" cy="403793"/>
          </a:xfrm>
        </p:grpSpPr>
        <p:sp>
          <p:nvSpPr>
            <p:cNvPr id="49" name="Divisa 48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50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2014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pic>
        <p:nvPicPr>
          <p:cNvPr id="47" name="Imagem 46" descr="OBT_Mai_Out_2014_Tota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63688" y="4077196"/>
            <a:ext cx="1149436" cy="1512168"/>
          </a:xfrm>
          <a:prstGeom prst="rect">
            <a:avLst/>
          </a:prstGeom>
        </p:spPr>
      </p:pic>
      <p:grpSp>
        <p:nvGrpSpPr>
          <p:cNvPr id="51" name="Grupo 41"/>
          <p:cNvGrpSpPr>
            <a:grpSpLocks/>
          </p:cNvGrpSpPr>
          <p:nvPr/>
        </p:nvGrpSpPr>
        <p:grpSpPr bwMode="auto">
          <a:xfrm>
            <a:off x="3397474" y="5661372"/>
            <a:ext cx="647750" cy="215900"/>
            <a:chOff x="1979" y="1822215"/>
            <a:chExt cx="1860510" cy="403793"/>
          </a:xfrm>
        </p:grpSpPr>
        <p:sp>
          <p:nvSpPr>
            <p:cNvPr id="53" name="Divisa 52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54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2015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pic>
        <p:nvPicPr>
          <p:cNvPr id="56" name="Imagem 55" descr="OBT_Total_Mai_Out_201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55974" y="4077196"/>
            <a:ext cx="1112589" cy="1512168"/>
          </a:xfrm>
          <a:prstGeom prst="rect">
            <a:avLst/>
          </a:prstGeom>
        </p:spPr>
      </p:pic>
      <p:grpSp>
        <p:nvGrpSpPr>
          <p:cNvPr id="63" name="Grupo 41"/>
          <p:cNvGrpSpPr>
            <a:grpSpLocks/>
          </p:cNvGrpSpPr>
          <p:nvPr/>
        </p:nvGrpSpPr>
        <p:grpSpPr bwMode="auto">
          <a:xfrm>
            <a:off x="4772619" y="5661372"/>
            <a:ext cx="647750" cy="215900"/>
            <a:chOff x="1979" y="1822215"/>
            <a:chExt cx="1860510" cy="403793"/>
          </a:xfrm>
        </p:grpSpPr>
        <p:sp>
          <p:nvSpPr>
            <p:cNvPr id="64" name="Divisa 63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65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2016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6" name="Imagem 65" descr="Maio_Out_2016_Total.jpeg"/>
          <p:cNvPicPr>
            <a:picLocks noChangeAspect="1"/>
          </p:cNvPicPr>
          <p:nvPr/>
        </p:nvPicPr>
        <p:blipFill>
          <a:blip r:embed="rId9" cstate="print"/>
          <a:srcRect l="1172" t="1389" r="2691" b="14286"/>
          <a:stretch>
            <a:fillRect/>
          </a:stretch>
        </p:blipFill>
        <p:spPr>
          <a:xfrm>
            <a:off x="4567126" y="4073651"/>
            <a:ext cx="1069589" cy="1505470"/>
          </a:xfrm>
          <a:prstGeom prst="rect">
            <a:avLst/>
          </a:prstGeom>
        </p:spPr>
      </p:pic>
      <p:sp>
        <p:nvSpPr>
          <p:cNvPr id="57" name="Retângulo 56"/>
          <p:cNvSpPr/>
          <p:nvPr/>
        </p:nvSpPr>
        <p:spPr bwMode="auto">
          <a:xfrm>
            <a:off x="2306800" y="4769017"/>
            <a:ext cx="576064" cy="432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1" i="0" u="none" strike="noStrike" cap="none" normalizeH="0" baseline="0" smtClean="0">
              <a:ln>
                <a:noFill/>
              </a:ln>
              <a:solidFill>
                <a:srgbClr val="0043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67" name="Retângulo 66"/>
          <p:cNvSpPr/>
          <p:nvPr/>
        </p:nvSpPr>
        <p:spPr bwMode="auto">
          <a:xfrm>
            <a:off x="3642407" y="4785493"/>
            <a:ext cx="576064" cy="44573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1" i="0" u="none" strike="noStrike" cap="none" normalizeH="0" baseline="0" smtClean="0">
              <a:ln>
                <a:noFill/>
              </a:ln>
              <a:solidFill>
                <a:srgbClr val="00438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68" name="CaixaDeTexto 67"/>
          <p:cNvSpPr txBox="1"/>
          <p:nvPr/>
        </p:nvSpPr>
        <p:spPr>
          <a:xfrm>
            <a:off x="107255" y="6354980"/>
            <a:ext cx="3672657" cy="386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pt-BR" sz="1050" b="0" dirty="0" smtClean="0">
                <a:solidFill>
                  <a:schemeClr val="tx1"/>
                </a:solidFill>
              </a:rPr>
              <a:t>Total de abordagens: </a:t>
            </a:r>
            <a:r>
              <a:rPr lang="pt-BR" sz="1050" b="0" dirty="0" smtClean="0">
                <a:solidFill>
                  <a:schemeClr val="tx1"/>
                </a:solidFill>
              </a:rPr>
              <a:t>839.001 </a:t>
            </a:r>
            <a:r>
              <a:rPr lang="pt-BR" sz="1050" b="0" dirty="0" smtClean="0">
                <a:solidFill>
                  <a:schemeClr val="tx1"/>
                </a:solidFill>
              </a:rPr>
              <a:t>em todo </a:t>
            </a:r>
            <a:r>
              <a:rPr lang="pt-BR" sz="1050" b="0" dirty="0" smtClean="0">
                <a:solidFill>
                  <a:schemeClr val="tx1"/>
                </a:solidFill>
              </a:rPr>
              <a:t>este período</a:t>
            </a:r>
            <a:endParaRPr lang="pt-BR" sz="1050" b="0" dirty="0" smtClean="0">
              <a:solidFill>
                <a:schemeClr val="tx1"/>
              </a:solidFill>
            </a:endParaRPr>
          </a:p>
          <a:p>
            <a:pPr algn="l">
              <a:defRPr/>
            </a:pPr>
            <a:r>
              <a:rPr lang="pt-BR" sz="1050" b="0" dirty="0" smtClean="0">
                <a:solidFill>
                  <a:schemeClr val="tx1"/>
                </a:solidFill>
              </a:rPr>
              <a:t>Foram considerados apenas os registros localizados</a:t>
            </a:r>
          </a:p>
        </p:txBody>
      </p:sp>
      <p:grpSp>
        <p:nvGrpSpPr>
          <p:cNvPr id="69" name="Grupo 41"/>
          <p:cNvGrpSpPr>
            <a:grpSpLocks/>
          </p:cNvGrpSpPr>
          <p:nvPr/>
        </p:nvGrpSpPr>
        <p:grpSpPr bwMode="auto">
          <a:xfrm>
            <a:off x="6285109" y="5657827"/>
            <a:ext cx="647750" cy="215900"/>
            <a:chOff x="1979" y="1822215"/>
            <a:chExt cx="1860510" cy="403793"/>
          </a:xfrm>
        </p:grpSpPr>
        <p:sp>
          <p:nvSpPr>
            <p:cNvPr id="70" name="Divisa 69"/>
            <p:cNvSpPr/>
            <p:nvPr/>
          </p:nvSpPr>
          <p:spPr>
            <a:xfrm>
              <a:off x="1979" y="1822215"/>
              <a:ext cx="1860510" cy="403793"/>
            </a:xfrm>
            <a:prstGeom prst="chevr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71" name="Divisa 4"/>
            <p:cNvSpPr/>
            <p:nvPr/>
          </p:nvSpPr>
          <p:spPr>
            <a:xfrm>
              <a:off x="204445" y="1822215"/>
              <a:ext cx="1455575" cy="4037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6012" tIns="32004" rIns="32004" bIns="32004" spcCol="1270" anchor="ctr"/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pt-BR" sz="1000" b="0" dirty="0" smtClean="0">
                  <a:solidFill>
                    <a:schemeClr val="tx1"/>
                  </a:solidFill>
                </a:rPr>
                <a:t>2017</a:t>
              </a:r>
              <a:endParaRPr lang="pt-BR" sz="1000" b="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050" name="Picture 2" descr="\\smadsgab056\GEOPROCESSAMENTO\CGEO\2017\OBT\OBT 2017\OBT_Maio_Setembro_2017\Mapas Finalizados\A4\JPEG\OBT_Maio_Setembro_2017_Total.jpeg"/>
          <p:cNvPicPr>
            <a:picLocks noChangeAspect="1" noChangeArrowheads="1"/>
          </p:cNvPicPr>
          <p:nvPr/>
        </p:nvPicPr>
        <p:blipFill>
          <a:blip r:embed="rId10" cstate="print"/>
          <a:srcRect l="15000" t="2763" r="8034" b="16757"/>
          <a:stretch>
            <a:fillRect/>
          </a:stretch>
        </p:blipFill>
        <p:spPr bwMode="auto">
          <a:xfrm>
            <a:off x="6068762" y="4073651"/>
            <a:ext cx="1039137" cy="1491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7E4E7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rgbClr val="00438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7E4E7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rgbClr val="00438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10133</TotalTime>
  <Words>2227</Words>
  <Application>Microsoft Office PowerPoint</Application>
  <PresentationFormat>Apresentação na tela (4:3)</PresentationFormat>
  <Paragraphs>560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1" baseType="lpstr">
      <vt:lpstr>Design padrão</vt:lpstr>
      <vt:lpstr>Slide 1</vt:lpstr>
      <vt:lpstr>Operação Baixas Temperaturas</vt:lpstr>
      <vt:lpstr>Introdução</vt:lpstr>
      <vt:lpstr>População em Situação de Rua</vt:lpstr>
      <vt:lpstr>Objetivos</vt:lpstr>
      <vt:lpstr>Metodologia</vt:lpstr>
      <vt:lpstr>Participação do estagiário no Projeto</vt:lpstr>
      <vt:lpstr>Dificuldades encontradas</vt:lpstr>
      <vt:lpstr>Distribuição das abordagens à população em situação de rua – de 2009 a 2017</vt:lpstr>
      <vt:lpstr>Distribuição das abordagens à população em situação de rua – de 2009 a 2017</vt:lpstr>
      <vt:lpstr>Distribuição das abordagens à população em situação de rua – de 2009 a 2017</vt:lpstr>
      <vt:lpstr>Distribuição das abordagens à população em situação de rua – de 2009 a 2017</vt:lpstr>
      <vt:lpstr>Distribuição das abordagens à população em situação de rua por Macrorregião – de 2009 a 2017</vt:lpstr>
      <vt:lpstr>Distribuição das abordagens à população em situação de rua por Macrorregião – de 2009 a 2017</vt:lpstr>
      <vt:lpstr>Distribuição das abordagens à população em situação de rua – de 2009 a 2017 por Prefeituras Regionais de maior representatividade</vt:lpstr>
      <vt:lpstr>Distribuição das abordagens à população em situação de rua – de 2009 a 2016 por Subprefeituras de maior representatividade</vt:lpstr>
      <vt:lpstr>Distribuição das abordagens à população em situação de rua, de 2009 a 2017 INCREMENTO</vt:lpstr>
      <vt:lpstr>Slide 18</vt:lpstr>
      <vt:lpstr>Slide 19</vt:lpstr>
      <vt:lpstr>Distribuição das abordagens à população em situação de rua por Sexo</vt:lpstr>
      <vt:lpstr>Distribuição das abordagens à população em situação de rua por Sexo</vt:lpstr>
      <vt:lpstr>Slide 22</vt:lpstr>
      <vt:lpstr>Slide 23</vt:lpstr>
      <vt:lpstr>Distribuição das abordagens à população em situação de rua por Faixa Etária</vt:lpstr>
      <vt:lpstr>Distribuição das abordagens à população em situação de rua por Faixa Etária</vt:lpstr>
      <vt:lpstr>Distribuição das abordagens à população em situação de rua por Escolaridade</vt:lpstr>
      <vt:lpstr>Abordagens que resultam em ação (encaminhamento + acolhimento) </vt:lpstr>
      <vt:lpstr>Motivos de recusa ao acolhimento</vt:lpstr>
      <vt:lpstr>Motivos de situação na rua</vt:lpstr>
      <vt:lpstr>Slide 30</vt:lpstr>
    </vt:vector>
  </TitlesOfParts>
  <Company>ROMI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PLANEJAMENTO ESTRATÉGICO</dc:title>
  <dc:creator>d779301</dc:creator>
  <cp:lastModifiedBy>d827283</cp:lastModifiedBy>
  <cp:revision>753</cp:revision>
  <dcterms:created xsi:type="dcterms:W3CDTF">2013-04-11T12:40:22Z</dcterms:created>
  <dcterms:modified xsi:type="dcterms:W3CDTF">2018-01-22T14:38:08Z</dcterms:modified>
</cp:coreProperties>
</file>