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  <p:sldMasterId id="2147483820" r:id="rId2"/>
  </p:sldMasterIdLst>
  <p:notesMasterIdLst>
    <p:notesMasterId r:id="rId26"/>
  </p:notesMasterIdLst>
  <p:handoutMasterIdLst>
    <p:handoutMasterId r:id="rId27"/>
  </p:handoutMasterIdLst>
  <p:sldIdLst>
    <p:sldId id="348" r:id="rId3"/>
    <p:sldId id="364" r:id="rId4"/>
    <p:sldId id="339" r:id="rId5"/>
    <p:sldId id="361" r:id="rId6"/>
    <p:sldId id="323" r:id="rId7"/>
    <p:sldId id="365" r:id="rId8"/>
    <p:sldId id="366" r:id="rId9"/>
    <p:sldId id="367" r:id="rId10"/>
    <p:sldId id="369" r:id="rId11"/>
    <p:sldId id="368" r:id="rId12"/>
    <p:sldId id="370" r:id="rId13"/>
    <p:sldId id="371" r:id="rId14"/>
    <p:sldId id="372" r:id="rId15"/>
    <p:sldId id="373" r:id="rId16"/>
    <p:sldId id="374" r:id="rId17"/>
    <p:sldId id="378" r:id="rId18"/>
    <p:sldId id="379" r:id="rId19"/>
    <p:sldId id="380" r:id="rId20"/>
    <p:sldId id="381" r:id="rId21"/>
    <p:sldId id="382" r:id="rId22"/>
    <p:sldId id="383" r:id="rId23"/>
    <p:sldId id="386" r:id="rId24"/>
    <p:sldId id="387" r:id="rId25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ina Cutrupi Ferreira" initials="CCF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66"/>
    <a:srgbClr val="CC0000"/>
    <a:srgbClr val="F2B800"/>
    <a:srgbClr val="009A46"/>
    <a:srgbClr val="00AC4E"/>
    <a:srgbClr val="3366FF"/>
    <a:srgbClr val="FF9900"/>
    <a:srgbClr val="FF66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1" autoAdjust="0"/>
    <p:restoredTop sz="94628" autoAdjust="0"/>
  </p:normalViewPr>
  <p:slideViewPr>
    <p:cSldViewPr>
      <p:cViewPr>
        <p:scale>
          <a:sx n="60" d="100"/>
          <a:sy n="60" d="100"/>
        </p:scale>
        <p:origin x="-1644" y="-10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96"/>
    </p:cViewPr>
  </p:sorterViewPr>
  <p:notesViewPr>
    <p:cSldViewPr>
      <p:cViewPr varScale="1">
        <p:scale>
          <a:sx n="74" d="100"/>
          <a:sy n="74" d="100"/>
        </p:scale>
        <p:origin x="-2130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3BAD216-5465-42F1-9A19-7AFDD7DFEB43}" type="datetimeFigureOut">
              <a:rPr lang="pt-BR" smtClean="0"/>
              <a:pPr/>
              <a:t>03/12/2013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E0B5D7B-4928-4D0B-B296-D1DFC9960C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3726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DE5147A-733F-40DA-A67F-3F4E7911F95D}" type="datetimeFigureOut">
              <a:rPr lang="pt-BR" smtClean="0"/>
              <a:pPr/>
              <a:t>03/12/2013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9D918B-D164-43FD-B735-A13358392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1884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47D1-8043-4656-A9BE-8CD0A3F81AF4}" type="datetime1">
              <a:rPr lang="pt-BR" smtClean="0"/>
              <a:t>03/12/2013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4BF6-7F32-46B5-BB7B-8218CB13ED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50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D322-729A-40C6-8447-DD006EF6C1AF}" type="datetime1">
              <a:rPr lang="pt-BR" smtClean="0"/>
              <a:t>03/12/2013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4BF6-7F32-46B5-BB7B-8218CB13ED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03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342B-F9A7-47D3-BD02-1E14F990E1E7}" type="datetime1">
              <a:rPr lang="pt-BR" smtClean="0"/>
              <a:t>03/12/2013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4BF6-7F32-46B5-BB7B-8218CB13ED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21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47D1-8043-4656-A9BE-8CD0A3F81AF4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03/12/2013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4BF6-7F32-46B5-BB7B-8218CB13ED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511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CDD6-2179-4629-8B5A-A64B1E3B1727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03/12/2013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4BF6-7F32-46B5-BB7B-8218CB13ED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326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5BD-E6DF-46A2-8E70-7D4CB6B9702A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03/12/2013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4BF6-7F32-46B5-BB7B-8218CB13ED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869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8D06-D41F-4885-9955-D4CAFD2DDD39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03/12/2013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4BF6-7F32-46B5-BB7B-8218CB13ED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978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3428-EE2F-4D99-8F95-17A535953725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03/12/2013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4BF6-7F32-46B5-BB7B-8218CB13ED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329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F1E7-C4BB-4F1A-9D84-945FB33CBE8D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03/12/2013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4BF6-7F32-46B5-BB7B-8218CB13ED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1686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BA17-C90A-42D4-9A8C-525A07FC3B24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03/12/2013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4BF6-7F32-46B5-BB7B-8218CB13ED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9930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6CF9-B885-4EF6-8C7E-42B614CF61DF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03/12/2013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4BF6-7F32-46B5-BB7B-8218CB13ED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70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CDD6-2179-4629-8B5A-A64B1E3B1727}" type="datetime1">
              <a:rPr lang="pt-BR" smtClean="0"/>
              <a:t>03/12/2013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4BF6-7F32-46B5-BB7B-8218CB13ED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94049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17AA-E7D0-4C80-984B-E8CDFF1C6061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03/12/2013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4BF6-7F32-46B5-BB7B-8218CB13ED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702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D322-729A-40C6-8447-DD006EF6C1AF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03/12/2013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4BF6-7F32-46B5-BB7B-8218CB13ED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826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342B-F9A7-47D3-BD02-1E14F990E1E7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03/12/2013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4BF6-7F32-46B5-BB7B-8218CB13ED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9610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ncurso-biblioteconomia_SP_20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039" y="6672263"/>
            <a:ext cx="55391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7215" y="347074"/>
            <a:ext cx="7183321" cy="5429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1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1"/>
          </p:nvPr>
        </p:nvSpPr>
        <p:spPr>
          <a:xfrm>
            <a:off x="248849" y="1252729"/>
            <a:ext cx="8643631" cy="4892040"/>
          </a:xfrm>
          <a:prstGeom prst="rect">
            <a:avLst/>
          </a:prstGeom>
        </p:spPr>
        <p:txBody>
          <a:bodyPr lIns="36000" tIns="36000" rIns="36000" bIns="36000">
            <a:noAutofit/>
          </a:bodyPr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296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5BD-E6DF-46A2-8E70-7D4CB6B9702A}" type="datetime1">
              <a:rPr lang="pt-BR" smtClean="0"/>
              <a:t>03/12/2013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4BF6-7F32-46B5-BB7B-8218CB13ED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827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8D06-D41F-4885-9955-D4CAFD2DDD39}" type="datetime1">
              <a:rPr lang="pt-BR" smtClean="0"/>
              <a:t>03/12/2013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4BF6-7F32-46B5-BB7B-8218CB13ED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2013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3428-EE2F-4D99-8F95-17A535953725}" type="datetime1">
              <a:rPr lang="pt-BR" smtClean="0"/>
              <a:t>03/12/2013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4BF6-7F32-46B5-BB7B-8218CB13ED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46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F1E7-C4BB-4F1A-9D84-945FB33CBE8D}" type="datetime1">
              <a:rPr lang="pt-BR" smtClean="0"/>
              <a:t>03/12/2013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4BF6-7F32-46B5-BB7B-8218CB13ED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285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BA17-C90A-42D4-9A8C-525A07FC3B24}" type="datetime1">
              <a:rPr lang="pt-BR" smtClean="0"/>
              <a:t>03/12/2013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4BF6-7F32-46B5-BB7B-8218CB13EDC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6277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6CF9-B885-4EF6-8C7E-42B614CF61DF}" type="datetime1">
              <a:rPr lang="pt-BR" smtClean="0"/>
              <a:t>03/12/2013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4BF6-7F32-46B5-BB7B-8218CB13ED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9773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17AA-E7D0-4C80-984B-E8CDFF1C6061}" type="datetime1">
              <a:rPr lang="pt-BR" smtClean="0"/>
              <a:t>03/12/2013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4BF6-7F32-46B5-BB7B-8218CB13ED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181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D94E1-282D-40CD-B68A-E7F8BADD2DD5}" type="datetime1">
              <a:rPr lang="pt-BR" smtClean="0"/>
              <a:t>03/12/2013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F4BF6-7F32-46B5-BB7B-8218CB13ED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48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D94E1-282D-40CD-B68A-E7F8BADD2DD5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03/12/2013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F4BF6-7F32-46B5-BB7B-8218CB13ED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60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4BF6-7F32-46B5-BB7B-8218CB13EDCB}" type="slidenum">
              <a:rPr lang="pt-BR" smtClean="0"/>
              <a:pPr/>
              <a:t>1</a:t>
            </a:fld>
            <a:endParaRPr lang="pt-BR" dirty="0"/>
          </a:p>
        </p:txBody>
      </p:sp>
      <p:pic>
        <p:nvPicPr>
          <p:cNvPr id="1026" name="Picture 2" descr="C:\Users\eliane.andrade\Desktop\Pecas chuva\logo_v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06" b="12522"/>
          <a:stretch/>
        </p:blipFill>
        <p:spPr bwMode="auto">
          <a:xfrm>
            <a:off x="939607" y="1353345"/>
            <a:ext cx="7264785" cy="550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isnard.gurgel\Downloads\LogoPrefeitur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41001"/>
            <a:ext cx="2181771" cy="98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/>
          <p:nvPr/>
        </p:nvSpPr>
        <p:spPr>
          <a:xfrm>
            <a:off x="-180528" y="129406"/>
            <a:ext cx="917303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spc="300" dirty="0" smtClean="0">
                <a:latin typeface="Franklin Gothic Medium" pitchFamily="34" charset="0"/>
                <a:cs typeface="Arial"/>
              </a:rPr>
              <a:t>  Plano </a:t>
            </a:r>
            <a:r>
              <a:rPr lang="en-US" sz="5400" b="1" spc="300" dirty="0" err="1" smtClean="0">
                <a:latin typeface="Franklin Gothic Medium" pitchFamily="34" charset="0"/>
                <a:cs typeface="Arial"/>
              </a:rPr>
              <a:t>Preventivo</a:t>
            </a:r>
            <a:endParaRPr lang="en-US" sz="5400" b="1" spc="300" dirty="0">
              <a:latin typeface="Franklin Gothic Medium" pitchFamily="34" charset="0"/>
              <a:cs typeface="Arial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395536" y="1067544"/>
            <a:ext cx="249364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/>
                <a:cs typeface="Arial"/>
              </a:rPr>
              <a:t>2013 / 2014</a:t>
            </a:r>
            <a:endParaRPr lang="en-US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48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 rot="16200000">
            <a:off x="-3006035" y="2948230"/>
            <a:ext cx="6919506" cy="98045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prstClr val="white"/>
                </a:solidFill>
                <a:latin typeface="Franklin Gothic Medium" pitchFamily="34" charset="0"/>
              </a:rPr>
              <a:t>EIXO </a:t>
            </a:r>
            <a:r>
              <a:rPr lang="pt-BR" sz="4400" dirty="0" smtClean="0">
                <a:solidFill>
                  <a:prstClr val="white"/>
                </a:solidFill>
                <a:latin typeface="Franklin Gothic Medium" pitchFamily="34" charset="0"/>
              </a:rPr>
              <a:t>PREVENTIVO</a:t>
            </a:r>
            <a:endParaRPr lang="pt-BR" sz="44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sp>
        <p:nvSpPr>
          <p:cNvPr id="26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334944" y="6356350"/>
            <a:ext cx="2133600" cy="365125"/>
          </a:xfrm>
        </p:spPr>
        <p:txBody>
          <a:bodyPr/>
          <a:lstStyle/>
          <a:p>
            <a:fld id="{E04F4BF6-7F32-46B5-BB7B-8218CB13EDCB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484040" y="368712"/>
            <a:ext cx="643516" cy="620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bg1"/>
                </a:solidFill>
                <a:latin typeface="Franklin Gothic Medium" pitchFamily="34" charset="0"/>
              </a:rPr>
              <a:t>3</a:t>
            </a:r>
            <a:endParaRPr lang="pt-BR" sz="32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204120" y="41304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Franklin Gothic Medium" pitchFamily="34" charset="0"/>
              </a:rPr>
              <a:t>Ações de Fiscalização (SMSU e SES)</a:t>
            </a:r>
            <a:endParaRPr lang="pt-BR" sz="3200" b="1" dirty="0">
              <a:latin typeface="Franklin Gothic Medium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380227" y="1143000"/>
            <a:ext cx="7584261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Franklin Gothic Book" pitchFamily="34" charset="0"/>
              </a:rPr>
              <a:t>Fiscalização de descarte de resíduos;</a:t>
            </a:r>
          </a:p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Franklin Gothic Book" pitchFamily="34" charset="0"/>
              </a:rPr>
              <a:t>Constatação e comunicação de descarte irregular;</a:t>
            </a:r>
          </a:p>
          <a:p>
            <a:pPr marL="28575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Franklin Gothic Book" pitchFamily="34" charset="0"/>
              </a:rPr>
              <a:t>Operações específicas de combate ao descarte irregular;</a:t>
            </a:r>
          </a:p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Franklin Gothic Book" pitchFamily="34" charset="0"/>
              </a:rPr>
              <a:t>Apreensão de caçambas irregulares;</a:t>
            </a:r>
          </a:p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Franklin Gothic Book" pitchFamily="34" charset="0"/>
              </a:rPr>
              <a:t>Constatação e recolhimento de veículos abandonados.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latin typeface="Franklin Gothic Book" pitchFamily="34" charset="0"/>
              </a:rPr>
              <a:t>  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latin typeface="Franklin Gothic Book" pitchFamily="34" charset="0"/>
              </a:rPr>
              <a:t>Ações de janeiro a outubro de 2013: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960379"/>
              </p:ext>
            </p:extLst>
          </p:nvPr>
        </p:nvGraphicFramePr>
        <p:xfrm>
          <a:off x="1619672" y="4221088"/>
          <a:ext cx="6696744" cy="238046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5112568"/>
                <a:gridCol w="1584176"/>
              </a:tblGrid>
              <a:tr h="432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  <a:latin typeface="Franklin Gothic Book" pitchFamily="34" charset="0"/>
                        </a:rPr>
                        <a:t>Indicador </a:t>
                      </a:r>
                      <a:endParaRPr lang="pt-BR" sz="2800" b="1" i="0" u="none" strike="noStrike" dirty="0"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  <a:latin typeface="Franklin Gothic Book" pitchFamily="34" charset="0"/>
                        </a:rPr>
                        <a:t>Total</a:t>
                      </a:r>
                      <a:endParaRPr lang="pt-BR" sz="2800" b="1" i="0" u="none" strike="noStrike" dirty="0"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884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Franklin Gothic Book" pitchFamily="34" charset="0"/>
                        </a:rPr>
                        <a:t>Fiscalização de </a:t>
                      </a:r>
                      <a:r>
                        <a:rPr lang="pt-BR" sz="2000" u="none" strike="noStrike" dirty="0" smtClean="0">
                          <a:effectLst/>
                          <a:latin typeface="Franklin Gothic Book" pitchFamily="34" charset="0"/>
                        </a:rPr>
                        <a:t>descarte </a:t>
                      </a:r>
                      <a:r>
                        <a:rPr lang="pt-BR" sz="2000" u="none" strike="noStrike" dirty="0">
                          <a:effectLst/>
                          <a:latin typeface="Franklin Gothic Book" pitchFamily="34" charset="0"/>
                        </a:rPr>
                        <a:t>de </a:t>
                      </a:r>
                      <a:r>
                        <a:rPr lang="pt-BR" sz="2000" u="none" strike="noStrike" dirty="0" smtClean="0">
                          <a:effectLst/>
                          <a:latin typeface="Franklin Gothic Book" pitchFamily="34" charset="0"/>
                        </a:rPr>
                        <a:t>resíduos</a:t>
                      </a:r>
                      <a:endParaRPr lang="pt-BR" sz="2000" b="0" i="0" u="none" strike="noStrike" dirty="0"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Franklin Gothic Book" pitchFamily="34" charset="0"/>
                        </a:rPr>
                        <a:t>12385</a:t>
                      </a:r>
                      <a:endParaRPr lang="pt-BR" sz="2000" b="1" i="0" u="none" strike="noStrike" dirty="0"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884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Franklin Gothic Book" pitchFamily="34" charset="0"/>
                        </a:rPr>
                        <a:t>Caçambas irregulares apreendidas</a:t>
                      </a:r>
                      <a:endParaRPr lang="pt-BR" sz="2000" b="0" i="0" u="none" strike="noStrike" dirty="0"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Franklin Gothic Book" pitchFamily="34" charset="0"/>
                        </a:rPr>
                        <a:t>30</a:t>
                      </a:r>
                      <a:endParaRPr lang="pt-BR" sz="2000" b="1" i="0" u="none" strike="noStrike" dirty="0"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884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Franklin Gothic Book" pitchFamily="34" charset="0"/>
                        </a:rPr>
                        <a:t>Carcaças recolhidas</a:t>
                      </a:r>
                      <a:endParaRPr lang="pt-BR" sz="2000" b="0" i="0" u="none" strike="noStrike" dirty="0"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Franklin Gothic Book" pitchFamily="34" charset="0"/>
                        </a:rPr>
                        <a:t>95</a:t>
                      </a:r>
                      <a:endParaRPr lang="pt-BR" sz="2000" b="1" i="0" u="none" strike="noStrike" dirty="0"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884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effectLst/>
                          <a:latin typeface="Franklin Gothic Book" pitchFamily="34" charset="0"/>
                        </a:rPr>
                        <a:t>Fiscalização </a:t>
                      </a:r>
                      <a:r>
                        <a:rPr lang="pt-BR" sz="2000" u="none" strike="noStrike" dirty="0">
                          <a:effectLst/>
                          <a:latin typeface="Franklin Gothic Book" pitchFamily="34" charset="0"/>
                        </a:rPr>
                        <a:t>de </a:t>
                      </a:r>
                      <a:r>
                        <a:rPr lang="pt-BR" sz="2000" u="none" strike="noStrike" dirty="0" smtClean="0">
                          <a:effectLst/>
                          <a:latin typeface="Franklin Gothic Book" pitchFamily="34" charset="0"/>
                        </a:rPr>
                        <a:t>transporte</a:t>
                      </a:r>
                      <a:r>
                        <a:rPr lang="pt-BR" sz="2000" u="none" strike="noStrike" baseline="0" dirty="0" smtClean="0">
                          <a:effectLst/>
                          <a:latin typeface="Franklin Gothic Book" pitchFamily="34" charset="0"/>
                        </a:rPr>
                        <a:t> </a:t>
                      </a:r>
                      <a:r>
                        <a:rPr lang="pt-BR" sz="2000" u="none" strike="noStrike" dirty="0" smtClean="0">
                          <a:effectLst/>
                          <a:latin typeface="Franklin Gothic Book" pitchFamily="34" charset="0"/>
                        </a:rPr>
                        <a:t>de </a:t>
                      </a:r>
                      <a:r>
                        <a:rPr lang="pt-BR" sz="2000" u="none" strike="noStrike" dirty="0">
                          <a:effectLst/>
                          <a:latin typeface="Franklin Gothic Book" pitchFamily="34" charset="0"/>
                        </a:rPr>
                        <a:t>resíduos</a:t>
                      </a:r>
                      <a:endParaRPr lang="pt-BR" sz="2000" b="0" i="0" u="none" strike="noStrike" dirty="0"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Franklin Gothic Book" pitchFamily="34" charset="0"/>
                        </a:rPr>
                        <a:t>137</a:t>
                      </a:r>
                      <a:endParaRPr lang="pt-BR" sz="2000" b="1" i="0" u="none" strike="noStrike" dirty="0"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884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Franklin Gothic Book" pitchFamily="34" charset="0"/>
                        </a:rPr>
                        <a:t>Veículos abandonados  recolhidos</a:t>
                      </a:r>
                      <a:endParaRPr lang="pt-BR" sz="2000" b="0" i="0" u="none" strike="noStrike" dirty="0"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Franklin Gothic Book" pitchFamily="34" charset="0"/>
                        </a:rPr>
                        <a:t>65</a:t>
                      </a:r>
                      <a:endParaRPr lang="pt-BR" sz="2000" b="1" i="0" u="none" strike="noStrike" dirty="0"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30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 rot="16200000">
            <a:off x="-3006035" y="2948230"/>
            <a:ext cx="6919506" cy="98045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prstClr val="white"/>
                </a:solidFill>
                <a:latin typeface="Franklin Gothic Medium" pitchFamily="34" charset="0"/>
              </a:rPr>
              <a:t>EIXO </a:t>
            </a:r>
            <a:r>
              <a:rPr lang="pt-BR" sz="4400" dirty="0" smtClean="0">
                <a:solidFill>
                  <a:prstClr val="white"/>
                </a:solidFill>
                <a:latin typeface="Franklin Gothic Medium" pitchFamily="34" charset="0"/>
              </a:rPr>
              <a:t>PREVENTIVO</a:t>
            </a:r>
            <a:endParaRPr lang="pt-BR" sz="44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sp>
        <p:nvSpPr>
          <p:cNvPr id="26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334944" y="6356350"/>
            <a:ext cx="2133600" cy="365125"/>
          </a:xfrm>
        </p:spPr>
        <p:txBody>
          <a:bodyPr/>
          <a:lstStyle/>
          <a:p>
            <a:fld id="{E04F4BF6-7F32-46B5-BB7B-8218CB13EDCB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484040" y="368712"/>
            <a:ext cx="643516" cy="620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bg1"/>
                </a:solidFill>
                <a:latin typeface="Franklin Gothic Medium" pitchFamily="34" charset="0"/>
              </a:rPr>
              <a:t>4</a:t>
            </a:r>
            <a:endParaRPr lang="pt-BR" sz="32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204120" y="41304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Franklin Gothic Medium" pitchFamily="34" charset="0"/>
              </a:rPr>
              <a:t>Revitalização Semafórica (CET)</a:t>
            </a:r>
            <a:endParaRPr lang="pt-BR" sz="3200" b="1" dirty="0">
              <a:latin typeface="Franklin Gothic Medium" pitchFamily="34" charset="0"/>
            </a:endParaRPr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1933630" y="3946289"/>
            <a:ext cx="7210370" cy="135869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pt-BR" sz="2100" b="1" dirty="0" smtClean="0">
                <a:solidFill>
                  <a:schemeClr val="accent2">
                    <a:lumMod val="75000"/>
                  </a:schemeClr>
                </a:solidFill>
                <a:latin typeface="Franklin Gothic Book" pitchFamily="34" charset="0"/>
              </a:rPr>
              <a:t>Manutenção</a:t>
            </a:r>
          </a:p>
          <a:p>
            <a:pPr lvl="1"/>
            <a:r>
              <a:rPr lang="pt-BR" sz="2100" dirty="0" smtClean="0">
                <a:latin typeface="Franklin Gothic Book" pitchFamily="34" charset="0"/>
              </a:rPr>
              <a:t>53% de manutenção de semáforos não revitalizados;</a:t>
            </a:r>
          </a:p>
          <a:p>
            <a:pPr lvl="1"/>
            <a:r>
              <a:rPr lang="pt-BR" sz="2100" dirty="0" smtClean="0">
                <a:latin typeface="Franklin Gothic Book" pitchFamily="34" charset="0"/>
              </a:rPr>
              <a:t>5-6% de manutenção em semáforos revitalizados;</a:t>
            </a:r>
          </a:p>
          <a:p>
            <a:pPr lvl="1"/>
            <a:r>
              <a:rPr lang="pt-BR" sz="2100" dirty="0" smtClean="0">
                <a:latin typeface="Franklin Gothic Book" pitchFamily="34" charset="0"/>
              </a:rPr>
              <a:t>Principais causas: queda de energia, queda de árvores, furto de fios</a:t>
            </a:r>
            <a:r>
              <a:rPr lang="pt-BR" sz="1400" dirty="0" smtClean="0">
                <a:latin typeface="Franklin Gothic Book" pitchFamily="34" charset="0"/>
              </a:rPr>
              <a:t>;</a:t>
            </a:r>
          </a:p>
          <a:p>
            <a:pPr marL="411480" lvl="1" indent="0">
              <a:buFont typeface="Arial" pitchFamily="34" charset="0"/>
              <a:buNone/>
            </a:pPr>
            <a:endParaRPr lang="pt-BR" sz="1400" dirty="0" smtClean="0">
              <a:latin typeface="Franklin Gothic Book" pitchFamily="34" charset="0"/>
            </a:endParaRPr>
          </a:p>
          <a:p>
            <a:pPr marL="0" indent="0">
              <a:buNone/>
            </a:pPr>
            <a:endParaRPr lang="pt-BR" sz="1400" dirty="0">
              <a:latin typeface="Franklin Gothic Book" pitchFamily="34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7803"/>
              </p:ext>
            </p:extLst>
          </p:nvPr>
        </p:nvGraphicFramePr>
        <p:xfrm>
          <a:off x="1484041" y="1196752"/>
          <a:ext cx="6976391" cy="1381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655911"/>
                <a:gridCol w="2232248"/>
                <a:gridCol w="20882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Serviços</a:t>
                      </a:r>
                      <a:endParaRPr lang="pt-BR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Serviços efetuados até </a:t>
                      </a:r>
                      <a:r>
                        <a:rPr lang="pt-BR" sz="1800" dirty="0" smtClean="0"/>
                        <a:t>25.11</a:t>
                      </a:r>
                      <a:endParaRPr lang="pt-BR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Cronograma até dezembro</a:t>
                      </a:r>
                      <a:endParaRPr lang="pt-BR" sz="18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Revitalização semafórica</a:t>
                      </a:r>
                      <a:endParaRPr lang="pt-BR" sz="1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1218</a:t>
                      </a:r>
                      <a:endParaRPr lang="pt-BR" sz="1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1995</a:t>
                      </a:r>
                      <a:endParaRPr lang="pt-BR" sz="1800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Nobreaks</a:t>
                      </a:r>
                      <a:endParaRPr lang="pt-BR" sz="1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329</a:t>
                      </a:r>
                      <a:endParaRPr lang="pt-BR" sz="1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365</a:t>
                      </a:r>
                      <a:endParaRPr lang="pt-BR" sz="18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CaixaDeTexto 13"/>
          <p:cNvSpPr txBox="1"/>
          <p:nvPr/>
        </p:nvSpPr>
        <p:spPr>
          <a:xfrm>
            <a:off x="3131840" y="2899850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Franklin Gothic Book" pitchFamily="34" charset="0"/>
              </a:rPr>
              <a:t>Cruzamentos Semafóricos Revitalizados</a:t>
            </a:r>
            <a:endParaRPr lang="pt-BR" sz="3200" b="1" dirty="0">
              <a:latin typeface="Franklin Gothic Book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092053" y="2930627"/>
            <a:ext cx="22241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latin typeface="Franklin Gothic Medium" pitchFamily="34" charset="0"/>
              </a:rPr>
              <a:t>1218</a:t>
            </a:r>
            <a:endParaRPr lang="pt-BR" sz="6000" b="1" dirty="0">
              <a:latin typeface="Franklin Gothic Medium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331640" y="5266374"/>
            <a:ext cx="22241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latin typeface="Franklin Gothic Medium" pitchFamily="34" charset="0"/>
              </a:rPr>
              <a:t>329</a:t>
            </a:r>
            <a:endParaRPr lang="pt-BR" sz="6000" b="1" dirty="0">
              <a:latin typeface="Franklin Gothic Medium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987824" y="5304983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Franklin Gothic Book" pitchFamily="34" charset="0"/>
              </a:rPr>
              <a:t>Equipamentos de NO BREAK instalados e em operação</a:t>
            </a:r>
            <a:endParaRPr lang="pt-BR" sz="3200" b="1" dirty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09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 rot="16200000">
            <a:off x="-3006035" y="2948230"/>
            <a:ext cx="6919506" cy="98045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prstClr val="white"/>
                </a:solidFill>
                <a:latin typeface="Franklin Gothic Medium" pitchFamily="34" charset="0"/>
              </a:rPr>
              <a:t>EIXO </a:t>
            </a:r>
            <a:r>
              <a:rPr lang="pt-BR" sz="4400" dirty="0" smtClean="0">
                <a:solidFill>
                  <a:prstClr val="white"/>
                </a:solidFill>
                <a:latin typeface="Franklin Gothic Medium" pitchFamily="34" charset="0"/>
              </a:rPr>
              <a:t>PREVENTIVO</a:t>
            </a:r>
            <a:endParaRPr lang="pt-BR" sz="44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sp>
        <p:nvSpPr>
          <p:cNvPr id="26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334944" y="6356350"/>
            <a:ext cx="2133600" cy="365125"/>
          </a:xfrm>
        </p:spPr>
        <p:txBody>
          <a:bodyPr/>
          <a:lstStyle/>
          <a:p>
            <a:fld id="{E04F4BF6-7F32-46B5-BB7B-8218CB13EDCB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484040" y="368712"/>
            <a:ext cx="643516" cy="620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bg1"/>
                </a:solidFill>
                <a:latin typeface="Franklin Gothic Medium" pitchFamily="34" charset="0"/>
              </a:rPr>
              <a:t>5</a:t>
            </a:r>
            <a:endParaRPr lang="pt-BR" sz="32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204120" y="41304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Franklin Gothic Medium" pitchFamily="34" charset="0"/>
              </a:rPr>
              <a:t>Ações de Monitoramento (SMSP )</a:t>
            </a:r>
            <a:endParaRPr lang="pt-BR" sz="3200" b="1" dirty="0">
              <a:latin typeface="Franklin Gothic Medium" pitchFamily="34" charset="0"/>
            </a:endParaRPr>
          </a:p>
        </p:txBody>
      </p:sp>
      <p:sp>
        <p:nvSpPr>
          <p:cNvPr id="18" name="Espaço Reservado para Conteúdo 2"/>
          <p:cNvSpPr txBox="1">
            <a:spLocks/>
          </p:cNvSpPr>
          <p:nvPr/>
        </p:nvSpPr>
        <p:spPr>
          <a:xfrm>
            <a:off x="138296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600" dirty="0" smtClean="0">
                <a:latin typeface="Franklin Gothic Medium" pitchFamily="34" charset="0"/>
              </a:rPr>
              <a:t>Convênio entre CEMADEN, SMSP e SMSU para instalação de Pluviômetros:</a:t>
            </a:r>
          </a:p>
          <a:p>
            <a:endParaRPr lang="pt-BR" sz="2600" dirty="0" smtClean="0">
              <a:latin typeface="Franklin Gothic Medium" pitchFamily="34" charset="0"/>
            </a:endParaRPr>
          </a:p>
          <a:p>
            <a:pPr>
              <a:buFont typeface="Arial" pitchFamily="34" charset="0"/>
              <a:buNone/>
            </a:pPr>
            <a:endParaRPr lang="pt-BR" sz="2600" dirty="0" smtClean="0">
              <a:latin typeface="Franklin Gothic Medium" pitchFamily="34" charset="0"/>
            </a:endParaRPr>
          </a:p>
          <a:p>
            <a:endParaRPr lang="pt-BR" sz="2600" dirty="0" smtClean="0">
              <a:latin typeface="Franklin Gothic Medium" pitchFamily="34" charset="0"/>
            </a:endParaRPr>
          </a:p>
          <a:p>
            <a:r>
              <a:rPr lang="pt-BR" sz="2600" dirty="0" smtClean="0">
                <a:latin typeface="Franklin Gothic Medium" pitchFamily="34" charset="0"/>
              </a:rPr>
              <a:t>Locais de instalação de pluviômetros (</a:t>
            </a:r>
            <a:r>
              <a:rPr lang="pt-BR" sz="2600" dirty="0" err="1" smtClean="0">
                <a:latin typeface="Franklin Gothic Medium" pitchFamily="34" charset="0"/>
              </a:rPr>
              <a:t>nov</a:t>
            </a:r>
            <a:r>
              <a:rPr lang="pt-BR" sz="2600" dirty="0" smtClean="0">
                <a:latin typeface="Franklin Gothic Medium" pitchFamily="34" charset="0"/>
              </a:rPr>
              <a:t>/2013)</a:t>
            </a:r>
          </a:p>
          <a:p>
            <a:endParaRPr lang="pt-BR" sz="2600" dirty="0" smtClean="0">
              <a:latin typeface="Franklin Gothic Medium" pitchFamily="34" charset="0"/>
            </a:endParaRPr>
          </a:p>
          <a:p>
            <a:endParaRPr lang="pt-BR" sz="2600" dirty="0" smtClean="0">
              <a:latin typeface="Franklin Gothic Medium" pitchFamily="34" charset="0"/>
            </a:endParaRPr>
          </a:p>
          <a:p>
            <a:endParaRPr lang="pt-BR" sz="2600" dirty="0" smtClean="0">
              <a:latin typeface="Franklin Gothic Medium" pitchFamily="34" charset="0"/>
            </a:endParaRPr>
          </a:p>
          <a:p>
            <a:endParaRPr lang="pt-BR" sz="2600" dirty="0" smtClean="0">
              <a:latin typeface="Franklin Gothic Medium" pitchFamily="34" charset="0"/>
            </a:endParaRPr>
          </a:p>
          <a:p>
            <a:endParaRPr lang="pt-BR" sz="2600" dirty="0" smtClean="0">
              <a:latin typeface="Franklin Gothic Medium" pitchFamily="34" charset="0"/>
            </a:endParaRPr>
          </a:p>
          <a:p>
            <a:endParaRPr lang="pt-BR" sz="2600" dirty="0" smtClean="0">
              <a:latin typeface="Franklin Gothic Medium" pitchFamily="34" charset="0"/>
            </a:endParaRPr>
          </a:p>
          <a:p>
            <a:endParaRPr lang="pt-BR" sz="2600" dirty="0" smtClean="0">
              <a:latin typeface="Franklin Gothic Medium" pitchFamily="34" charset="0"/>
            </a:endParaRPr>
          </a:p>
          <a:p>
            <a:pPr>
              <a:buFont typeface="Arial" pitchFamily="34" charset="0"/>
              <a:buNone/>
            </a:pPr>
            <a:endParaRPr lang="pt-BR" dirty="0" smtClean="0">
              <a:latin typeface="Franklin Gothic Medium" pitchFamily="34" charset="0"/>
            </a:endParaRPr>
          </a:p>
          <a:p>
            <a:pPr>
              <a:buFont typeface="Arial" pitchFamily="34" charset="0"/>
              <a:buNone/>
            </a:pPr>
            <a:endParaRPr lang="pt-BR" dirty="0">
              <a:latin typeface="Franklin Gothic Medium" pitchFamily="34" charset="0"/>
            </a:endParaRPr>
          </a:p>
        </p:txBody>
      </p:sp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580943"/>
              </p:ext>
            </p:extLst>
          </p:nvPr>
        </p:nvGraphicFramePr>
        <p:xfrm>
          <a:off x="1763688" y="2564904"/>
          <a:ext cx="6760368" cy="91440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5651154"/>
                <a:gridCol w="1109214"/>
              </a:tblGrid>
              <a:tr h="3594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Franklin Gothic Book" pitchFamily="34" charset="0"/>
                        </a:rPr>
                        <a:t>Pluviômetros automáticos</a:t>
                      </a:r>
                      <a:endParaRPr lang="pt-BR" sz="2000" dirty="0">
                        <a:solidFill>
                          <a:srgbClr val="365F91"/>
                        </a:solidFill>
                        <a:latin typeface="Franklin Gothic Book" pitchFamily="34" charset="0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Franklin Gothic Book" pitchFamily="34" charset="0"/>
                        </a:rPr>
                        <a:t>108</a:t>
                      </a:r>
                      <a:endParaRPr lang="pt-BR" sz="2000" dirty="0">
                        <a:solidFill>
                          <a:srgbClr val="365F91"/>
                        </a:solidFill>
                        <a:latin typeface="Franklin Gothic Book" pitchFamily="34" charset="0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94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Franklin Gothic Book" pitchFamily="34" charset="0"/>
                        </a:rPr>
                        <a:t>Pluviômetros semi-automáticos nas comunidades</a:t>
                      </a:r>
                      <a:endParaRPr lang="pt-BR" sz="2000" dirty="0">
                        <a:solidFill>
                          <a:srgbClr val="365F91"/>
                        </a:solidFill>
                        <a:latin typeface="Franklin Gothic Book" pitchFamily="34" charset="0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Franklin Gothic Book" pitchFamily="34" charset="0"/>
                        </a:rPr>
                        <a:t>42</a:t>
                      </a:r>
                      <a:endParaRPr lang="pt-BR" sz="2000" dirty="0">
                        <a:solidFill>
                          <a:srgbClr val="365F91"/>
                        </a:solidFill>
                        <a:latin typeface="Franklin Gothic Book" pitchFamily="34" charset="0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494000"/>
              </p:ext>
            </p:extLst>
          </p:nvPr>
        </p:nvGraphicFramePr>
        <p:xfrm>
          <a:off x="1772072" y="4437112"/>
          <a:ext cx="6832376" cy="2285739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5378950"/>
                <a:gridCol w="1453426"/>
              </a:tblGrid>
              <a:tr h="2980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Franklin Gothic Book" pitchFamily="34" charset="0"/>
                        </a:rPr>
                        <a:t>Subprefeituras                                           </a:t>
                      </a:r>
                      <a:endParaRPr lang="pt-BR" sz="2000" dirty="0">
                        <a:latin typeface="Franklin Gothic Book" pitchFamily="34" charset="0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latin typeface="Franklin Gothic Book" pitchFamily="34" charset="0"/>
                        </a:rPr>
                        <a:t>26</a:t>
                      </a:r>
                      <a:endParaRPr lang="pt-BR" sz="2000" dirty="0">
                        <a:latin typeface="Franklin Gothic Book" pitchFamily="34" charset="0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0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Franklin Gothic Book" pitchFamily="34" charset="0"/>
                        </a:rPr>
                        <a:t>CEUS</a:t>
                      </a:r>
                      <a:endParaRPr lang="pt-BR" sz="2000" dirty="0">
                        <a:latin typeface="Franklin Gothic Book" pitchFamily="34" charset="0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latin typeface="Franklin Gothic Book" pitchFamily="34" charset="0"/>
                        </a:rPr>
                        <a:t>38</a:t>
                      </a:r>
                      <a:endParaRPr lang="pt-BR" sz="2000" dirty="0">
                        <a:latin typeface="Franklin Gothic Book" pitchFamily="34" charset="0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0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latin typeface="Franklin Gothic Book" pitchFamily="34" charset="0"/>
                        </a:rPr>
                        <a:t>Bombeiros</a:t>
                      </a:r>
                      <a:endParaRPr lang="pt-BR" sz="2000" dirty="0">
                        <a:latin typeface="Franklin Gothic Book" pitchFamily="34" charset="0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Franklin Gothic Book" pitchFamily="34" charset="0"/>
                        </a:rPr>
                        <a:t>01</a:t>
                      </a:r>
                      <a:endParaRPr lang="pt-BR" sz="2000" dirty="0">
                        <a:latin typeface="Franklin Gothic Book" pitchFamily="34" charset="0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52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Franklin Gothic Book" pitchFamily="34" charset="0"/>
                        </a:rPr>
                        <a:t>Outros locais CEMADEN</a:t>
                      </a:r>
                      <a:endParaRPr lang="pt-BR" sz="2000" dirty="0">
                        <a:latin typeface="Franklin Gothic Book" pitchFamily="34" charset="0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latin typeface="Franklin Gothic Book" pitchFamily="34" charset="0"/>
                        </a:rPr>
                        <a:t>15</a:t>
                      </a:r>
                      <a:endParaRPr lang="pt-BR" sz="2000" dirty="0">
                        <a:latin typeface="Franklin Gothic Book" pitchFamily="34" charset="0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latin typeface="Franklin Gothic Book" pitchFamily="34" charset="0"/>
                        </a:rPr>
                        <a:t>TOTAL</a:t>
                      </a:r>
                      <a:endParaRPr lang="pt-BR" sz="2000" dirty="0">
                        <a:latin typeface="Franklin Gothic Book" pitchFamily="34" charset="0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latin typeface="Franklin Gothic Book" pitchFamily="34" charset="0"/>
                        </a:rPr>
                        <a:t>80</a:t>
                      </a:r>
                      <a:endParaRPr lang="pt-BR" sz="2000" dirty="0">
                        <a:latin typeface="Franklin Gothic Book" pitchFamily="34" charset="0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 rot="16200000">
            <a:off x="-3006035" y="2948230"/>
            <a:ext cx="6919506" cy="98045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prstClr val="white"/>
                </a:solidFill>
                <a:latin typeface="Franklin Gothic Medium" pitchFamily="34" charset="0"/>
              </a:rPr>
              <a:t>EIXO </a:t>
            </a:r>
            <a:r>
              <a:rPr lang="pt-BR" sz="4400" dirty="0" smtClean="0">
                <a:solidFill>
                  <a:prstClr val="white"/>
                </a:solidFill>
                <a:latin typeface="Franklin Gothic Medium" pitchFamily="34" charset="0"/>
              </a:rPr>
              <a:t>PREVENTIVO</a:t>
            </a:r>
            <a:endParaRPr lang="pt-BR" sz="44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sp>
        <p:nvSpPr>
          <p:cNvPr id="26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334944" y="6356350"/>
            <a:ext cx="2133600" cy="365125"/>
          </a:xfrm>
        </p:spPr>
        <p:txBody>
          <a:bodyPr/>
          <a:lstStyle/>
          <a:p>
            <a:fld id="{E04F4BF6-7F32-46B5-BB7B-8218CB13EDCB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484040" y="368712"/>
            <a:ext cx="643516" cy="620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bg1"/>
                </a:solidFill>
                <a:latin typeface="Franklin Gothic Medium" pitchFamily="34" charset="0"/>
              </a:rPr>
              <a:t>5</a:t>
            </a:r>
            <a:endParaRPr lang="pt-BR" sz="32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204120" y="41304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Franklin Gothic Medium" pitchFamily="34" charset="0"/>
              </a:rPr>
              <a:t>Ações de Monitoramento (CGE )</a:t>
            </a:r>
            <a:endParaRPr lang="pt-BR" sz="3200" b="1" dirty="0">
              <a:latin typeface="Franklin Gothic Medium" pitchFamily="34" charset="0"/>
            </a:endParaRP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1446583" y="1528192"/>
            <a:ext cx="7157865" cy="276490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800" b="1" dirty="0" smtClean="0">
                <a:latin typeface="Franklin Gothic Book" pitchFamily="34" charset="0"/>
              </a:rPr>
              <a:t>Monitoramento de chuvas </a:t>
            </a:r>
          </a:p>
          <a:p>
            <a:r>
              <a:rPr lang="pt-BR" dirty="0" smtClean="0">
                <a:latin typeface="Franklin Gothic Book" pitchFamily="34" charset="0"/>
              </a:rPr>
              <a:t>Novas ferramentas</a:t>
            </a:r>
          </a:p>
          <a:p>
            <a:pPr lvl="1">
              <a:buFont typeface="Arial" pitchFamily="34" charset="0"/>
              <a:buChar char="•"/>
            </a:pPr>
            <a:r>
              <a:rPr lang="pt-BR" sz="2400" dirty="0" smtClean="0">
                <a:latin typeface="Franklin Gothic Book" pitchFamily="34" charset="0"/>
              </a:rPr>
              <a:t>Radar meteorológico de última geração: previsibilidade de até 3 horas antes da chuva;</a:t>
            </a:r>
          </a:p>
          <a:p>
            <a:pPr lvl="1">
              <a:buFont typeface="Arial" pitchFamily="34" charset="0"/>
              <a:buChar char="•"/>
            </a:pPr>
            <a:r>
              <a:rPr lang="pt-BR" sz="2400" dirty="0" smtClean="0">
                <a:latin typeface="Franklin Gothic Book" pitchFamily="34" charset="0"/>
              </a:rPr>
              <a:t>Instalação de 10 estações meteorológicas automáticas;</a:t>
            </a:r>
          </a:p>
          <a:p>
            <a:pPr lvl="1">
              <a:buFont typeface="Arial" pitchFamily="34" charset="0"/>
              <a:buChar char="•"/>
            </a:pPr>
            <a:endParaRPr lang="pt-BR" sz="2400" dirty="0" smtClean="0">
              <a:latin typeface="Franklin Gothic Book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pt-BR" sz="2400" dirty="0" smtClean="0">
              <a:latin typeface="Franklin Gothic Book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pt-BR" sz="2600" dirty="0" smtClean="0">
              <a:latin typeface="Franklin Gothic Book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pt-BR" sz="2600" dirty="0">
              <a:latin typeface="Franklin Gothic Boo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484040" y="4362197"/>
            <a:ext cx="70484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latin typeface="Franklin Gothic Book" pitchFamily="34" charset="0"/>
              </a:rPr>
              <a:t>Ferramentas já utilizadas pelo CGE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>
                <a:latin typeface="Franklin Gothic Book" pitchFamily="34" charset="0"/>
              </a:rPr>
              <a:t>Radares meteorológicos em pontos da cidade;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>
                <a:latin typeface="Franklin Gothic Book" pitchFamily="34" charset="0"/>
              </a:rPr>
              <a:t>25 estações meteorológicas automáticas;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>
                <a:latin typeface="Franklin Gothic Book" pitchFamily="34" charset="0"/>
              </a:rPr>
              <a:t>Pluviômetros instalados nas 31 subprefeituras;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>
                <a:latin typeface="Franklin Gothic Book" pitchFamily="34" charset="0"/>
              </a:rPr>
              <a:t>Imagens de satélite</a:t>
            </a:r>
            <a:r>
              <a:rPr lang="pt-BR" sz="2400" dirty="0" smtClean="0">
                <a:latin typeface="Franklin Gothic Book" pitchFamily="34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latin typeface="Franklin Gothic Book" pitchFamily="34" charset="0"/>
              </a:rPr>
              <a:t>Monitoramento 24 horas/dia;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400" dirty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17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 rot="16200000">
            <a:off x="-3006035" y="2948230"/>
            <a:ext cx="6919506" cy="98045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prstClr val="white"/>
                </a:solidFill>
                <a:latin typeface="Franklin Gothic Medium" pitchFamily="34" charset="0"/>
              </a:rPr>
              <a:t>EIXO </a:t>
            </a:r>
            <a:r>
              <a:rPr lang="pt-BR" sz="4400" dirty="0" smtClean="0">
                <a:solidFill>
                  <a:prstClr val="white"/>
                </a:solidFill>
                <a:latin typeface="Franklin Gothic Medium" pitchFamily="34" charset="0"/>
              </a:rPr>
              <a:t>PREVENTIVO</a:t>
            </a:r>
            <a:endParaRPr lang="pt-BR" sz="44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484040" y="368712"/>
            <a:ext cx="643516" cy="620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bg1"/>
                </a:solidFill>
                <a:latin typeface="Franklin Gothic Medium" pitchFamily="34" charset="0"/>
              </a:rPr>
              <a:t>6</a:t>
            </a:r>
            <a:endParaRPr lang="pt-BR" sz="32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204120" y="41304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Franklin Gothic Medium" pitchFamily="34" charset="0"/>
              </a:rPr>
              <a:t>Sinalização Viária (CET )</a:t>
            </a:r>
            <a:endParaRPr lang="pt-BR" sz="3200" b="1" dirty="0">
              <a:latin typeface="Franklin Gothic Medium" pitchFamily="34" charset="0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1003299" y="1675853"/>
            <a:ext cx="8177213" cy="4529137"/>
            <a:chOff x="539750" y="836613"/>
            <a:chExt cx="8177213" cy="4529137"/>
          </a:xfrm>
        </p:grpSpPr>
        <p:sp>
          <p:nvSpPr>
            <p:cNvPr id="12" name="Retângulo 11"/>
            <p:cNvSpPr/>
            <p:nvPr/>
          </p:nvSpPr>
          <p:spPr>
            <a:xfrm>
              <a:off x="4284663" y="1196975"/>
              <a:ext cx="1439862" cy="22066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pic>
          <p:nvPicPr>
            <p:cNvPr id="14" name="Imagem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750" y="836613"/>
              <a:ext cx="8177213" cy="452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tângulo 14"/>
            <p:cNvSpPr/>
            <p:nvPr/>
          </p:nvSpPr>
          <p:spPr>
            <a:xfrm>
              <a:off x="7380288" y="2060575"/>
              <a:ext cx="576262" cy="431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7380288" y="2924175"/>
              <a:ext cx="576262" cy="4333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pic>
          <p:nvPicPr>
            <p:cNvPr id="17" name="Imagem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4663" y="2025650"/>
              <a:ext cx="431800" cy="611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Imagem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638" y="4365625"/>
              <a:ext cx="576262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Imagem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4663" y="3609975"/>
              <a:ext cx="431800" cy="611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Retângulo 19"/>
            <p:cNvSpPr/>
            <p:nvPr/>
          </p:nvSpPr>
          <p:spPr>
            <a:xfrm>
              <a:off x="3492500" y="3556000"/>
              <a:ext cx="5040313" cy="16732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21" name="CaixaDeTexto 11"/>
            <p:cNvSpPr txBox="1">
              <a:spLocks noChangeArrowheads="1"/>
            </p:cNvSpPr>
            <p:nvPr/>
          </p:nvSpPr>
          <p:spPr bwMode="auto">
            <a:xfrm>
              <a:off x="5724525" y="3573463"/>
              <a:ext cx="82708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pt-BR" altLang="pt-BR"/>
                <a:t>FAIXAS</a:t>
              </a:r>
            </a:p>
          </p:txBody>
        </p:sp>
        <p:sp>
          <p:nvSpPr>
            <p:cNvPr id="22" name="CaixaDeTexto 1"/>
            <p:cNvSpPr txBox="1">
              <a:spLocks noChangeArrowheads="1"/>
            </p:cNvSpPr>
            <p:nvPr/>
          </p:nvSpPr>
          <p:spPr bwMode="auto">
            <a:xfrm>
              <a:off x="4799013" y="2060575"/>
              <a:ext cx="3157537" cy="5238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pt-BR" altLang="pt-BR" sz="1400" b="1" dirty="0">
                  <a:latin typeface="Arial" charset="0"/>
                </a:rPr>
                <a:t>        SOB  </a:t>
              </a:r>
            </a:p>
            <a:p>
              <a:pPr algn="ctr" eaLnBrk="1" hangingPunct="1"/>
              <a:r>
                <a:rPr lang="pt-BR" altLang="pt-BR" sz="1400" b="1" dirty="0">
                  <a:latin typeface="Arial" charset="0"/>
                </a:rPr>
                <a:t>EVITE TRANSITAR NESTA VIA</a:t>
              </a:r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5724525" y="2060575"/>
              <a:ext cx="1511300" cy="2619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1400" b="1" dirty="0">
                  <a:latin typeface="Arial" pitchFamily="34" charset="0"/>
                  <a:cs typeface="Arial" pitchFamily="34" charset="0"/>
                </a:rPr>
                <a:t>CHUVA FORTE</a:t>
              </a:r>
            </a:p>
          </p:txBody>
        </p:sp>
        <p:sp>
          <p:nvSpPr>
            <p:cNvPr id="24" name="CaixaDeTexto 13"/>
            <p:cNvSpPr txBox="1">
              <a:spLocks noChangeArrowheads="1"/>
            </p:cNvSpPr>
            <p:nvPr/>
          </p:nvSpPr>
          <p:spPr bwMode="auto">
            <a:xfrm>
              <a:off x="4787900" y="2852738"/>
              <a:ext cx="3024188" cy="5238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pt-BR" altLang="pt-BR" sz="1400" b="1">
                  <a:latin typeface="Arial" charset="0"/>
                </a:rPr>
                <a:t>        SOB   CHUVA FORTE  </a:t>
              </a:r>
            </a:p>
            <a:p>
              <a:pPr algn="ctr" eaLnBrk="1" hangingPunct="1"/>
              <a:r>
                <a:rPr lang="pt-BR" altLang="pt-BR" sz="1400" b="1">
                  <a:latin typeface="Arial" charset="0"/>
                </a:rPr>
                <a:t>EVITE TRANSITAR NESTA VIA</a:t>
              </a:r>
            </a:p>
          </p:txBody>
        </p:sp>
        <p:sp>
          <p:nvSpPr>
            <p:cNvPr id="25" name="Retângulo 24"/>
            <p:cNvSpPr/>
            <p:nvPr/>
          </p:nvSpPr>
          <p:spPr>
            <a:xfrm>
              <a:off x="1079500" y="2830513"/>
              <a:ext cx="1584325" cy="8334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grpSp>
          <p:nvGrpSpPr>
            <p:cNvPr id="27" name="Grupo 26"/>
            <p:cNvGrpSpPr/>
            <p:nvPr/>
          </p:nvGrpSpPr>
          <p:grpSpPr>
            <a:xfrm>
              <a:off x="1042988" y="2781300"/>
              <a:ext cx="1657350" cy="1665288"/>
              <a:chOff x="1042988" y="2781300"/>
              <a:chExt cx="1657350" cy="1665288"/>
            </a:xfrm>
          </p:grpSpPr>
          <p:sp>
            <p:nvSpPr>
              <p:cNvPr id="28" name="CaixaDeTexto 10"/>
              <p:cNvSpPr txBox="1">
                <a:spLocks noChangeArrowheads="1"/>
              </p:cNvSpPr>
              <p:nvPr/>
            </p:nvSpPr>
            <p:spPr bwMode="auto">
              <a:xfrm>
                <a:off x="1404938" y="4076700"/>
                <a:ext cx="10795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pt-BR" altLang="pt-BR"/>
                  <a:t>BANNERS</a:t>
                </a:r>
              </a:p>
            </p:txBody>
          </p:sp>
          <p:sp>
            <p:nvSpPr>
              <p:cNvPr id="29" name="CaixaDeTexto 7"/>
              <p:cNvSpPr txBox="1">
                <a:spLocks noChangeArrowheads="1"/>
              </p:cNvSpPr>
              <p:nvPr/>
            </p:nvSpPr>
            <p:spPr bwMode="auto">
              <a:xfrm>
                <a:off x="1042988" y="2781300"/>
                <a:ext cx="1657350" cy="922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b="1" dirty="0"/>
                  <a:t>ÁREA </a:t>
                </a:r>
              </a:p>
              <a:p>
                <a:pPr algn="ctr" eaLnBrk="1" hangingPunct="1"/>
                <a:r>
                  <a:rPr lang="pt-BR" altLang="pt-BR" b="1" dirty="0"/>
                  <a:t>SUJEITA A </a:t>
                </a:r>
              </a:p>
              <a:p>
                <a:pPr algn="ctr" eaLnBrk="1" hangingPunct="1"/>
                <a:r>
                  <a:rPr lang="pt-BR" altLang="pt-BR" b="1" dirty="0"/>
                  <a:t>ALAGAMENTO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501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 rot="16200000">
            <a:off x="-3006035" y="2948230"/>
            <a:ext cx="6919506" cy="98045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prstClr val="white"/>
                </a:solidFill>
                <a:latin typeface="Franklin Gothic Medium" pitchFamily="34" charset="0"/>
              </a:rPr>
              <a:t>EIXO </a:t>
            </a:r>
            <a:r>
              <a:rPr lang="pt-BR" sz="4400" dirty="0" smtClean="0">
                <a:solidFill>
                  <a:prstClr val="white"/>
                </a:solidFill>
                <a:latin typeface="Franklin Gothic Medium" pitchFamily="34" charset="0"/>
              </a:rPr>
              <a:t>PREVENTIVO</a:t>
            </a:r>
            <a:endParaRPr lang="pt-BR" sz="44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484040" y="368712"/>
            <a:ext cx="643516" cy="620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bg1"/>
                </a:solidFill>
                <a:latin typeface="Franklin Gothic Medium" pitchFamily="34" charset="0"/>
              </a:rPr>
              <a:t>6</a:t>
            </a:r>
            <a:endParaRPr lang="pt-BR" sz="32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204120" y="41304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Franklin Gothic Medium" pitchFamily="34" charset="0"/>
              </a:rPr>
              <a:t>Sinalização Viária (CET )</a:t>
            </a:r>
            <a:endParaRPr lang="pt-BR" sz="3200" b="1" dirty="0">
              <a:latin typeface="Franklin Gothic Medium" pitchFamily="34" charset="0"/>
            </a:endParaRPr>
          </a:p>
        </p:txBody>
      </p:sp>
      <p:grpSp>
        <p:nvGrpSpPr>
          <p:cNvPr id="26" name="Grupo 25"/>
          <p:cNvGrpSpPr/>
          <p:nvPr/>
        </p:nvGrpSpPr>
        <p:grpSpPr>
          <a:xfrm>
            <a:off x="1331640" y="1340768"/>
            <a:ext cx="7344816" cy="5145987"/>
            <a:chOff x="179512" y="1525414"/>
            <a:chExt cx="7496175" cy="5287962"/>
          </a:xfrm>
        </p:grpSpPr>
        <p:pic>
          <p:nvPicPr>
            <p:cNvPr id="30" name="Image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1525414"/>
              <a:ext cx="7496175" cy="5287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1" name="Grupo 30"/>
            <p:cNvGrpSpPr/>
            <p:nvPr/>
          </p:nvGrpSpPr>
          <p:grpSpPr>
            <a:xfrm>
              <a:off x="1745720" y="2595680"/>
              <a:ext cx="3210765" cy="3463180"/>
              <a:chOff x="1745720" y="2595680"/>
              <a:chExt cx="3210765" cy="3463180"/>
            </a:xfrm>
          </p:grpSpPr>
          <p:sp>
            <p:nvSpPr>
              <p:cNvPr id="32" name="Retângulo 31"/>
              <p:cNvSpPr/>
              <p:nvPr/>
            </p:nvSpPr>
            <p:spPr>
              <a:xfrm>
                <a:off x="3273883" y="2595680"/>
                <a:ext cx="1298116" cy="32385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pt-BR" sz="1100" b="1" dirty="0">
                    <a:latin typeface="Arial" pitchFamily="34" charset="0"/>
                    <a:cs typeface="Arial" pitchFamily="34" charset="0"/>
                  </a:rPr>
                  <a:t>ALAGAMENTO</a:t>
                </a:r>
              </a:p>
            </p:txBody>
          </p:sp>
          <p:sp>
            <p:nvSpPr>
              <p:cNvPr id="33" name="Retângulo 32"/>
              <p:cNvSpPr/>
              <p:nvPr/>
            </p:nvSpPr>
            <p:spPr>
              <a:xfrm>
                <a:off x="1745720" y="4975556"/>
                <a:ext cx="1079500" cy="25241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pt-BR" sz="950" b="1" dirty="0">
                    <a:latin typeface="Arial" pitchFamily="34" charset="0"/>
                    <a:cs typeface="Arial" pitchFamily="34" charset="0"/>
                  </a:rPr>
                  <a:t>ALAGAMENTO</a:t>
                </a:r>
              </a:p>
            </p:txBody>
          </p:sp>
          <p:sp>
            <p:nvSpPr>
              <p:cNvPr id="34" name="CaixaDeTexto 33"/>
              <p:cNvSpPr txBox="1"/>
              <p:nvPr/>
            </p:nvSpPr>
            <p:spPr>
              <a:xfrm>
                <a:off x="3780613" y="5555467"/>
                <a:ext cx="1175872" cy="5033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ts val="1600"/>
                  </a:lnSpc>
                  <a:defRPr/>
                </a:pPr>
                <a:r>
                  <a:rPr lang="pt-BR" sz="970" b="1" dirty="0">
                    <a:latin typeface="Arial" pitchFamily="34" charset="0"/>
                    <a:cs typeface="Arial" pitchFamily="34" charset="0"/>
                  </a:rPr>
                  <a:t>SUJEITO A </a:t>
                </a:r>
              </a:p>
              <a:p>
                <a:pPr algn="ctr">
                  <a:lnSpc>
                    <a:spcPts val="1500"/>
                  </a:lnSpc>
                  <a:defRPr/>
                </a:pPr>
                <a:r>
                  <a:rPr lang="pt-BR" sz="970" b="1" dirty="0" smtClean="0">
                    <a:latin typeface="Arial" pitchFamily="34" charset="0"/>
                    <a:cs typeface="Arial" pitchFamily="34" charset="0"/>
                  </a:rPr>
                  <a:t>ALAGAMENTO</a:t>
                </a:r>
                <a:endParaRPr lang="pt-BR" sz="97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1540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547664" y="1397907"/>
            <a:ext cx="696678" cy="671652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chemeClr val="bg1"/>
                </a:solidFill>
                <a:latin typeface="Franklin Gothic Medium" pitchFamily="34" charset="0"/>
              </a:rPr>
              <a:t>1</a:t>
            </a:r>
            <a:endParaRPr lang="pt-BR" sz="36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547664" y="2973372"/>
            <a:ext cx="696678" cy="671652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chemeClr val="bg1"/>
                </a:solidFill>
                <a:latin typeface="Franklin Gothic Medium" pitchFamily="34" charset="0"/>
              </a:rPr>
              <a:t>2</a:t>
            </a:r>
            <a:endParaRPr lang="pt-BR" sz="36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483768" y="1196752"/>
            <a:ext cx="6336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Franklin Gothic Medium" pitchFamily="34" charset="0"/>
              </a:rPr>
              <a:t>Central de Manutenção Semafórica (CET)</a:t>
            </a:r>
            <a:endParaRPr lang="pt-BR" sz="3200" b="1" dirty="0">
              <a:latin typeface="Franklin Gothic Medium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483768" y="3060249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Franklin Gothic Medium" pitchFamily="34" charset="0"/>
              </a:rPr>
              <a:t>Programa de Redução de Alagamento (PRA)</a:t>
            </a:r>
            <a:endParaRPr lang="pt-BR" sz="3200" b="1" dirty="0">
              <a:latin typeface="Franklin Gothic Medium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1547664" y="4605342"/>
            <a:ext cx="696678" cy="671652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chemeClr val="bg1"/>
                </a:solidFill>
                <a:latin typeface="Franklin Gothic Medium" pitchFamily="34" charset="0"/>
              </a:rPr>
              <a:t>3</a:t>
            </a:r>
            <a:endParaRPr lang="pt-BR" sz="36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468002" y="4605342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Franklin Gothic Medium" pitchFamily="34" charset="0"/>
              </a:rPr>
              <a:t>Macrodrenagem</a:t>
            </a:r>
            <a:endParaRPr lang="pt-BR" sz="3200" b="1" dirty="0">
              <a:latin typeface="Franklin Gothic Medium" pitchFamily="34" charset="0"/>
            </a:endParaRPr>
          </a:p>
        </p:txBody>
      </p:sp>
      <p:sp>
        <p:nvSpPr>
          <p:cNvPr id="25" name="Retângulo 24"/>
          <p:cNvSpPr/>
          <p:nvPr/>
        </p:nvSpPr>
        <p:spPr>
          <a:xfrm rot="16200000">
            <a:off x="-2978383" y="2942139"/>
            <a:ext cx="6919505" cy="980459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prstClr val="white"/>
                </a:solidFill>
                <a:latin typeface="Franklin Gothic Medium" pitchFamily="34" charset="0"/>
              </a:rPr>
              <a:t>EIXO </a:t>
            </a:r>
            <a:r>
              <a:rPr lang="pt-BR" sz="4400" dirty="0" smtClean="0">
                <a:solidFill>
                  <a:prstClr val="white"/>
                </a:solidFill>
                <a:latin typeface="Franklin Gothic Medium" pitchFamily="34" charset="0"/>
              </a:rPr>
              <a:t>ESTRUTURAL</a:t>
            </a:r>
            <a:endParaRPr lang="pt-BR" sz="44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39259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547664" y="536713"/>
            <a:ext cx="696678" cy="671652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chemeClr val="bg1"/>
                </a:solidFill>
                <a:latin typeface="Franklin Gothic Medium" pitchFamily="34" charset="0"/>
              </a:rPr>
              <a:t>1</a:t>
            </a:r>
            <a:endParaRPr lang="pt-BR" sz="36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483768" y="335558"/>
            <a:ext cx="6336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Franklin Gothic Medium" pitchFamily="34" charset="0"/>
              </a:rPr>
              <a:t>Central de Manutenção Semafórica (CET)</a:t>
            </a:r>
            <a:endParaRPr lang="pt-BR" sz="3200" b="1" dirty="0">
              <a:latin typeface="Franklin Gothic Medium" pitchFamily="34" charset="0"/>
            </a:endParaRPr>
          </a:p>
        </p:txBody>
      </p:sp>
      <p:sp>
        <p:nvSpPr>
          <p:cNvPr id="25" name="Retângulo 24"/>
          <p:cNvSpPr/>
          <p:nvPr/>
        </p:nvSpPr>
        <p:spPr>
          <a:xfrm rot="16200000">
            <a:off x="-2978383" y="2942139"/>
            <a:ext cx="6919505" cy="980459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prstClr val="white"/>
                </a:solidFill>
                <a:latin typeface="Franklin Gothic Medium" pitchFamily="34" charset="0"/>
              </a:rPr>
              <a:t>EIXO </a:t>
            </a:r>
            <a:r>
              <a:rPr lang="pt-BR" sz="4400" dirty="0" smtClean="0">
                <a:solidFill>
                  <a:prstClr val="white"/>
                </a:solidFill>
                <a:latin typeface="Franklin Gothic Medium" pitchFamily="34" charset="0"/>
              </a:rPr>
              <a:t>ESTRUTURAL</a:t>
            </a:r>
            <a:endParaRPr lang="pt-BR" sz="44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628800"/>
            <a:ext cx="2448272" cy="2448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00808"/>
            <a:ext cx="2448272" cy="2448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CaixaDeTexto 10"/>
          <p:cNvSpPr txBox="1"/>
          <p:nvPr/>
        </p:nvSpPr>
        <p:spPr>
          <a:xfrm>
            <a:off x="1480492" y="5682233"/>
            <a:ext cx="69274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Franklin Gothic Medium" pitchFamily="34" charset="0"/>
              </a:rPr>
              <a:t>Funcionamento: testes a partir de 07.Nov.2013;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Franklin Gothic Medium" pitchFamily="34" charset="0"/>
              </a:rPr>
              <a:t>Estrutura: 4 –10 funcionários, 5 técnicos de suporte.</a:t>
            </a:r>
            <a:endParaRPr lang="pt-BR" sz="2200" dirty="0">
              <a:latin typeface="Franklin Gothic Medium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123728" y="465313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C00000"/>
                </a:solidFill>
                <a:latin typeface="Franklin Gothic Medium" pitchFamily="34" charset="0"/>
              </a:rPr>
              <a:t>Investimento</a:t>
            </a:r>
            <a:endParaRPr lang="pt-BR" sz="2400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547665" y="4221088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Franklin Gothic Medium" pitchFamily="34" charset="0"/>
              </a:rPr>
              <a:t>R$2.500.000</a:t>
            </a:r>
            <a:endParaRPr lang="pt-BR" sz="3200" b="1" dirty="0">
              <a:latin typeface="Franklin Gothic Medium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381043" y="441620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C00000"/>
                </a:solidFill>
                <a:latin typeface="Franklin Gothic Medium" pitchFamily="34" charset="0"/>
              </a:rPr>
              <a:t>Operação</a:t>
            </a:r>
            <a:endParaRPr lang="pt-BR" sz="2400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5337251" y="4149080"/>
            <a:ext cx="40592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Franklin Gothic Medium" pitchFamily="34" charset="0"/>
              </a:rPr>
              <a:t>24hs</a:t>
            </a:r>
          </a:p>
          <a:p>
            <a:r>
              <a:rPr lang="pt-BR" sz="3200" b="1" dirty="0" smtClean="0">
                <a:latin typeface="Franklin Gothic Medium" pitchFamily="34" charset="0"/>
              </a:rPr>
              <a:t>7 dias/semana</a:t>
            </a:r>
            <a:endParaRPr lang="pt-BR" sz="3200" b="1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547664" y="332656"/>
            <a:ext cx="696678" cy="671652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chemeClr val="bg1"/>
                </a:solidFill>
                <a:latin typeface="Franklin Gothic Medium" pitchFamily="34" charset="0"/>
              </a:rPr>
              <a:t>2</a:t>
            </a:r>
            <a:endParaRPr lang="pt-BR" sz="36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411760" y="335912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Franklin Gothic Medium" pitchFamily="34" charset="0"/>
              </a:rPr>
              <a:t>PRA 1</a:t>
            </a:r>
            <a:endParaRPr lang="pt-BR" sz="3600" b="1" dirty="0">
              <a:latin typeface="Franklin Gothic Medium" pitchFamily="34" charset="0"/>
            </a:endParaRPr>
          </a:p>
        </p:txBody>
      </p:sp>
      <p:sp>
        <p:nvSpPr>
          <p:cNvPr id="25" name="Retângulo 24"/>
          <p:cNvSpPr/>
          <p:nvPr/>
        </p:nvSpPr>
        <p:spPr>
          <a:xfrm rot="16200000">
            <a:off x="-2978383" y="2942139"/>
            <a:ext cx="6919505" cy="980459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prstClr val="white"/>
                </a:solidFill>
                <a:latin typeface="Franklin Gothic Medium" pitchFamily="34" charset="0"/>
              </a:rPr>
              <a:t>EIXO </a:t>
            </a:r>
            <a:r>
              <a:rPr lang="pt-BR" sz="4400" dirty="0" smtClean="0">
                <a:solidFill>
                  <a:prstClr val="white"/>
                </a:solidFill>
                <a:latin typeface="Franklin Gothic Medium" pitchFamily="34" charset="0"/>
              </a:rPr>
              <a:t>ESTRUTURAL</a:t>
            </a:r>
            <a:endParaRPr lang="pt-BR" sz="44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566479" y="1988840"/>
            <a:ext cx="29335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C00000"/>
                </a:solidFill>
                <a:latin typeface="Franklin Gothic Medium" pitchFamily="34" charset="0"/>
              </a:rPr>
              <a:t>Obras em andamento</a:t>
            </a:r>
            <a:endParaRPr lang="pt-BR" sz="3200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475656" y="1268760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>
                <a:latin typeface="Franklin Gothic Medium" pitchFamily="34" charset="0"/>
              </a:rPr>
              <a:t>35</a:t>
            </a:r>
            <a:endParaRPr lang="pt-BR" sz="5400" b="1" dirty="0">
              <a:latin typeface="Franklin Gothic Medium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4499992" y="1663060"/>
            <a:ext cx="405928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Franklin Gothic Book" pitchFamily="34" charset="0"/>
              </a:rPr>
              <a:t>Obras a serem entregues</a:t>
            </a:r>
            <a:r>
              <a:rPr lang="pt-BR" sz="2400" dirty="0" smtClean="0">
                <a:latin typeface="Franklin Gothic Book" pitchFamily="34" charset="0"/>
              </a:rPr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latin typeface="Franklin Gothic Book" pitchFamily="34" charset="0"/>
              </a:rPr>
              <a:t>22 até DEZ/13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latin typeface="Franklin Gothic Book" pitchFamily="34" charset="0"/>
              </a:rPr>
              <a:t>11 até ABRIL/14</a:t>
            </a:r>
            <a:endParaRPr lang="pt-BR" sz="2400" dirty="0">
              <a:latin typeface="Franklin Gothic Book" pitchFamily="34" charset="0"/>
            </a:endParaRPr>
          </a:p>
        </p:txBody>
      </p:sp>
      <p:sp>
        <p:nvSpPr>
          <p:cNvPr id="15" name="Chave dupla 14"/>
          <p:cNvSpPr/>
          <p:nvPr/>
        </p:nvSpPr>
        <p:spPr>
          <a:xfrm>
            <a:off x="4014752" y="1484784"/>
            <a:ext cx="4896544" cy="1747986"/>
          </a:xfrm>
          <a:prstGeom prst="bracePair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black"/>
              </a:solidFill>
              <a:latin typeface="Franklin Gothic Book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566478" y="3933056"/>
            <a:ext cx="3005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C00000"/>
                </a:solidFill>
                <a:latin typeface="Franklin Gothic Medium" pitchFamily="34" charset="0"/>
              </a:rPr>
              <a:t>Obras entregues</a:t>
            </a:r>
            <a:endParaRPr lang="pt-BR" sz="2800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475656" y="3212976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>
                <a:latin typeface="Franklin Gothic Medium" pitchFamily="34" charset="0"/>
              </a:rPr>
              <a:t>2</a:t>
            </a:r>
            <a:endParaRPr lang="pt-BR" sz="5400" b="1" dirty="0">
              <a:latin typeface="Franklin Gothic Medium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4716015" y="3645024"/>
            <a:ext cx="40592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Franklin Gothic Book" pitchFamily="34" charset="0"/>
              </a:rPr>
              <a:t>Ermelino Matarazzo</a:t>
            </a:r>
          </a:p>
          <a:p>
            <a:r>
              <a:rPr lang="pt-BR" sz="2800" b="1" dirty="0" smtClean="0">
                <a:latin typeface="Franklin Gothic Book" pitchFamily="34" charset="0"/>
              </a:rPr>
              <a:t>Itaim Paulista</a:t>
            </a:r>
            <a:endParaRPr lang="pt-BR" sz="2400" dirty="0">
              <a:latin typeface="Franklin Gothic Book" pitchFamily="34" charset="0"/>
            </a:endParaRPr>
          </a:p>
        </p:txBody>
      </p:sp>
      <p:sp>
        <p:nvSpPr>
          <p:cNvPr id="21" name="Chave dupla 20"/>
          <p:cNvSpPr/>
          <p:nvPr/>
        </p:nvSpPr>
        <p:spPr>
          <a:xfrm>
            <a:off x="4355976" y="3573016"/>
            <a:ext cx="3781983" cy="1132383"/>
          </a:xfrm>
          <a:prstGeom prst="bracePair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black"/>
              </a:solidFill>
              <a:latin typeface="Franklin Gothic Book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115616" y="5302900"/>
            <a:ext cx="3709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/>
              <a:t>R</a:t>
            </a:r>
            <a:r>
              <a:rPr lang="pt-BR" sz="4000" b="1" dirty="0"/>
              <a:t>$ </a:t>
            </a:r>
            <a:r>
              <a:rPr lang="pt-BR" sz="4000" b="1" dirty="0" smtClean="0"/>
              <a:t>125.000.000</a:t>
            </a:r>
            <a:endParaRPr lang="pt-BR" sz="4000" b="1" dirty="0">
              <a:latin typeface="Franklin Gothic Medium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475656" y="5794762"/>
            <a:ext cx="3684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C00000"/>
                </a:solidFill>
                <a:latin typeface="Franklin Gothic Medium" pitchFamily="34" charset="0"/>
              </a:rPr>
              <a:t>Investimento Total</a:t>
            </a:r>
            <a:endParaRPr lang="pt-BR" sz="3200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148064" y="5157192"/>
            <a:ext cx="405928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Franklin Gothic Book" pitchFamily="34" charset="0"/>
              </a:rPr>
              <a:t>Investimento em Obras em andamento:</a:t>
            </a:r>
            <a:endParaRPr lang="pt-BR" sz="2400" dirty="0" smtClean="0">
              <a:latin typeface="Franklin Gothic Book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latin typeface="Franklin Gothic Book" pitchFamily="34" charset="0"/>
              </a:rPr>
              <a:t>R$</a:t>
            </a:r>
            <a:r>
              <a:rPr lang="pt-BR" sz="2400" dirty="0"/>
              <a:t> 61.746.770,07</a:t>
            </a:r>
            <a:endParaRPr lang="pt-BR" sz="2400" dirty="0">
              <a:latin typeface="Franklin Gothic Book" pitchFamily="34" charset="0"/>
            </a:endParaRPr>
          </a:p>
        </p:txBody>
      </p:sp>
      <p:sp>
        <p:nvSpPr>
          <p:cNvPr id="26" name="Chave dupla 25"/>
          <p:cNvSpPr/>
          <p:nvPr/>
        </p:nvSpPr>
        <p:spPr>
          <a:xfrm>
            <a:off x="4932040" y="5218698"/>
            <a:ext cx="4211960" cy="1292711"/>
          </a:xfrm>
          <a:prstGeom prst="bracePair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black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16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547664" y="332656"/>
            <a:ext cx="696678" cy="671652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chemeClr val="bg1"/>
                </a:solidFill>
                <a:latin typeface="Franklin Gothic Medium" pitchFamily="34" charset="0"/>
              </a:rPr>
              <a:t>3</a:t>
            </a:r>
            <a:endParaRPr lang="pt-BR" sz="36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411760" y="335912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Franklin Gothic Medium" pitchFamily="34" charset="0"/>
              </a:rPr>
              <a:t>MACRODRENAGEM</a:t>
            </a:r>
            <a:endParaRPr lang="pt-BR" sz="3600" b="1" dirty="0">
              <a:latin typeface="Franklin Gothic Medium" pitchFamily="34" charset="0"/>
            </a:endParaRPr>
          </a:p>
        </p:txBody>
      </p:sp>
      <p:sp>
        <p:nvSpPr>
          <p:cNvPr id="25" name="Retângulo 24"/>
          <p:cNvSpPr/>
          <p:nvPr/>
        </p:nvSpPr>
        <p:spPr>
          <a:xfrm rot="16200000">
            <a:off x="-2978383" y="2942139"/>
            <a:ext cx="6919505" cy="980459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prstClr val="white"/>
                </a:solidFill>
                <a:latin typeface="Franklin Gothic Medium" pitchFamily="34" charset="0"/>
              </a:rPr>
              <a:t>EIXO </a:t>
            </a:r>
            <a:r>
              <a:rPr lang="pt-BR" sz="4400" dirty="0" smtClean="0">
                <a:solidFill>
                  <a:prstClr val="white"/>
                </a:solidFill>
                <a:latin typeface="Franklin Gothic Medium" pitchFamily="34" charset="0"/>
              </a:rPr>
              <a:t>ESTRUTURAL</a:t>
            </a:r>
            <a:endParaRPr lang="pt-BR" sz="44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475656" y="1757775"/>
            <a:ext cx="6220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indent="0">
              <a:buNone/>
            </a:pPr>
            <a:r>
              <a:rPr lang="pt-BR" sz="4000" b="1" dirty="0">
                <a:latin typeface="Franklin Gothic Medium" pitchFamily="34" charset="0"/>
              </a:rPr>
              <a:t>Obras iniciadas em 2013: </a:t>
            </a:r>
          </a:p>
        </p:txBody>
      </p:sp>
      <p:sp>
        <p:nvSpPr>
          <p:cNvPr id="3" name="Retângulo 2"/>
          <p:cNvSpPr/>
          <p:nvPr/>
        </p:nvSpPr>
        <p:spPr>
          <a:xfrm>
            <a:off x="1115616" y="2708920"/>
            <a:ext cx="76597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1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4000" dirty="0">
                <a:solidFill>
                  <a:prstClr val="black"/>
                </a:solidFill>
                <a:latin typeface="Franklin Gothic Book" pitchFamily="34" charset="0"/>
              </a:rPr>
              <a:t>Córrego Ponte Baixa; </a:t>
            </a:r>
          </a:p>
          <a:p>
            <a:pPr marL="1028700" lvl="1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4000" dirty="0">
                <a:solidFill>
                  <a:prstClr val="black"/>
                </a:solidFill>
                <a:latin typeface="Franklin Gothic Book" pitchFamily="34" charset="0"/>
              </a:rPr>
              <a:t>Bacia do Córrego Cordeiro;</a:t>
            </a:r>
          </a:p>
          <a:p>
            <a:pPr marL="1028700" lvl="1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4000" dirty="0">
                <a:solidFill>
                  <a:prstClr val="black"/>
                </a:solidFill>
                <a:latin typeface="Franklin Gothic Book" pitchFamily="34" charset="0"/>
              </a:rPr>
              <a:t>Córregos Sumaré/Água Preta;</a:t>
            </a:r>
          </a:p>
        </p:txBody>
      </p:sp>
    </p:spTree>
    <p:extLst>
      <p:ext uri="{BB962C8B-B14F-4D97-AF65-F5344CB8AC3E}">
        <p14:creationId xmlns:p14="http://schemas.microsoft.com/office/powerpoint/2010/main" val="101439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 rot="16200000">
            <a:off x="5230532" y="2947218"/>
            <a:ext cx="6919500" cy="980459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prstClr val="white"/>
                </a:solidFill>
                <a:latin typeface="Franklin Gothic Medium" pitchFamily="34" charset="0"/>
              </a:rPr>
              <a:t>EIXO </a:t>
            </a:r>
            <a:r>
              <a:rPr lang="pt-BR" sz="4400" dirty="0" smtClean="0">
                <a:solidFill>
                  <a:prstClr val="white"/>
                </a:solidFill>
                <a:latin typeface="Franklin Gothic Medium" pitchFamily="34" charset="0"/>
              </a:rPr>
              <a:t>INFORMATIVO</a:t>
            </a:r>
            <a:endParaRPr lang="pt-BR" sz="44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 rot="16200000">
            <a:off x="4250069" y="2942139"/>
            <a:ext cx="6919505" cy="980459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prstClr val="white"/>
                </a:solidFill>
                <a:latin typeface="Franklin Gothic Medium" pitchFamily="34" charset="0"/>
              </a:rPr>
              <a:t>EIXO </a:t>
            </a:r>
            <a:r>
              <a:rPr lang="pt-BR" sz="4400" dirty="0" smtClean="0">
                <a:solidFill>
                  <a:prstClr val="white"/>
                </a:solidFill>
                <a:latin typeface="Franklin Gothic Medium" pitchFamily="34" charset="0"/>
              </a:rPr>
              <a:t>ESTRUTURAL</a:t>
            </a:r>
            <a:endParaRPr lang="pt-BR" sz="44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 rot="16200000">
            <a:off x="3269609" y="2948230"/>
            <a:ext cx="6919506" cy="98045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prstClr val="white"/>
                </a:solidFill>
                <a:latin typeface="Franklin Gothic Medium" pitchFamily="34" charset="0"/>
              </a:rPr>
              <a:t>EIXO </a:t>
            </a:r>
            <a:r>
              <a:rPr lang="pt-BR" sz="4400" dirty="0" smtClean="0">
                <a:solidFill>
                  <a:prstClr val="white"/>
                </a:solidFill>
                <a:latin typeface="Franklin Gothic Medium" pitchFamily="34" charset="0"/>
              </a:rPr>
              <a:t>PREVENTIVO</a:t>
            </a:r>
            <a:endParaRPr lang="pt-BR" sz="44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40572" y="1988840"/>
            <a:ext cx="60596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0" b="1" dirty="0">
                <a:latin typeface="Franklin Gothic Medium" pitchFamily="34" charset="0"/>
              </a:rPr>
              <a:t>3 </a:t>
            </a:r>
            <a:r>
              <a:rPr lang="pt-BR" sz="8000" b="1" dirty="0" smtClean="0">
                <a:latin typeface="Franklin Gothic Medium" pitchFamily="34" charset="0"/>
              </a:rPr>
              <a:t>eixos de trabalho</a:t>
            </a:r>
            <a:endParaRPr lang="pt-BR" sz="8000" b="1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7994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 rot="16200000">
            <a:off x="-2978383" y="2942139"/>
            <a:ext cx="6919505" cy="980459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prstClr val="white"/>
                </a:solidFill>
                <a:latin typeface="Franklin Gothic Medium" pitchFamily="34" charset="0"/>
              </a:rPr>
              <a:t>EIXO </a:t>
            </a:r>
            <a:r>
              <a:rPr lang="pt-BR" sz="4400" dirty="0" smtClean="0">
                <a:solidFill>
                  <a:prstClr val="white"/>
                </a:solidFill>
                <a:latin typeface="Franklin Gothic Medium" pitchFamily="34" charset="0"/>
              </a:rPr>
              <a:t>ESTRUTURAL</a:t>
            </a:r>
            <a:endParaRPr lang="pt-BR" sz="44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 bwMode="auto">
          <a:xfrm>
            <a:off x="1372462" y="206771"/>
            <a:ext cx="7664034" cy="701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pt-BR" sz="3000" b="1" dirty="0" err="1">
                <a:latin typeface="Franklin Gothic Medium" pitchFamily="34" charset="0"/>
              </a:rPr>
              <a:t>E</a:t>
            </a:r>
            <a:r>
              <a:rPr lang="en-GB" altLang="pt-BR" sz="3000" b="1" dirty="0" err="1" smtClean="0">
                <a:latin typeface="Franklin Gothic Medium" pitchFamily="34" charset="0"/>
              </a:rPr>
              <a:t>mpreendimentos</a:t>
            </a:r>
            <a:r>
              <a:rPr lang="en-GB" altLang="pt-BR" sz="3000" b="1" dirty="0" smtClean="0">
                <a:latin typeface="Franklin Gothic Medium" pitchFamily="34" charset="0"/>
              </a:rPr>
              <a:t> </a:t>
            </a:r>
            <a:r>
              <a:rPr lang="en-GB" altLang="pt-BR" sz="3000" b="1" dirty="0" err="1" smtClean="0">
                <a:latin typeface="Franklin Gothic Medium" pitchFamily="34" charset="0"/>
              </a:rPr>
              <a:t>prioritários</a:t>
            </a:r>
            <a:r>
              <a:rPr lang="en-GB" altLang="pt-BR" sz="3000" b="1" dirty="0" smtClean="0">
                <a:latin typeface="Franklin Gothic Medium" pitchFamily="34" charset="0"/>
              </a:rPr>
              <a:t> de </a:t>
            </a:r>
            <a:r>
              <a:rPr lang="en-GB" altLang="pt-BR" sz="3000" b="1" dirty="0" err="1" smtClean="0">
                <a:latin typeface="Franklin Gothic Medium" pitchFamily="34" charset="0"/>
              </a:rPr>
              <a:t>drenagem</a:t>
            </a:r>
            <a:r>
              <a:rPr lang="en-GB" altLang="pt-BR" sz="3000" b="1" dirty="0" smtClean="0">
                <a:latin typeface="Franklin Gothic Medium" pitchFamily="34" charset="0"/>
              </a:rPr>
              <a:t> (SIURB)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114203"/>
              </p:ext>
            </p:extLst>
          </p:nvPr>
        </p:nvGraphicFramePr>
        <p:xfrm>
          <a:off x="1259632" y="1412776"/>
          <a:ext cx="7679951" cy="4429893"/>
        </p:xfrm>
        <a:graphic>
          <a:graphicData uri="http://schemas.openxmlformats.org/drawingml/2006/table">
            <a:tbl>
              <a:tblPr>
                <a:tableStyleId>{10A1B5D5-9B99-4C35-A422-299274C87663}</a:tableStyleId>
              </a:tblPr>
              <a:tblGrid>
                <a:gridCol w="2333150"/>
                <a:gridCol w="2838665"/>
                <a:gridCol w="2508136"/>
              </a:tblGrid>
              <a:tr h="3378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Empreendimento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Valor (R$ mil)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Status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37884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>
                          <a:effectLst/>
                        </a:rPr>
                        <a:t>Córrego Cordeiro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>
                          <a:effectLst/>
                        </a:rPr>
                        <a:t>164,3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 smtClean="0">
                          <a:effectLst/>
                        </a:rPr>
                        <a:t>Em obras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37884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>
                          <a:effectLst/>
                        </a:rPr>
                        <a:t>Sumaré/Agua Preta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>
                          <a:effectLst/>
                        </a:rPr>
                        <a:t>161,3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 smtClean="0">
                          <a:effectLst/>
                        </a:rPr>
                        <a:t>Em obras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37884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>
                          <a:effectLst/>
                        </a:rPr>
                        <a:t>Ponte Baixa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>
                          <a:effectLst/>
                        </a:rPr>
                        <a:t>506,6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effectLst/>
                        </a:rPr>
                        <a:t>Em obras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37884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>
                          <a:effectLst/>
                        </a:rPr>
                        <a:t>Bacia Anhangabaú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>
                          <a:effectLst/>
                        </a:rPr>
                        <a:t>6,0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 smtClean="0">
                          <a:effectLst/>
                        </a:rPr>
                        <a:t>Estudo de alternativa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37884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>
                          <a:effectLst/>
                        </a:rPr>
                        <a:t>Aricanduva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>
                          <a:effectLst/>
                        </a:rPr>
                        <a:t>303,4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 smtClean="0">
                          <a:effectLst/>
                        </a:rPr>
                        <a:t>Edital</a:t>
                      </a:r>
                      <a:r>
                        <a:rPr lang="pt-BR" sz="2000" u="none" strike="noStrike" baseline="0" dirty="0" smtClean="0">
                          <a:effectLst/>
                        </a:rPr>
                        <a:t> pré-qualificação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37884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 err="1">
                          <a:effectLst/>
                        </a:rPr>
                        <a:t>Zavuvus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>
                          <a:effectLst/>
                        </a:rPr>
                        <a:t>377,3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  <a:tabLst/>
                        <a:defRPr/>
                      </a:pPr>
                      <a:r>
                        <a:rPr lang="pt-BR" sz="2000" u="none" strike="noStrike" kern="1200" dirty="0" smtClean="0">
                          <a:effectLst/>
                        </a:rPr>
                        <a:t>Edital</a:t>
                      </a:r>
                      <a:r>
                        <a:rPr lang="pt-BR" sz="2000" u="none" strike="noStrike" kern="1200" baseline="0" dirty="0" smtClean="0">
                          <a:effectLst/>
                        </a:rPr>
                        <a:t> pré-qualificação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37884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>
                          <a:effectLst/>
                        </a:rPr>
                        <a:t>Córrego Tremembé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>
                          <a:effectLst/>
                        </a:rPr>
                        <a:t>150,1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effectLst/>
                        </a:rPr>
                        <a:t>Projeto concluído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37884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>
                          <a:effectLst/>
                        </a:rPr>
                        <a:t>Paraguai/Éguas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>
                          <a:effectLst/>
                        </a:rPr>
                        <a:t>80,0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effectLst/>
                        </a:rPr>
                        <a:t>Projeto concluído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37884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>
                          <a:effectLst/>
                        </a:rPr>
                        <a:t>Riacho Ipiranga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>
                          <a:effectLst/>
                        </a:rPr>
                        <a:t>200,0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effectLst/>
                        </a:rPr>
                        <a:t>Projeto concluído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37884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>
                          <a:effectLst/>
                        </a:rPr>
                        <a:t>Pq. Linear Rib. Perus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>
                          <a:effectLst/>
                        </a:rPr>
                        <a:t>190,0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effectLst/>
                        </a:rPr>
                        <a:t>Projeto concluído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37884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>
                          <a:effectLst/>
                        </a:rPr>
                        <a:t>Morro do “S”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>
                          <a:effectLst/>
                        </a:rPr>
                        <a:t>231,0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 smtClean="0">
                          <a:effectLst/>
                        </a:rPr>
                        <a:t>Projeto</a:t>
                      </a:r>
                      <a:r>
                        <a:rPr lang="pt-BR" sz="2000" u="none" strike="noStrike" baseline="0" dirty="0" smtClean="0">
                          <a:effectLst/>
                        </a:rPr>
                        <a:t> em elaboração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37884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>
                          <a:effectLst/>
                        </a:rPr>
                        <a:t>Córrego Paciência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>
                          <a:effectLst/>
                        </a:rPr>
                        <a:t>277,7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pt-BR" sz="2000" u="none" strike="noStrike" dirty="0" smtClean="0">
                          <a:effectLst/>
                        </a:rPr>
                        <a:t>Projeto</a:t>
                      </a:r>
                      <a:r>
                        <a:rPr lang="pt-BR" sz="2000" u="none" strike="noStrike" baseline="0" dirty="0" smtClean="0">
                          <a:effectLst/>
                        </a:rPr>
                        <a:t> em elaboração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372462" y="6015479"/>
            <a:ext cx="752001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Reservatórios:</a:t>
            </a:r>
          </a:p>
          <a:p>
            <a:r>
              <a:rPr lang="pt-BR" sz="2000" dirty="0" smtClean="0"/>
              <a:t>Situação Atual: 20 reservatórios / Meta: 30 novos reservatórios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9965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943949" y="2123013"/>
            <a:ext cx="6076323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pt-BR" sz="2800" b="1" dirty="0">
                <a:latin typeface="Franklin Gothic Book" pitchFamily="34" charset="0"/>
              </a:rPr>
              <a:t>Novo Portal da </a:t>
            </a:r>
            <a:r>
              <a:rPr lang="pt-BR" sz="2800" b="1" dirty="0" smtClean="0">
                <a:latin typeface="Franklin Gothic Book" pitchFamily="34" charset="0"/>
              </a:rPr>
              <a:t>Prefeitura </a:t>
            </a:r>
          </a:p>
        </p:txBody>
      </p:sp>
      <p:sp>
        <p:nvSpPr>
          <p:cNvPr id="8" name="Retângulo 7"/>
          <p:cNvSpPr/>
          <p:nvPr/>
        </p:nvSpPr>
        <p:spPr>
          <a:xfrm>
            <a:off x="899592" y="2960393"/>
            <a:ext cx="7984707" cy="892552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pt-BR" sz="2800" b="1" dirty="0">
                <a:latin typeface="Franklin Gothic Book" pitchFamily="34" charset="0"/>
              </a:rPr>
              <a:t>Divulgação de informações do CGE, COI </a:t>
            </a:r>
            <a:endParaRPr lang="pt-BR" sz="2800" b="1" dirty="0" smtClean="0">
              <a:latin typeface="Franklin Gothic Book" pitchFamily="34" charset="0"/>
            </a:endParaRPr>
          </a:p>
          <a:p>
            <a:r>
              <a:rPr lang="pt-BR" sz="2400" b="1" dirty="0">
                <a:latin typeface="Franklin Gothic Book" pitchFamily="34" charset="0"/>
              </a:rPr>
              <a:t>A</a:t>
            </a:r>
            <a:r>
              <a:rPr lang="pt-BR" sz="2400" b="1" dirty="0" smtClean="0">
                <a:latin typeface="Franklin Gothic Book" pitchFamily="34" charset="0"/>
              </a:rPr>
              <a:t> </a:t>
            </a:r>
            <a:r>
              <a:rPr lang="pt-BR" sz="2400" b="1" dirty="0">
                <a:latin typeface="Franklin Gothic Book" pitchFamily="34" charset="0"/>
              </a:rPr>
              <a:t>partir de </a:t>
            </a:r>
            <a:r>
              <a:rPr lang="pt-BR" sz="2400" b="1" dirty="0" smtClean="0">
                <a:latin typeface="Franklin Gothic Book" pitchFamily="34" charset="0"/>
              </a:rPr>
              <a:t>15.DEZ</a:t>
            </a:r>
            <a:endParaRPr lang="pt-BR" sz="2800" b="1" dirty="0">
              <a:latin typeface="Franklin Gothic Book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899592" y="1305634"/>
            <a:ext cx="3872920" cy="523220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lang="pt-BR" sz="2800" b="1" dirty="0" smtClean="0">
                <a:latin typeface="Franklin Gothic Book" pitchFamily="34" charset="0"/>
              </a:rPr>
              <a:t>Central de telefonia 156</a:t>
            </a:r>
            <a:endParaRPr lang="pt-BR" sz="2800" b="1" dirty="0">
              <a:latin typeface="Franklin Gothic Book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 rot="16200000">
            <a:off x="-3006032" y="2947218"/>
            <a:ext cx="6919500" cy="980459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prstClr val="white"/>
                </a:solidFill>
                <a:latin typeface="Franklin Gothic Medium" pitchFamily="34" charset="0"/>
              </a:rPr>
              <a:t>EIXO </a:t>
            </a:r>
            <a:r>
              <a:rPr lang="pt-BR" sz="4400" dirty="0" smtClean="0">
                <a:solidFill>
                  <a:prstClr val="white"/>
                </a:solidFill>
                <a:latin typeface="Franklin Gothic Medium" pitchFamily="34" charset="0"/>
              </a:rPr>
              <a:t>INFORMATIVO</a:t>
            </a:r>
            <a:endParaRPr lang="pt-BR" sz="44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971600" y="4005064"/>
            <a:ext cx="7912699" cy="2616324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dirty="0" err="1" smtClean="0">
                <a:latin typeface="Franklin Gothic Book" pitchFamily="34" charset="0"/>
              </a:rPr>
              <a:t>Twitter</a:t>
            </a:r>
            <a:r>
              <a:rPr lang="pt-BR" sz="2200" dirty="0" smtClean="0">
                <a:latin typeface="Franklin Gothic Book" pitchFamily="34" charset="0"/>
              </a:rPr>
              <a:t>, Internet</a:t>
            </a:r>
          </a:p>
          <a:p>
            <a:r>
              <a:rPr lang="pt-BR" sz="2200" dirty="0" smtClean="0">
                <a:latin typeface="Franklin Gothic Book" pitchFamily="34" charset="0"/>
              </a:rPr>
              <a:t>544 relógios públicos;</a:t>
            </a:r>
          </a:p>
          <a:p>
            <a:r>
              <a:rPr lang="pt-BR" sz="2200" dirty="0" smtClean="0">
                <a:latin typeface="Franklin Gothic Book" pitchFamily="34" charset="0"/>
              </a:rPr>
              <a:t>2.268 pontos de mídia </a:t>
            </a:r>
            <a:r>
              <a:rPr lang="pt-BR" sz="2200" dirty="0" err="1" smtClean="0">
                <a:latin typeface="Franklin Gothic Book" pitchFamily="34" charset="0"/>
              </a:rPr>
              <a:t>TVÔnibus</a:t>
            </a:r>
            <a:r>
              <a:rPr lang="pt-BR" sz="2200" dirty="0" smtClean="0">
                <a:latin typeface="Franklin Gothic Book" pitchFamily="34" charset="0"/>
              </a:rPr>
              <a:t>;</a:t>
            </a:r>
          </a:p>
          <a:p>
            <a:r>
              <a:rPr lang="pt-BR" sz="2200" dirty="0" smtClean="0">
                <a:latin typeface="Franklin Gothic Book" pitchFamily="34" charset="0"/>
              </a:rPr>
              <a:t>7.532 pontos de mídia </a:t>
            </a:r>
            <a:r>
              <a:rPr lang="pt-BR" sz="2200" i="1" dirty="0" smtClean="0">
                <a:latin typeface="Franklin Gothic Book" pitchFamily="34" charset="0"/>
              </a:rPr>
              <a:t>indoors</a:t>
            </a:r>
            <a:r>
              <a:rPr lang="pt-BR" sz="2200" dirty="0" smtClean="0">
                <a:latin typeface="Franklin Gothic Book" pitchFamily="34" charset="0"/>
              </a:rPr>
              <a:t>: prédios comerciais (1100), metrô (6102), rodoviárias (56), aeroporto (58) e shopping centers (36)</a:t>
            </a:r>
          </a:p>
          <a:p>
            <a:r>
              <a:rPr lang="pt-BR" sz="2200" dirty="0" smtClean="0">
                <a:latin typeface="Franklin Gothic Book" pitchFamily="34" charset="0"/>
              </a:rPr>
              <a:t>150 Abrigos de ônibus;</a:t>
            </a:r>
            <a:endParaRPr lang="pt-BR" sz="2200" dirty="0">
              <a:latin typeface="Franklin Gothic Boo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187624" y="260648"/>
            <a:ext cx="78213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>
                <a:latin typeface="Franklin Gothic Medium" pitchFamily="34" charset="0"/>
              </a:rPr>
              <a:t>Conscientização e divulgação (SECOM)</a:t>
            </a:r>
          </a:p>
        </p:txBody>
      </p:sp>
    </p:spTree>
    <p:extLst>
      <p:ext uri="{BB962C8B-B14F-4D97-AF65-F5344CB8AC3E}">
        <p14:creationId xmlns:p14="http://schemas.microsoft.com/office/powerpoint/2010/main" val="261564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79512" y="2395001"/>
            <a:ext cx="7964970" cy="775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tx1"/>
                </a:solidFill>
                <a:latin typeface="Franklin Gothic Book" pitchFamily="34" charset="0"/>
              </a:rPr>
              <a:t>  </a:t>
            </a:r>
            <a:endParaRPr lang="pt-BR" sz="2400" dirty="0">
              <a:solidFill>
                <a:schemeClr val="tx1"/>
              </a:solidFill>
              <a:latin typeface="Franklin Gothic Book" pitchFamily="34" charset="0"/>
            </a:endParaRP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107504" y="1556792"/>
            <a:ext cx="8626493" cy="295232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pt-BR" sz="2400" b="1" dirty="0">
                <a:latin typeface="Franklin Gothic Book" pitchFamily="34" charset="0"/>
              </a:rPr>
              <a:t>Trânsito e Transportes</a:t>
            </a:r>
            <a:r>
              <a:rPr lang="pt-BR" sz="2400" dirty="0">
                <a:latin typeface="Franklin Gothic Book" pitchFamily="34" charset="0"/>
              </a:rPr>
              <a:t>: </a:t>
            </a:r>
            <a:endParaRPr lang="pt-BR" sz="2400" dirty="0" smtClean="0">
              <a:latin typeface="Franklin Gothic Book" pitchFamily="34" charset="0"/>
            </a:endParaRPr>
          </a:p>
          <a:p>
            <a:pPr indent="-285750"/>
            <a:r>
              <a:rPr lang="pt-BR" sz="2000" dirty="0" smtClean="0">
                <a:latin typeface="Franklin Gothic Book" pitchFamily="34" charset="0"/>
              </a:rPr>
              <a:t>Sinalização </a:t>
            </a:r>
            <a:r>
              <a:rPr lang="pt-BR" sz="2000" dirty="0">
                <a:latin typeface="Franklin Gothic Book" pitchFamily="34" charset="0"/>
              </a:rPr>
              <a:t>e Desvio de </a:t>
            </a:r>
            <a:r>
              <a:rPr lang="pt-BR" sz="2000" dirty="0" smtClean="0">
                <a:latin typeface="Franklin Gothic Book" pitchFamily="34" charset="0"/>
              </a:rPr>
              <a:t>Tráfego</a:t>
            </a:r>
            <a:endParaRPr lang="pt-BR" sz="2000" dirty="0">
              <a:latin typeface="Franklin Gothic Book" pitchFamily="34" charset="0"/>
            </a:endParaRPr>
          </a:p>
          <a:p>
            <a:pPr marL="57150" indent="0">
              <a:buNone/>
            </a:pPr>
            <a:endParaRPr lang="pt-BR" sz="1800" b="1" dirty="0" smtClean="0">
              <a:latin typeface="Franklin Gothic Book" pitchFamily="34" charset="0"/>
            </a:endParaRPr>
          </a:p>
          <a:p>
            <a:pPr marL="57150" indent="0">
              <a:buNone/>
            </a:pPr>
            <a:r>
              <a:rPr lang="pt-BR" sz="2400" b="1" dirty="0" smtClean="0">
                <a:latin typeface="Franklin Gothic Book" pitchFamily="34" charset="0"/>
              </a:rPr>
              <a:t>Mobilização e Articulação Institucional: </a:t>
            </a:r>
            <a:endParaRPr lang="pt-BR" sz="2400" dirty="0" smtClean="0">
              <a:latin typeface="Franklin Gothic Book" pitchFamily="34" charset="0"/>
            </a:endParaRPr>
          </a:p>
          <a:p>
            <a:r>
              <a:rPr lang="pt-BR" sz="2000" dirty="0" smtClean="0">
                <a:latin typeface="Franklin Gothic Book" pitchFamily="34" charset="0"/>
              </a:rPr>
              <a:t>Formação e capacitação de servidores e sociedade civil; </a:t>
            </a:r>
          </a:p>
          <a:p>
            <a:r>
              <a:rPr lang="pt-BR" sz="2000" dirty="0" smtClean="0">
                <a:latin typeface="Franklin Gothic Book" pitchFamily="34" charset="0"/>
              </a:rPr>
              <a:t>Articulação com outros órgãos e municípios;</a:t>
            </a:r>
          </a:p>
          <a:p>
            <a:endParaRPr lang="pt-BR" sz="1600" dirty="0">
              <a:latin typeface="Franklin Gothic Book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 rot="10800000">
            <a:off x="-36512" y="1152978"/>
            <a:ext cx="5012642" cy="187789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solidFill>
                <a:prstClr val="white"/>
              </a:solidFill>
              <a:latin typeface="Franklin Gothic Book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27918" y="980728"/>
            <a:ext cx="5004048" cy="157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prstClr val="white"/>
                </a:solidFill>
                <a:latin typeface="Franklin Gothic Book" pitchFamily="34" charset="0"/>
              </a:rPr>
              <a:t>  </a:t>
            </a:r>
            <a:endParaRPr lang="pt-BR" sz="2400" dirty="0">
              <a:solidFill>
                <a:prstClr val="white"/>
              </a:solidFill>
              <a:latin typeface="Franklin Gothic Book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 rot="10800000">
            <a:off x="-36512" y="1138190"/>
            <a:ext cx="5012642" cy="10463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solidFill>
                <a:prstClr val="white"/>
              </a:solidFill>
              <a:latin typeface="Franklin Gothic Book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547664" y="4237345"/>
            <a:ext cx="718633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400" b="1" dirty="0">
                <a:latin typeface="Franklin Gothic Book" pitchFamily="34" charset="0"/>
              </a:rPr>
              <a:t>Atendimento Habitacional: </a:t>
            </a:r>
          </a:p>
          <a:p>
            <a:pPr marL="342900" indent="-285750" algn="r">
              <a:buFont typeface="Arial" panose="020B0604020202020204" pitchFamily="34" charset="0"/>
              <a:buChar char="•"/>
            </a:pPr>
            <a:r>
              <a:rPr lang="pt-BR" sz="2000" dirty="0">
                <a:latin typeface="Franklin Gothic Book" pitchFamily="34" charset="0"/>
              </a:rPr>
              <a:t>Sistema de </a:t>
            </a:r>
            <a:r>
              <a:rPr lang="pt-BR" sz="2000" dirty="0" err="1">
                <a:latin typeface="Franklin Gothic Book" pitchFamily="34" charset="0"/>
              </a:rPr>
              <a:t>abrigamento</a:t>
            </a:r>
            <a:r>
              <a:rPr lang="pt-BR" sz="2000" dirty="0">
                <a:latin typeface="Franklin Gothic Book" pitchFamily="34" charset="0"/>
              </a:rPr>
              <a:t> </a:t>
            </a:r>
            <a:r>
              <a:rPr lang="pt-BR" sz="2000" dirty="0" smtClean="0">
                <a:latin typeface="Franklin Gothic Book" pitchFamily="34" charset="0"/>
              </a:rPr>
              <a:t>(alojamento</a:t>
            </a:r>
            <a:r>
              <a:rPr lang="pt-BR" sz="2000" dirty="0">
                <a:latin typeface="Franklin Gothic Book" pitchFamily="34" charset="0"/>
              </a:rPr>
              <a:t>, destinação);</a:t>
            </a:r>
          </a:p>
          <a:p>
            <a:pPr marL="342900" indent="-285750" algn="r">
              <a:buFont typeface="Arial" panose="020B0604020202020204" pitchFamily="34" charset="0"/>
              <a:buChar char="•"/>
            </a:pPr>
            <a:r>
              <a:rPr lang="pt-BR" sz="2000" dirty="0">
                <a:latin typeface="Franklin Gothic Book" pitchFamily="34" charset="0"/>
              </a:rPr>
              <a:t>Cadastro de moradores em áreas de risco</a:t>
            </a:r>
            <a:r>
              <a:rPr lang="pt-BR" dirty="0" smtClean="0">
                <a:latin typeface="Franklin Gothic Book" pitchFamily="34" charset="0"/>
              </a:rPr>
              <a:t>;</a:t>
            </a:r>
            <a:endParaRPr lang="pt-BR" sz="2000" b="1" dirty="0">
              <a:latin typeface="Franklin Gothic Book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3491880" y="5541769"/>
            <a:ext cx="50332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400" b="1" dirty="0">
                <a:latin typeface="Franklin Gothic Book" pitchFamily="34" charset="0"/>
              </a:rPr>
              <a:t>Saúde: </a:t>
            </a:r>
          </a:p>
          <a:p>
            <a:pPr marL="285750" indent="-285750" algn="r">
              <a:buFont typeface="Arial" pitchFamily="34" charset="0"/>
              <a:buChar char="•"/>
            </a:pPr>
            <a:r>
              <a:rPr lang="pt-BR" sz="2000" dirty="0">
                <a:latin typeface="Franklin Gothic Book" pitchFamily="34" charset="0"/>
              </a:rPr>
              <a:t>Vigilância; </a:t>
            </a:r>
          </a:p>
          <a:p>
            <a:pPr marL="285750" indent="-285750" algn="r">
              <a:buFont typeface="Arial" pitchFamily="34" charset="0"/>
              <a:buChar char="•"/>
            </a:pPr>
            <a:r>
              <a:rPr lang="pt-BR" sz="2000" dirty="0">
                <a:latin typeface="Franklin Gothic Book" pitchFamily="34" charset="0"/>
              </a:rPr>
              <a:t>Assistência primária; </a:t>
            </a:r>
          </a:p>
          <a:p>
            <a:pPr marL="285750" indent="-285750" algn="r">
              <a:buFont typeface="Arial" pitchFamily="34" charset="0"/>
              <a:buChar char="•"/>
            </a:pPr>
            <a:r>
              <a:rPr lang="pt-BR" sz="2000" dirty="0">
                <a:latin typeface="Franklin Gothic Book" pitchFamily="34" charset="0"/>
              </a:rPr>
              <a:t>Assistência pré-hospitalar e hospitalar</a:t>
            </a:r>
            <a:r>
              <a:rPr lang="pt-BR" dirty="0">
                <a:latin typeface="Franklin Gothic Book" pitchFamily="34" charset="0"/>
              </a:rPr>
              <a:t>.</a:t>
            </a:r>
          </a:p>
        </p:txBody>
      </p:sp>
      <p:sp>
        <p:nvSpPr>
          <p:cNvPr id="3" name="Retângulo 2"/>
          <p:cNvSpPr/>
          <p:nvPr/>
        </p:nvSpPr>
        <p:spPr>
          <a:xfrm>
            <a:off x="179512" y="116632"/>
            <a:ext cx="60596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b="1" dirty="0" smtClean="0">
                <a:latin typeface="Franklin Gothic Book" pitchFamily="34" charset="0"/>
              </a:rPr>
              <a:t>Outras Ações</a:t>
            </a:r>
            <a:endParaRPr lang="pt-BR" sz="5400" b="1" dirty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9000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4BF6-7F32-46B5-BB7B-8218CB13EDCB}" type="slidenum">
              <a:rPr lang="pt-BR" smtClean="0"/>
              <a:pPr/>
              <a:t>23</a:t>
            </a:fld>
            <a:endParaRPr lang="pt-BR" dirty="0"/>
          </a:p>
        </p:txBody>
      </p:sp>
      <p:pic>
        <p:nvPicPr>
          <p:cNvPr id="1026" name="Picture 2" descr="C:\Users\eliane.andrade\Desktop\Pecas chuva\logo_v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06" b="12522"/>
          <a:stretch/>
        </p:blipFill>
        <p:spPr bwMode="auto">
          <a:xfrm>
            <a:off x="5286342" y="2523728"/>
            <a:ext cx="2389472" cy="181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isnard.gurgel\Downloads\LogoPrefeitur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27891"/>
            <a:ext cx="4440578" cy="200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32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21027" y="2780928"/>
            <a:ext cx="34563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800" b="1" dirty="0" smtClean="0"/>
              <a:t>9 Grupos Temáticos</a:t>
            </a:r>
            <a:endParaRPr lang="pt-BR" sz="48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21027" y="332656"/>
            <a:ext cx="869944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600" b="1" spc="300" dirty="0" smtClean="0">
                <a:solidFill>
                  <a:schemeClr val="bg1"/>
                </a:solidFill>
              </a:rPr>
              <a:t>Gerenciamento e Estrutura</a:t>
            </a:r>
          </a:p>
          <a:p>
            <a:pPr lvl="0" algn="r"/>
            <a:r>
              <a:rPr lang="pt-BR" sz="2400" spc="300" dirty="0">
                <a:solidFill>
                  <a:prstClr val="white"/>
                </a:solidFill>
                <a:latin typeface="Franklin Gothic Book" pitchFamily="34" charset="0"/>
              </a:rPr>
              <a:t>Portaria 333/2013</a:t>
            </a:r>
          </a:p>
          <a:p>
            <a:endParaRPr lang="pt-BR" sz="4600" b="1" spc="300" dirty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275856" y="1988840"/>
            <a:ext cx="52565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pt-BR" sz="2800" dirty="0" smtClean="0"/>
              <a:t>Atenção </a:t>
            </a:r>
            <a:r>
              <a:rPr lang="pt-BR" sz="2800" dirty="0"/>
              <a:t>às diretrizes do plano;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pt-BR" sz="2800" dirty="0"/>
              <a:t>Informação à coordenação central;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pt-BR" sz="2800" dirty="0"/>
              <a:t>Subsídios ao relatório final e ao diagnóstico dos próximos anos;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pt-BR" sz="2800" dirty="0"/>
              <a:t>Reuniões periódicas.</a:t>
            </a:r>
          </a:p>
        </p:txBody>
      </p:sp>
      <p:sp>
        <p:nvSpPr>
          <p:cNvPr id="12" name="Chave dupla 11"/>
          <p:cNvSpPr/>
          <p:nvPr/>
        </p:nvSpPr>
        <p:spPr>
          <a:xfrm>
            <a:off x="2699792" y="1916832"/>
            <a:ext cx="6264696" cy="3240360"/>
          </a:xfrm>
          <a:prstGeom prst="bracePair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21026" y="5347462"/>
            <a:ext cx="71872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800" b="1" dirty="0" smtClean="0"/>
              <a:t>Coordenação geral: SGM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16628569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48483" y="1414517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solidFill>
                  <a:prstClr val="black"/>
                </a:solidFill>
                <a:latin typeface="Franklin Gothic Book" pitchFamily="34" charset="0"/>
              </a:rPr>
              <a:t>Estado de Criticidade</a:t>
            </a:r>
            <a:endParaRPr lang="pt-BR" sz="3600" dirty="0">
              <a:solidFill>
                <a:prstClr val="black"/>
              </a:solidFill>
              <a:latin typeface="Franklin Gothic Book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7504" y="260648"/>
            <a:ext cx="8928992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700" b="1" spc="300" dirty="0">
                <a:solidFill>
                  <a:prstClr val="white"/>
                </a:solidFill>
                <a:latin typeface="Franklin Gothic Book" pitchFamily="34" charset="0"/>
              </a:rPr>
              <a:t>Procedimentos </a:t>
            </a:r>
            <a:r>
              <a:rPr lang="pt-BR" sz="3700" b="1" spc="300" dirty="0" smtClean="0">
                <a:solidFill>
                  <a:prstClr val="white"/>
                </a:solidFill>
                <a:latin typeface="Franklin Gothic Book" pitchFamily="34" charset="0"/>
              </a:rPr>
              <a:t>Técnico-Operacionais</a:t>
            </a:r>
          </a:p>
          <a:p>
            <a:pPr algn="r"/>
            <a:r>
              <a:rPr lang="pt-BR" sz="2400" spc="300" dirty="0" smtClean="0">
                <a:solidFill>
                  <a:prstClr val="white"/>
                </a:solidFill>
                <a:latin typeface="Franklin Gothic Book" pitchFamily="34" charset="0"/>
              </a:rPr>
              <a:t>Portaria 333/2013</a:t>
            </a:r>
            <a:endParaRPr lang="pt-BR" sz="2400" spc="300" dirty="0">
              <a:solidFill>
                <a:prstClr val="white"/>
              </a:solidFill>
              <a:latin typeface="Franklin Gothic Book" pitchFamily="34" charset="0"/>
            </a:endParaRPr>
          </a:p>
        </p:txBody>
      </p:sp>
      <p:sp>
        <p:nvSpPr>
          <p:cNvPr id="7" name="Chave dupla 6"/>
          <p:cNvSpPr/>
          <p:nvPr/>
        </p:nvSpPr>
        <p:spPr>
          <a:xfrm>
            <a:off x="6588224" y="1897039"/>
            <a:ext cx="2232248" cy="1747986"/>
          </a:xfrm>
          <a:prstGeom prst="bracePair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black"/>
              </a:solidFill>
              <a:latin typeface="Franklin Gothic Book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779723" y="2330877"/>
            <a:ext cx="18492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spc="300" dirty="0">
                <a:solidFill>
                  <a:prstClr val="black"/>
                </a:solidFill>
                <a:latin typeface="Franklin Gothic Book" pitchFamily="34" charset="0"/>
              </a:rPr>
              <a:t>Alerta Máximo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55290" y="3010453"/>
            <a:ext cx="2088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prstClr val="black"/>
                </a:solidFill>
                <a:latin typeface="Franklin Gothic Book" pitchFamily="34" charset="0"/>
              </a:rPr>
              <a:t>Observação</a:t>
            </a:r>
          </a:p>
        </p:txBody>
      </p:sp>
      <p:sp>
        <p:nvSpPr>
          <p:cNvPr id="4" name="Retângulo 3"/>
          <p:cNvSpPr/>
          <p:nvPr/>
        </p:nvSpPr>
        <p:spPr>
          <a:xfrm>
            <a:off x="2699792" y="2905780"/>
            <a:ext cx="1584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dirty="0" smtClean="0">
                <a:solidFill>
                  <a:prstClr val="black"/>
                </a:solidFill>
                <a:latin typeface="Franklin Gothic Book" pitchFamily="34" charset="0"/>
              </a:rPr>
              <a:t>Atenção</a:t>
            </a:r>
            <a:endParaRPr lang="pt-BR" sz="2800" dirty="0">
              <a:solidFill>
                <a:prstClr val="black"/>
              </a:solidFill>
              <a:latin typeface="Franklin Gothic Boo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922270" y="2761764"/>
            <a:ext cx="1099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BR" sz="2800" dirty="0">
                <a:solidFill>
                  <a:prstClr val="black"/>
                </a:solidFill>
                <a:latin typeface="Franklin Gothic Book" pitchFamily="34" charset="0"/>
              </a:rPr>
              <a:t>Alerta</a:t>
            </a:r>
          </a:p>
        </p:txBody>
      </p:sp>
      <p:sp>
        <p:nvSpPr>
          <p:cNvPr id="13" name="Chave dupla 12"/>
          <p:cNvSpPr/>
          <p:nvPr/>
        </p:nvSpPr>
        <p:spPr>
          <a:xfrm>
            <a:off x="2699792" y="2715905"/>
            <a:ext cx="1656184" cy="929120"/>
          </a:xfrm>
          <a:prstGeom prst="bracePair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black"/>
              </a:solidFill>
              <a:latin typeface="Franklin Gothic Book" pitchFamily="34" charset="0"/>
            </a:endParaRPr>
          </a:p>
        </p:txBody>
      </p:sp>
      <p:sp>
        <p:nvSpPr>
          <p:cNvPr id="14" name="Chave dupla 13"/>
          <p:cNvSpPr/>
          <p:nvPr/>
        </p:nvSpPr>
        <p:spPr>
          <a:xfrm>
            <a:off x="251520" y="2924944"/>
            <a:ext cx="2078353" cy="676086"/>
          </a:xfrm>
          <a:prstGeom prst="bracePair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black"/>
              </a:solidFill>
              <a:latin typeface="Franklin Gothic Book" pitchFamily="34" charset="0"/>
            </a:endParaRPr>
          </a:p>
        </p:txBody>
      </p:sp>
      <p:sp>
        <p:nvSpPr>
          <p:cNvPr id="15" name="Chave dupla 14"/>
          <p:cNvSpPr/>
          <p:nvPr/>
        </p:nvSpPr>
        <p:spPr>
          <a:xfrm>
            <a:off x="4644008" y="2333768"/>
            <a:ext cx="1656184" cy="1296512"/>
          </a:xfrm>
          <a:prstGeom prst="bracePair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black"/>
              </a:solidFill>
              <a:latin typeface="Franklin Gothic Book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0" y="5583882"/>
            <a:ext cx="90364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pt-BR" sz="2400" b="1" dirty="0" smtClean="0">
                <a:solidFill>
                  <a:prstClr val="black"/>
                </a:solidFill>
                <a:latin typeface="Franklin Gothic Book" pitchFamily="34" charset="0"/>
              </a:rPr>
              <a:t>Definições:</a:t>
            </a:r>
            <a:r>
              <a:rPr lang="pt-BR" sz="2400" dirty="0" smtClean="0">
                <a:solidFill>
                  <a:prstClr val="black"/>
                </a:solidFill>
                <a:latin typeface="Franklin Gothic Book" pitchFamily="34" charset="0"/>
              </a:rPr>
              <a:t> monitoramento pluviométrico, </a:t>
            </a:r>
            <a:r>
              <a:rPr lang="pt-BR" sz="2400" dirty="0">
                <a:solidFill>
                  <a:prstClr val="black"/>
                </a:solidFill>
                <a:latin typeface="Franklin Gothic Book" pitchFamily="34" charset="0"/>
              </a:rPr>
              <a:t>previsão meteorológica, </a:t>
            </a:r>
            <a:r>
              <a:rPr lang="pt-BR" sz="2400" dirty="0" smtClean="0">
                <a:solidFill>
                  <a:prstClr val="black"/>
                </a:solidFill>
                <a:latin typeface="Franklin Gothic Book" pitchFamily="34" charset="0"/>
              </a:rPr>
              <a:t>observação e mapeamento de áreas </a:t>
            </a:r>
            <a:r>
              <a:rPr lang="pt-BR" sz="2400" dirty="0">
                <a:solidFill>
                  <a:prstClr val="black"/>
                </a:solidFill>
                <a:latin typeface="Franklin Gothic Book" pitchFamily="34" charset="0"/>
              </a:rPr>
              <a:t>de risco;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649098" y="4145188"/>
            <a:ext cx="136252" cy="13135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  <a:latin typeface="Franklin Gothic Book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649098" y="5004456"/>
            <a:ext cx="136252" cy="13135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  <a:latin typeface="Franklin Gothic Book" pitchFamily="34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1043607" y="3861048"/>
            <a:ext cx="72007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Franklin Gothic Book" pitchFamily="34" charset="0"/>
              </a:rPr>
              <a:t>Alagamentos: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</a:t>
            </a:r>
            <a:r>
              <a:rPr lang="pt-BR" sz="2400" dirty="0">
                <a:latin typeface="Franklin Gothic Book" pitchFamily="34" charset="0"/>
              </a:rPr>
              <a:t>decretação de estados de criticidade sob responsabilidade do CGE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1043609" y="4745022"/>
            <a:ext cx="75853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Franklin Gothic Book" pitchFamily="34" charset="0"/>
              </a:rPr>
              <a:t>Escorregamentos e enchentes</a:t>
            </a:r>
            <a:r>
              <a:rPr lang="pt-BR" sz="2400" dirty="0">
                <a:latin typeface="Franklin Gothic Book" pitchFamily="34" charset="0"/>
              </a:rPr>
              <a:t>: decretação de estados de criticidade sob responsabilidade da </a:t>
            </a:r>
            <a:r>
              <a:rPr lang="pt-BR" sz="2400" dirty="0" smtClean="0">
                <a:latin typeface="Franklin Gothic Book" pitchFamily="34" charset="0"/>
              </a:rPr>
              <a:t>COMDEC</a:t>
            </a:r>
            <a:endParaRPr lang="pt-BR" sz="2400" dirty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38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t-BR" sz="4800" b="1" dirty="0" smtClean="0">
                <a:latin typeface="Franklin Gothic Medium" pitchFamily="34" charset="0"/>
              </a:rPr>
              <a:t>Organização do Plano</a:t>
            </a:r>
            <a:endParaRPr lang="pt-BR" sz="3600" b="1" dirty="0">
              <a:latin typeface="Franklin Gothic Medium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4BF6-7F32-46B5-BB7B-8218CB13EDCB}" type="slidenum">
              <a:rPr lang="pt-BR" smtClean="0">
                <a:latin typeface="Franklin Gothic Medium" pitchFamily="34" charset="0"/>
              </a:rPr>
              <a:pPr/>
              <a:t>5</a:t>
            </a:fld>
            <a:endParaRPr lang="pt-BR">
              <a:latin typeface="Franklin Gothic Medium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3811687"/>
            <a:ext cx="903649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>
              <a:spcBef>
                <a:spcPct val="20000"/>
              </a:spcBef>
            </a:pPr>
            <a:r>
              <a:rPr lang="pt-BR" sz="2000" dirty="0" smtClean="0">
                <a:solidFill>
                  <a:prstClr val="black"/>
                </a:solidFill>
                <a:latin typeface="Franklin Gothic Medium" pitchFamily="34" charset="0"/>
              </a:rPr>
              <a:t>Programa de Redução de Alagamentos (PRA) </a:t>
            </a:r>
          </a:p>
          <a:p>
            <a:pPr marL="114300" lvl="0">
              <a:spcBef>
                <a:spcPct val="20000"/>
              </a:spcBef>
            </a:pPr>
            <a:r>
              <a:rPr lang="pt-BR" sz="2000" dirty="0" smtClean="0">
                <a:solidFill>
                  <a:prstClr val="black"/>
                </a:solidFill>
                <a:latin typeface="Franklin Gothic Medium" pitchFamily="34" charset="0"/>
              </a:rPr>
              <a:t>Macrodrenagem</a:t>
            </a:r>
          </a:p>
          <a:p>
            <a:pPr marL="114300" lvl="0">
              <a:spcBef>
                <a:spcPct val="20000"/>
              </a:spcBef>
            </a:pPr>
            <a:r>
              <a:rPr lang="pt-BR" sz="2000" dirty="0">
                <a:solidFill>
                  <a:prstClr val="black"/>
                </a:solidFill>
                <a:latin typeface="Franklin Gothic Medium" pitchFamily="34" charset="0"/>
              </a:rPr>
              <a:t>C</a:t>
            </a:r>
            <a:r>
              <a:rPr lang="pt-BR" sz="2000" dirty="0" smtClean="0">
                <a:solidFill>
                  <a:prstClr val="black"/>
                </a:solidFill>
                <a:latin typeface="Franklin Gothic Medium" pitchFamily="34" charset="0"/>
              </a:rPr>
              <a:t>entro </a:t>
            </a:r>
            <a:r>
              <a:rPr lang="pt-BR" sz="2000" dirty="0">
                <a:solidFill>
                  <a:prstClr val="black"/>
                </a:solidFill>
                <a:latin typeface="Franklin Gothic Medium" pitchFamily="34" charset="0"/>
              </a:rPr>
              <a:t>de manutenção semafórica da </a:t>
            </a:r>
            <a:r>
              <a:rPr lang="pt-BR" sz="2000" dirty="0" smtClean="0">
                <a:solidFill>
                  <a:prstClr val="black"/>
                </a:solidFill>
                <a:latin typeface="Franklin Gothic Medium" pitchFamily="34" charset="0"/>
              </a:rPr>
              <a:t>CET</a:t>
            </a:r>
            <a:endParaRPr lang="pt-BR" sz="2000" dirty="0">
              <a:solidFill>
                <a:prstClr val="black"/>
              </a:solidFill>
              <a:latin typeface="Franklin Gothic Medium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5496" y="5589240"/>
            <a:ext cx="829788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algn="just">
              <a:spcBef>
                <a:spcPct val="20000"/>
              </a:spcBef>
            </a:pPr>
            <a:r>
              <a:rPr lang="pt-BR" sz="2000" dirty="0" smtClean="0">
                <a:solidFill>
                  <a:prstClr val="black"/>
                </a:solidFill>
                <a:latin typeface="Franklin Gothic Medium" pitchFamily="34" charset="0"/>
              </a:rPr>
              <a:t>Campanhas preventivas e de conscientização</a:t>
            </a:r>
            <a:endParaRPr lang="pt-BR" sz="2000" dirty="0">
              <a:solidFill>
                <a:prstClr val="black"/>
              </a:solidFill>
              <a:latin typeface="Franklin Gothic Medium" pitchFamily="34" charset="0"/>
            </a:endParaRPr>
          </a:p>
          <a:p>
            <a:pPr marL="114300" lvl="0" algn="just">
              <a:spcBef>
                <a:spcPct val="20000"/>
              </a:spcBef>
            </a:pPr>
            <a:r>
              <a:rPr lang="pt-BR" sz="2000" dirty="0">
                <a:solidFill>
                  <a:prstClr val="black"/>
                </a:solidFill>
                <a:latin typeface="Franklin Gothic Medium" pitchFamily="34" charset="0"/>
              </a:rPr>
              <a:t>Canais de informação com o </a:t>
            </a:r>
            <a:r>
              <a:rPr lang="pt-BR" sz="2000" dirty="0" smtClean="0">
                <a:solidFill>
                  <a:prstClr val="black"/>
                </a:solidFill>
                <a:latin typeface="Franklin Gothic Medium" pitchFamily="34" charset="0"/>
              </a:rPr>
              <a:t>cidadão</a:t>
            </a:r>
          </a:p>
          <a:p>
            <a:pPr marL="114300" lvl="0" algn="just">
              <a:spcBef>
                <a:spcPct val="20000"/>
              </a:spcBef>
            </a:pPr>
            <a:r>
              <a:rPr lang="pt-BR" sz="2000" dirty="0" smtClean="0">
                <a:solidFill>
                  <a:prstClr val="black"/>
                </a:solidFill>
                <a:latin typeface="Franklin Gothic Medium" pitchFamily="34" charset="0"/>
              </a:rPr>
              <a:t>Disseminação </a:t>
            </a:r>
            <a:r>
              <a:rPr lang="pt-BR" sz="2000" dirty="0">
                <a:solidFill>
                  <a:prstClr val="black"/>
                </a:solidFill>
                <a:latin typeface="Franklin Gothic Medium" pitchFamily="34" charset="0"/>
              </a:rPr>
              <a:t>de informações </a:t>
            </a:r>
            <a:r>
              <a:rPr lang="pt-BR" sz="2000" dirty="0" smtClean="0">
                <a:solidFill>
                  <a:prstClr val="black"/>
                </a:solidFill>
                <a:latin typeface="Franklin Gothic Medium" pitchFamily="34" charset="0"/>
              </a:rPr>
              <a:t>urgentes</a:t>
            </a:r>
            <a:endParaRPr lang="pt-BR" sz="2000" dirty="0">
              <a:solidFill>
                <a:prstClr val="black"/>
              </a:solidFill>
              <a:latin typeface="Franklin Gothic Medium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573" y="1700808"/>
            <a:ext cx="903492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>
              <a:spcBef>
                <a:spcPct val="20000"/>
              </a:spcBef>
            </a:pPr>
            <a:r>
              <a:rPr lang="pt-BR" sz="2000" dirty="0" smtClean="0">
                <a:solidFill>
                  <a:prstClr val="black"/>
                </a:solidFill>
                <a:latin typeface="Franklin Gothic Medium" pitchFamily="34" charset="0"/>
              </a:rPr>
              <a:t>Poda </a:t>
            </a:r>
            <a:r>
              <a:rPr lang="pt-BR" sz="2000" dirty="0">
                <a:solidFill>
                  <a:prstClr val="black"/>
                </a:solidFill>
                <a:latin typeface="Franklin Gothic Medium" pitchFamily="34" charset="0"/>
              </a:rPr>
              <a:t>e remoção de </a:t>
            </a:r>
            <a:r>
              <a:rPr lang="pt-BR" sz="2000" dirty="0" smtClean="0">
                <a:solidFill>
                  <a:prstClr val="black"/>
                </a:solidFill>
                <a:latin typeface="Franklin Gothic Medium" pitchFamily="34" charset="0"/>
              </a:rPr>
              <a:t>árvores</a:t>
            </a:r>
          </a:p>
          <a:p>
            <a:pPr marL="114300" lvl="0">
              <a:spcBef>
                <a:spcPct val="20000"/>
              </a:spcBef>
            </a:pPr>
            <a:r>
              <a:rPr lang="pt-BR" sz="2000" dirty="0" smtClean="0">
                <a:solidFill>
                  <a:prstClr val="black"/>
                </a:solidFill>
                <a:latin typeface="Franklin Gothic Medium" pitchFamily="34" charset="0"/>
              </a:rPr>
              <a:t>Intensificação de ações de limpeza </a:t>
            </a:r>
          </a:p>
          <a:p>
            <a:pPr marL="114300" lvl="0">
              <a:spcBef>
                <a:spcPct val="20000"/>
              </a:spcBef>
            </a:pPr>
            <a:r>
              <a:rPr lang="pt-BR" sz="2000" dirty="0" smtClean="0">
                <a:solidFill>
                  <a:prstClr val="black"/>
                </a:solidFill>
                <a:latin typeface="Franklin Gothic Medium" pitchFamily="34" charset="0"/>
              </a:rPr>
              <a:t>Fiscalização e monitoramento</a:t>
            </a:r>
          </a:p>
          <a:p>
            <a:pPr marL="114300" lvl="0">
              <a:spcBef>
                <a:spcPct val="20000"/>
              </a:spcBef>
            </a:pPr>
            <a:r>
              <a:rPr lang="pt-BR" sz="2000" dirty="0" smtClean="0">
                <a:solidFill>
                  <a:prstClr val="black"/>
                </a:solidFill>
                <a:latin typeface="Franklin Gothic Medium" pitchFamily="34" charset="0"/>
              </a:rPr>
              <a:t>Sinalização viária</a:t>
            </a:r>
            <a:endParaRPr lang="pt-BR" sz="2000" dirty="0">
              <a:solidFill>
                <a:prstClr val="black"/>
              </a:solidFill>
              <a:latin typeface="Franklin Gothic Medium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0" y="5119004"/>
            <a:ext cx="8333378" cy="499689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spc="300" dirty="0" smtClean="0">
                <a:solidFill>
                  <a:prstClr val="white"/>
                </a:solidFill>
                <a:latin typeface="Franklin Gothic Medium" pitchFamily="34" charset="0"/>
              </a:rPr>
              <a:t>III. EIXO INFORMATIVO</a:t>
            </a:r>
            <a:endParaRPr lang="pt-BR" sz="3600" spc="3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3289351"/>
            <a:ext cx="6919505" cy="499689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spc="300" dirty="0" smtClean="0">
                <a:solidFill>
                  <a:prstClr val="white"/>
                </a:solidFill>
                <a:latin typeface="Franklin Gothic Medium" pitchFamily="34" charset="0"/>
              </a:rPr>
              <a:t>II. EIXO ESTRUTURAL</a:t>
            </a:r>
            <a:endParaRPr lang="pt-BR" sz="3600" spc="3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573" y="1196752"/>
            <a:ext cx="5362515" cy="49968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spc="300" dirty="0" smtClean="0">
                <a:solidFill>
                  <a:prstClr val="white"/>
                </a:solidFill>
                <a:latin typeface="Franklin Gothic Medium" pitchFamily="34" charset="0"/>
              </a:rPr>
              <a:t>I. EIXO PREVENTIVO</a:t>
            </a:r>
            <a:endParaRPr lang="pt-BR" sz="3600" spc="3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84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 rot="16200000">
            <a:off x="-3006035" y="2948230"/>
            <a:ext cx="6919506" cy="98045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prstClr val="white"/>
                </a:solidFill>
                <a:latin typeface="Franklin Gothic Medium" pitchFamily="34" charset="0"/>
              </a:rPr>
              <a:t>EIXO </a:t>
            </a:r>
            <a:r>
              <a:rPr lang="pt-BR" sz="4400" dirty="0" smtClean="0">
                <a:solidFill>
                  <a:prstClr val="white"/>
                </a:solidFill>
                <a:latin typeface="Franklin Gothic Medium" pitchFamily="34" charset="0"/>
              </a:rPr>
              <a:t>PREVENTIVO</a:t>
            </a:r>
            <a:endParaRPr lang="pt-BR" sz="44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691680" y="1170365"/>
            <a:ext cx="460532" cy="44398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chemeClr val="bg1"/>
                </a:solidFill>
                <a:latin typeface="Franklin Gothic Medium" pitchFamily="34" charset="0"/>
              </a:rPr>
              <a:t>1</a:t>
            </a:r>
            <a:endParaRPr lang="pt-BR" sz="28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691680" y="2022520"/>
            <a:ext cx="460532" cy="44398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chemeClr val="bg1"/>
                </a:solidFill>
                <a:latin typeface="Franklin Gothic Medium" pitchFamily="34" charset="0"/>
              </a:rPr>
              <a:t>2</a:t>
            </a:r>
            <a:endParaRPr lang="pt-BR" sz="28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339752" y="1098357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Franklin Gothic Medium" pitchFamily="34" charset="0"/>
              </a:rPr>
              <a:t>Poda e remoção de árvores </a:t>
            </a:r>
            <a:endParaRPr lang="pt-BR" sz="3200" b="1" dirty="0">
              <a:latin typeface="Franklin Gothic Medium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339752" y="1950512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Franklin Gothic Medium" pitchFamily="34" charset="0"/>
              </a:rPr>
              <a:t>Ações de Limpeza</a:t>
            </a:r>
            <a:endParaRPr lang="pt-BR" sz="3200" b="1" dirty="0">
              <a:latin typeface="Franklin Gothic Medium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1691680" y="2814608"/>
            <a:ext cx="460532" cy="44398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chemeClr val="bg1"/>
                </a:solidFill>
                <a:latin typeface="Franklin Gothic Medium" pitchFamily="34" charset="0"/>
              </a:rPr>
              <a:t>3</a:t>
            </a:r>
            <a:endParaRPr lang="pt-BR" sz="28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339752" y="2742600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Franklin Gothic Medium" pitchFamily="34" charset="0"/>
              </a:rPr>
              <a:t>Ações de Fiscalização</a:t>
            </a:r>
            <a:endParaRPr lang="pt-BR" sz="3200" b="1" dirty="0">
              <a:latin typeface="Franklin Gothic Medium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691680" y="3606696"/>
            <a:ext cx="460532" cy="44398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chemeClr val="bg1"/>
                </a:solidFill>
                <a:latin typeface="Franklin Gothic Medium" pitchFamily="34" charset="0"/>
              </a:rPr>
              <a:t>4</a:t>
            </a:r>
            <a:endParaRPr lang="pt-BR" sz="28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2339752" y="3534688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Franklin Gothic Medium" pitchFamily="34" charset="0"/>
              </a:rPr>
              <a:t>Revitalização Semafórica</a:t>
            </a:r>
            <a:endParaRPr lang="pt-BR" sz="3200" b="1" dirty="0">
              <a:latin typeface="Franklin Gothic Medium" pitchFamily="34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1691680" y="4398784"/>
            <a:ext cx="460532" cy="44398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chemeClr val="bg1"/>
                </a:solidFill>
                <a:latin typeface="Franklin Gothic Medium" pitchFamily="34" charset="0"/>
              </a:rPr>
              <a:t>5</a:t>
            </a:r>
            <a:endParaRPr lang="pt-BR" sz="28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339752" y="4326776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Franklin Gothic Medium" pitchFamily="34" charset="0"/>
              </a:rPr>
              <a:t>Ações de Monitoramento</a:t>
            </a:r>
            <a:endParaRPr lang="pt-BR" sz="3200" b="1" dirty="0">
              <a:latin typeface="Franklin Gothic Medium" pitchFamily="34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1691680" y="5148481"/>
            <a:ext cx="460532" cy="44398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chemeClr val="bg1"/>
                </a:solidFill>
                <a:latin typeface="Franklin Gothic Medium" pitchFamily="34" charset="0"/>
              </a:rPr>
              <a:t>6</a:t>
            </a:r>
            <a:endParaRPr lang="pt-BR" sz="28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339752" y="5076473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Franklin Gothic Medium" pitchFamily="34" charset="0"/>
              </a:rPr>
              <a:t>Sinalização Viária</a:t>
            </a:r>
            <a:endParaRPr lang="pt-BR" sz="3200" b="1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8306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 rot="16200000">
            <a:off x="-3006035" y="2948230"/>
            <a:ext cx="6919506" cy="98045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prstClr val="white"/>
                </a:solidFill>
                <a:latin typeface="Franklin Gothic Medium" pitchFamily="34" charset="0"/>
              </a:rPr>
              <a:t>EIXO </a:t>
            </a:r>
            <a:r>
              <a:rPr lang="pt-BR" sz="4400" dirty="0" smtClean="0">
                <a:solidFill>
                  <a:prstClr val="white"/>
                </a:solidFill>
                <a:latin typeface="Franklin Gothic Medium" pitchFamily="34" charset="0"/>
              </a:rPr>
              <a:t>PREVENTIVO</a:t>
            </a:r>
            <a:endParaRPr lang="pt-BR" sz="44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sp>
        <p:nvSpPr>
          <p:cNvPr id="26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334944" y="6356350"/>
            <a:ext cx="2133600" cy="365125"/>
          </a:xfrm>
        </p:spPr>
        <p:txBody>
          <a:bodyPr/>
          <a:lstStyle/>
          <a:p>
            <a:fld id="{E04F4BF6-7F32-46B5-BB7B-8218CB13EDCB}" type="slidenum">
              <a:rPr lang="pt-BR" smtClean="0"/>
              <a:pPr/>
              <a:t>7</a:t>
            </a:fld>
            <a:endParaRPr lang="pt-BR"/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285677"/>
              </p:ext>
            </p:extLst>
          </p:nvPr>
        </p:nvGraphicFramePr>
        <p:xfrm>
          <a:off x="1325973" y="2348880"/>
          <a:ext cx="7249992" cy="1482524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3168352"/>
                <a:gridCol w="1615149"/>
                <a:gridCol w="1105452"/>
                <a:gridCol w="1361039"/>
              </a:tblGrid>
              <a:tr h="302012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  <a:endParaRPr lang="pt-BR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Remoção</a:t>
                      </a:r>
                      <a:endParaRPr lang="pt-BR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Podas</a:t>
                      </a:r>
                      <a:endParaRPr lang="pt-BR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TOTAL</a:t>
                      </a:r>
                      <a:endParaRPr lang="pt-BR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2084">
                <a:tc>
                  <a:txBody>
                    <a:bodyPr/>
                    <a:lstStyle/>
                    <a:p>
                      <a:pPr marL="4572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Realizado até </a:t>
                      </a:r>
                      <a:r>
                        <a:rPr lang="pt-BR" sz="1800" dirty="0" smtClean="0">
                          <a:effectLst/>
                        </a:rPr>
                        <a:t>OUT/2013</a:t>
                      </a:r>
                      <a:endParaRPr lang="pt-BR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13.129</a:t>
                      </a:r>
                      <a:endParaRPr lang="pt-BR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96.236</a:t>
                      </a:r>
                      <a:endParaRPr lang="pt-BR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109.365</a:t>
                      </a:r>
                      <a:endParaRPr lang="pt-BR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960">
                <a:tc>
                  <a:txBody>
                    <a:bodyPr/>
                    <a:lstStyle/>
                    <a:p>
                      <a:pPr marL="4572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Meta </a:t>
                      </a:r>
                      <a:r>
                        <a:rPr lang="pt-BR" sz="1800" dirty="0" smtClean="0">
                          <a:effectLst/>
                        </a:rPr>
                        <a:t>até</a:t>
                      </a:r>
                      <a:r>
                        <a:rPr lang="pt-BR" sz="1800" baseline="0" dirty="0" smtClean="0">
                          <a:effectLst/>
                        </a:rPr>
                        <a:t> DEZ/</a:t>
                      </a:r>
                      <a:r>
                        <a:rPr lang="pt-BR" sz="1800" dirty="0" smtClean="0">
                          <a:effectLst/>
                        </a:rPr>
                        <a:t>2013</a:t>
                      </a:r>
                      <a:endParaRPr lang="pt-BR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10.000</a:t>
                      </a:r>
                      <a:endParaRPr lang="pt-BR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100.000</a:t>
                      </a:r>
                      <a:endParaRPr lang="pt-BR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110.000</a:t>
                      </a:r>
                      <a:endParaRPr lang="pt-BR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8" name="Tabel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692707"/>
              </p:ext>
            </p:extLst>
          </p:nvPr>
        </p:nvGraphicFramePr>
        <p:xfrm>
          <a:off x="1403649" y="4982184"/>
          <a:ext cx="7200800" cy="1405612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3096343"/>
                <a:gridCol w="1654702"/>
                <a:gridCol w="1097950"/>
                <a:gridCol w="1351805"/>
              </a:tblGrid>
              <a:tr h="32008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  <a:endParaRPr lang="pt-BR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Remoção</a:t>
                      </a:r>
                      <a:endParaRPr lang="pt-BR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Podas</a:t>
                      </a:r>
                      <a:endParaRPr lang="pt-BR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TOTAL</a:t>
                      </a:r>
                      <a:endParaRPr lang="pt-BR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5172">
                <a:tc>
                  <a:txBody>
                    <a:bodyPr/>
                    <a:lstStyle/>
                    <a:p>
                      <a:pPr marL="4572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Realizado até </a:t>
                      </a:r>
                      <a:r>
                        <a:rPr lang="pt-BR" sz="1800" dirty="0" smtClean="0">
                          <a:effectLst/>
                        </a:rPr>
                        <a:t> OUT/2013</a:t>
                      </a:r>
                      <a:endParaRPr lang="pt-BR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823</a:t>
                      </a:r>
                      <a:endParaRPr lang="pt-BR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4.220</a:t>
                      </a:r>
                      <a:endParaRPr lang="pt-BR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5.043</a:t>
                      </a:r>
                      <a:endParaRPr lang="pt-BR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960">
                <a:tc>
                  <a:txBody>
                    <a:bodyPr/>
                    <a:lstStyle/>
                    <a:p>
                      <a:pPr marL="4572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Meta </a:t>
                      </a:r>
                      <a:r>
                        <a:rPr lang="pt-BR" sz="1800" dirty="0" smtClean="0">
                          <a:effectLst/>
                        </a:rPr>
                        <a:t>até</a:t>
                      </a:r>
                      <a:r>
                        <a:rPr lang="pt-BR" sz="1800" baseline="0" dirty="0" smtClean="0">
                          <a:effectLst/>
                        </a:rPr>
                        <a:t> DEZ/</a:t>
                      </a:r>
                      <a:r>
                        <a:rPr lang="pt-BR" sz="1800" dirty="0" smtClean="0">
                          <a:effectLst/>
                        </a:rPr>
                        <a:t>2013</a:t>
                      </a:r>
                      <a:endParaRPr lang="pt-BR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1.035</a:t>
                      </a:r>
                      <a:endParaRPr lang="pt-BR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5.051</a:t>
                      </a:r>
                      <a:endParaRPr lang="pt-BR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6.086</a:t>
                      </a:r>
                      <a:endParaRPr lang="pt-BR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Retângulo 1"/>
          <p:cNvSpPr/>
          <p:nvPr/>
        </p:nvSpPr>
        <p:spPr>
          <a:xfrm>
            <a:off x="1946352" y="1583214"/>
            <a:ext cx="63679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/>
            <a:r>
              <a:rPr lang="pt-BR" sz="2800" dirty="0" smtClean="0">
                <a:latin typeface="Franklin Gothic Medium" pitchFamily="34" charset="0"/>
              </a:rPr>
              <a:t>SMSP</a:t>
            </a:r>
          </a:p>
        </p:txBody>
      </p:sp>
      <p:sp>
        <p:nvSpPr>
          <p:cNvPr id="3" name="Retângulo 2"/>
          <p:cNvSpPr/>
          <p:nvPr/>
        </p:nvSpPr>
        <p:spPr>
          <a:xfrm>
            <a:off x="2051720" y="4221088"/>
            <a:ext cx="65242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Franklin Gothic Medium" pitchFamily="34" charset="0"/>
              </a:rPr>
              <a:t>Eletropaulo</a:t>
            </a:r>
            <a:endParaRPr lang="pt-BR" sz="2800" dirty="0">
              <a:latin typeface="Franklin Gothic Medium" pitchFamily="34" charset="0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1484040" y="368712"/>
            <a:ext cx="643516" cy="620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bg1"/>
                </a:solidFill>
                <a:latin typeface="Franklin Gothic Medium" pitchFamily="34" charset="0"/>
              </a:rPr>
              <a:t>1</a:t>
            </a:r>
            <a:endParaRPr lang="pt-BR" sz="32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2204120" y="41304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Franklin Gothic Medium" pitchFamily="34" charset="0"/>
              </a:rPr>
              <a:t>Poda e remoção de árvores</a:t>
            </a:r>
            <a:endParaRPr lang="pt-BR" sz="3200" b="1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57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 rot="16200000">
            <a:off x="-3006035" y="2948230"/>
            <a:ext cx="6919506" cy="98045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prstClr val="white"/>
                </a:solidFill>
                <a:latin typeface="Franklin Gothic Medium" pitchFamily="34" charset="0"/>
              </a:rPr>
              <a:t>EIXO </a:t>
            </a:r>
            <a:r>
              <a:rPr lang="pt-BR" sz="4400" dirty="0" smtClean="0">
                <a:solidFill>
                  <a:prstClr val="white"/>
                </a:solidFill>
                <a:latin typeface="Franklin Gothic Medium" pitchFamily="34" charset="0"/>
              </a:rPr>
              <a:t>PREVENTIVO</a:t>
            </a:r>
            <a:endParaRPr lang="pt-BR" sz="44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sp>
        <p:nvSpPr>
          <p:cNvPr id="26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334944" y="6356350"/>
            <a:ext cx="2133600" cy="365125"/>
          </a:xfrm>
        </p:spPr>
        <p:txBody>
          <a:bodyPr/>
          <a:lstStyle/>
          <a:p>
            <a:fld id="{E04F4BF6-7F32-46B5-BB7B-8218CB13EDCB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1150948" y="1175477"/>
            <a:ext cx="7309484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b="1" dirty="0" smtClean="0">
                <a:latin typeface="Franklin Gothic Book" pitchFamily="34" charset="0"/>
              </a:rPr>
              <a:t>Limpeza de bocas de lobos, ramais e piscinões: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Franklin Gothic Book" pitchFamily="34" charset="0"/>
              </a:rPr>
              <a:t>Harmonização entre ações de SMSP e SES;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Franklin Gothic Book" pitchFamily="34" charset="0"/>
              </a:rPr>
              <a:t>Intensificação da limpeza;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pt-BR" sz="2400" dirty="0" smtClean="0">
              <a:latin typeface="Franklin Gothic Book" pitchFamily="34" charset="0"/>
            </a:endParaRPr>
          </a:p>
          <a:p>
            <a:pPr algn="just"/>
            <a:r>
              <a:rPr lang="pt-BR" sz="2400" b="1" dirty="0" smtClean="0">
                <a:latin typeface="Franklin Gothic Book" pitchFamily="34" charset="0"/>
              </a:rPr>
              <a:t>Pontos viciados de descarte de resíduos: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Franklin Gothic Book" pitchFamily="34" charset="0"/>
              </a:rPr>
              <a:t>Limpeza permanente no entorno de locais de alagamento;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Franklin Gothic Book" pitchFamily="34" charset="0"/>
              </a:rPr>
              <a:t>Intensificação da fiscalização e remoção de pontos de descarte irregular</a:t>
            </a:r>
            <a:r>
              <a:rPr lang="pt-BR" sz="2400" dirty="0" smtClean="0">
                <a:latin typeface="Franklin Gothic Book" pitchFamily="34" charset="0"/>
              </a:rPr>
              <a:t>;</a:t>
            </a:r>
          </a:p>
          <a:p>
            <a:pPr marL="457200" lvl="1" indent="0" algn="just">
              <a:buNone/>
            </a:pPr>
            <a:endParaRPr lang="pt-BR" sz="2400" dirty="0" smtClean="0">
              <a:latin typeface="Franklin Gothic Book" pitchFamily="34" charset="0"/>
            </a:endParaRPr>
          </a:p>
          <a:p>
            <a:pPr algn="just"/>
            <a:r>
              <a:rPr lang="pt-BR" sz="2400" b="1" dirty="0" smtClean="0">
                <a:latin typeface="Franklin Gothic Book" pitchFamily="34" charset="0"/>
              </a:rPr>
              <a:t>Conscientização: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Franklin Gothic Book" pitchFamily="34" charset="0"/>
              </a:rPr>
              <a:t>Combate à colocação de lixo fora do horário;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Franklin Gothic Book" pitchFamily="34" charset="0"/>
              </a:rPr>
              <a:t>Campanha para prevenir obstruções de bocas de lobo e ramais por resíduos.</a:t>
            </a:r>
          </a:p>
          <a:p>
            <a:endParaRPr lang="pt-BR" sz="2400" dirty="0" smtClean="0">
              <a:latin typeface="Franklin Gothic Book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484040" y="368712"/>
            <a:ext cx="643516" cy="620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bg1"/>
                </a:solidFill>
                <a:latin typeface="Franklin Gothic Medium" pitchFamily="34" charset="0"/>
              </a:rPr>
              <a:t>2</a:t>
            </a:r>
            <a:endParaRPr lang="pt-BR" sz="32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204120" y="41304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Franklin Gothic Medium" pitchFamily="34" charset="0"/>
              </a:rPr>
              <a:t>Ações de Limpeza (SMSP e SES)</a:t>
            </a:r>
            <a:endParaRPr lang="pt-BR" sz="3200" b="1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46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 rot="16200000">
            <a:off x="-3006035" y="2948230"/>
            <a:ext cx="6919506" cy="98045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prstClr val="white"/>
                </a:solidFill>
                <a:latin typeface="Franklin Gothic Medium" pitchFamily="34" charset="0"/>
              </a:rPr>
              <a:t>EIXO </a:t>
            </a:r>
            <a:r>
              <a:rPr lang="pt-BR" sz="4400" dirty="0" smtClean="0">
                <a:solidFill>
                  <a:prstClr val="white"/>
                </a:solidFill>
                <a:latin typeface="Franklin Gothic Medium" pitchFamily="34" charset="0"/>
              </a:rPr>
              <a:t>PREVENTIVO</a:t>
            </a:r>
            <a:endParaRPr lang="pt-BR" sz="44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sp>
        <p:nvSpPr>
          <p:cNvPr id="26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334944" y="6356350"/>
            <a:ext cx="2133600" cy="365125"/>
          </a:xfrm>
        </p:spPr>
        <p:txBody>
          <a:bodyPr/>
          <a:lstStyle/>
          <a:p>
            <a:fld id="{E04F4BF6-7F32-46B5-BB7B-8218CB13EDCB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484040" y="368712"/>
            <a:ext cx="643516" cy="620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bg1"/>
                </a:solidFill>
                <a:latin typeface="Franklin Gothic Medium" pitchFamily="34" charset="0"/>
              </a:rPr>
              <a:t>2</a:t>
            </a:r>
            <a:endParaRPr lang="pt-BR" sz="32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204120" y="41304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Franklin Gothic Medium" pitchFamily="34" charset="0"/>
              </a:rPr>
              <a:t>Ações de Limpeza (SMSP e SES)</a:t>
            </a:r>
            <a:endParaRPr lang="pt-BR" sz="3200" b="1" dirty="0">
              <a:latin typeface="Franklin Gothic Medium" pitchFamily="34" charset="0"/>
            </a:endParaRPr>
          </a:p>
        </p:txBody>
      </p:sp>
      <p:graphicFrame>
        <p:nvGraphicFramePr>
          <p:cNvPr id="8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1276756"/>
              </p:ext>
            </p:extLst>
          </p:nvPr>
        </p:nvGraphicFramePr>
        <p:xfrm>
          <a:off x="1115616" y="1196752"/>
          <a:ext cx="7848872" cy="2587743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880320"/>
                <a:gridCol w="2232248"/>
                <a:gridCol w="2736304"/>
              </a:tblGrid>
              <a:tr h="598943"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effectLst/>
                        </a:rPr>
                        <a:t>Total</a:t>
                      </a:r>
                      <a:endParaRPr lang="pt-BR" sz="1800" dirty="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effectLst/>
                        </a:rPr>
                        <a:t>Frequência </a:t>
                      </a:r>
                      <a:endParaRPr lang="pt-BR" sz="1800" dirty="0" smtClean="0">
                        <a:effectLst/>
                      </a:endParaRPr>
                    </a:p>
                    <a:p>
                      <a:pPr algn="ctr"/>
                      <a:r>
                        <a:rPr lang="pt-BR" sz="1800" dirty="0" smtClean="0">
                          <a:effectLst/>
                        </a:rPr>
                        <a:t>de </a:t>
                      </a:r>
                      <a:r>
                        <a:rPr lang="pt-BR" sz="1800" dirty="0">
                          <a:effectLst/>
                        </a:rPr>
                        <a:t>limpeza</a:t>
                      </a:r>
                      <a:endParaRPr lang="pt-BR" sz="1800" dirty="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effectLst/>
                        </a:rPr>
                        <a:t>Pontos de alagamento</a:t>
                      </a:r>
                      <a:endParaRPr lang="pt-BR" sz="1800" dirty="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effectLst/>
                        </a:rPr>
                        <a:t>287</a:t>
                      </a:r>
                      <a:endParaRPr lang="pt-BR" sz="1800" dirty="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effectLst/>
                        </a:rPr>
                        <a:t>199 </a:t>
                      </a:r>
                      <a:r>
                        <a:rPr lang="pt-BR" sz="1800" dirty="0" smtClean="0">
                          <a:effectLst/>
                        </a:rPr>
                        <a:t>/semanal</a:t>
                      </a:r>
                      <a:endParaRPr lang="pt-BR" sz="1800" dirty="0">
                        <a:effectLst/>
                      </a:endParaRPr>
                    </a:p>
                    <a:p>
                      <a:pPr algn="ctr"/>
                      <a:r>
                        <a:rPr lang="pt-BR" sz="1800" dirty="0">
                          <a:effectLst/>
                        </a:rPr>
                        <a:t>88 </a:t>
                      </a:r>
                      <a:r>
                        <a:rPr lang="pt-BR" sz="1800" dirty="0" smtClean="0">
                          <a:effectLst/>
                        </a:rPr>
                        <a:t>/quinzenal</a:t>
                      </a:r>
                      <a:endParaRPr lang="pt-BR" sz="1800" dirty="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effectLst/>
                        </a:rPr>
                        <a:t>Bocas de lobo</a:t>
                      </a:r>
                      <a:endParaRPr lang="pt-BR" sz="1800" dirty="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effectLst/>
                        </a:rPr>
                        <a:t>7.400</a:t>
                      </a:r>
                      <a:endParaRPr lang="pt-BR" sz="1800" dirty="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effectLst/>
                        </a:rPr>
                        <a:t>5.130 </a:t>
                      </a:r>
                      <a:r>
                        <a:rPr lang="pt-BR" sz="1800" dirty="0" smtClean="0">
                          <a:effectLst/>
                        </a:rPr>
                        <a:t>/</a:t>
                      </a:r>
                      <a:r>
                        <a:rPr lang="pt-BR" sz="1800" baseline="0" dirty="0" smtClean="0">
                          <a:effectLst/>
                        </a:rPr>
                        <a:t>s</a:t>
                      </a:r>
                      <a:r>
                        <a:rPr lang="pt-BR" sz="1800" dirty="0" smtClean="0">
                          <a:effectLst/>
                        </a:rPr>
                        <a:t>emanal</a:t>
                      </a:r>
                      <a:endParaRPr lang="pt-BR" sz="1800" dirty="0">
                        <a:effectLst/>
                      </a:endParaRPr>
                    </a:p>
                    <a:p>
                      <a:pPr algn="ctr"/>
                      <a:r>
                        <a:rPr lang="pt-BR" sz="1800" dirty="0" smtClean="0">
                          <a:effectLst/>
                        </a:rPr>
                        <a:t>2.270 / quinzenal</a:t>
                      </a:r>
                      <a:endParaRPr lang="pt-BR" sz="1800" dirty="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9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effectLst/>
                        </a:rPr>
                        <a:t>Bueiros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effectLst/>
                        </a:rPr>
                        <a:t>Aproximadamente 400.000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u="none" strike="noStrike" kern="1200" baseline="0" dirty="0" smtClean="0"/>
                        <a:t>60 a 100 bueiros / dia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9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323648"/>
              </p:ext>
            </p:extLst>
          </p:nvPr>
        </p:nvGraphicFramePr>
        <p:xfrm>
          <a:off x="1115616" y="4149081"/>
          <a:ext cx="7848872" cy="2376264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3960440"/>
                <a:gridCol w="3888432"/>
              </a:tblGrid>
              <a:tr h="451551"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effectLst/>
                          <a:latin typeface="+mj-lt"/>
                          <a:cs typeface="Times New Roman"/>
                        </a:rPr>
                        <a:t>Total (até OUT/13)</a:t>
                      </a:r>
                      <a:endParaRPr lang="pt-BR" sz="1800" dirty="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4553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effectLst/>
                          <a:latin typeface="+mj-lt"/>
                          <a:cs typeface="Times New Roman"/>
                        </a:rPr>
                        <a:t>Ramais</a:t>
                      </a:r>
                      <a:endParaRPr lang="pt-BR" sz="1800" dirty="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effectLst/>
                          <a:latin typeface="+mj-lt"/>
                          <a:cs typeface="Times New Roman"/>
                        </a:rPr>
                        <a:t>875.758 metros</a:t>
                      </a:r>
                      <a:endParaRPr lang="pt-BR" sz="1800" dirty="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effectLst/>
                          <a:latin typeface="+mj-lt"/>
                          <a:cs typeface="Times New Roman"/>
                        </a:rPr>
                        <a:t>Galerias</a:t>
                      </a:r>
                      <a:r>
                        <a:rPr lang="pt-BR" sz="1800" baseline="0" dirty="0" smtClean="0">
                          <a:effectLst/>
                          <a:latin typeface="+mj-lt"/>
                          <a:cs typeface="Times New Roman"/>
                        </a:rPr>
                        <a:t> de Água Pluvial</a:t>
                      </a:r>
                      <a:endParaRPr lang="pt-BR" sz="1800" dirty="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effectLst/>
                          <a:latin typeface="+mj-lt"/>
                          <a:cs typeface="Times New Roman"/>
                        </a:rPr>
                        <a:t>405.897 metros</a:t>
                      </a:r>
                      <a:endParaRPr lang="pt-BR" sz="1800" dirty="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8291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>
                          <a:effectLst/>
                        </a:rPr>
                        <a:t>Ecopontos</a:t>
                      </a:r>
                      <a:endParaRPr lang="pt-BR" sz="1800" dirty="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effectLst/>
                        </a:rPr>
                        <a:t>74</a:t>
                      </a:r>
                      <a:endParaRPr lang="pt-BR" sz="1800" dirty="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813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effectLst/>
                        </a:rPr>
                        <a:t>Contêineres </a:t>
                      </a:r>
                      <a:endParaRPr lang="pt-BR" sz="1800" dirty="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effectLst/>
                        </a:rPr>
                        <a:t>6 </a:t>
                      </a:r>
                      <a:r>
                        <a:rPr lang="pt-BR" sz="1800" dirty="0" smtClean="0">
                          <a:effectLst/>
                        </a:rPr>
                        <a:t>Lapa</a:t>
                      </a:r>
                      <a:r>
                        <a:rPr lang="pt-BR" sz="1800" baseline="0" dirty="0" smtClean="0">
                          <a:effectLst/>
                        </a:rPr>
                        <a:t> / </a:t>
                      </a:r>
                      <a:r>
                        <a:rPr lang="pt-BR" sz="1800" dirty="0" smtClean="0">
                          <a:effectLst/>
                        </a:rPr>
                        <a:t>10 Pinheiros</a:t>
                      </a:r>
                      <a:r>
                        <a:rPr lang="pt-BR" sz="1800" baseline="0" dirty="0" smtClean="0">
                          <a:effectLst/>
                        </a:rPr>
                        <a:t> / </a:t>
                      </a:r>
                      <a:r>
                        <a:rPr lang="pt-BR" sz="1800" dirty="0" smtClean="0">
                          <a:effectLst/>
                        </a:rPr>
                        <a:t>36 </a:t>
                      </a:r>
                      <a:r>
                        <a:rPr lang="pt-BR" sz="1800" dirty="0">
                          <a:effectLst/>
                        </a:rPr>
                        <a:t>Sé</a:t>
                      </a:r>
                      <a:endParaRPr lang="pt-BR" sz="1800" dirty="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2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990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3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990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</TotalTime>
  <Words>1056</Words>
  <Application>Microsoft Office PowerPoint</Application>
  <PresentationFormat>Apresentação na tela (4:3)</PresentationFormat>
  <Paragraphs>347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23</vt:i4>
      </vt:variant>
    </vt:vector>
  </HeadingPairs>
  <TitlesOfParts>
    <vt:vector size="25" baseType="lpstr">
      <vt:lpstr>Tema do Office</vt:lpstr>
      <vt:lpstr>3_Tema do Office</vt:lpstr>
      <vt:lpstr>Apresentação do PowerPoint</vt:lpstr>
      <vt:lpstr>Apresentação do PowerPoint</vt:lpstr>
      <vt:lpstr>Apresentação do PowerPoint</vt:lpstr>
      <vt:lpstr>Apresentação do PowerPoint</vt:lpstr>
      <vt:lpstr>Organização do Plano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preventivo Chuvas de Verão 2013/2014</dc:title>
  <dc:creator>Larissa Carolina de Almeida Marco</dc:creator>
  <cp:lastModifiedBy>Carolina Cutrupi Ferreira</cp:lastModifiedBy>
  <cp:revision>204</cp:revision>
  <dcterms:created xsi:type="dcterms:W3CDTF">2013-10-30T15:30:05Z</dcterms:created>
  <dcterms:modified xsi:type="dcterms:W3CDTF">2013-12-03T14:03:57Z</dcterms:modified>
</cp:coreProperties>
</file>