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82" r:id="rId3"/>
    <p:sldId id="306" r:id="rId4"/>
    <p:sldId id="283" r:id="rId5"/>
    <p:sldId id="284" r:id="rId6"/>
    <p:sldId id="285" r:id="rId7"/>
    <p:sldId id="304" r:id="rId8"/>
    <p:sldId id="298" r:id="rId9"/>
    <p:sldId id="321" r:id="rId10"/>
    <p:sldId id="322" r:id="rId11"/>
    <p:sldId id="323" r:id="rId12"/>
    <p:sldId id="324" r:id="rId13"/>
    <p:sldId id="290" r:id="rId14"/>
    <p:sldId id="299" r:id="rId15"/>
    <p:sldId id="310" r:id="rId16"/>
    <p:sldId id="311" r:id="rId17"/>
    <p:sldId id="303" r:id="rId18"/>
    <p:sldId id="308" r:id="rId19"/>
    <p:sldId id="309" r:id="rId20"/>
    <p:sldId id="296" r:id="rId21"/>
    <p:sldId id="297" r:id="rId22"/>
    <p:sldId id="312" r:id="rId23"/>
    <p:sldId id="313" r:id="rId24"/>
    <p:sldId id="314" r:id="rId25"/>
    <p:sldId id="315" r:id="rId26"/>
    <p:sldId id="316" r:id="rId27"/>
    <p:sldId id="319" r:id="rId28"/>
    <p:sldId id="320" r:id="rId29"/>
    <p:sldId id="259" r:id="rId30"/>
    <p:sldId id="307" r:id="rId31"/>
    <p:sldId id="300" r:id="rId32"/>
    <p:sldId id="301" r:id="rId33"/>
    <p:sldId id="302" r:id="rId34"/>
    <p:sldId id="268" r:id="rId35"/>
    <p:sldId id="305" r:id="rId36"/>
    <p:sldId id="325" r:id="rId37"/>
    <p:sldId id="326" r:id="rId38"/>
    <p:sldId id="327" r:id="rId39"/>
    <p:sldId id="328" r:id="rId40"/>
    <p:sldId id="329" r:id="rId41"/>
    <p:sldId id="330" r:id="rId42"/>
    <p:sldId id="333" r:id="rId43"/>
    <p:sldId id="334" r:id="rId44"/>
    <p:sldId id="331" r:id="rId45"/>
    <p:sldId id="335" r:id="rId46"/>
    <p:sldId id="336" r:id="rId47"/>
  </p:sldIdLst>
  <p:sldSz cx="9144000" cy="6858000" type="screen4x3"/>
  <p:notesSz cx="6883400" cy="9906000"/>
  <p:custDataLst>
    <p:tags r:id="rId49"/>
  </p:custData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B9DEA8"/>
    <a:srgbClr val="2164B5"/>
    <a:srgbClr val="FFB7B7"/>
    <a:srgbClr val="FFF1C5"/>
    <a:srgbClr val="A88000"/>
    <a:srgbClr val="FFF6D9"/>
    <a:srgbClr val="FFECAF"/>
    <a:srgbClr val="0D388D"/>
    <a:srgbClr val="B97A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7" autoAdjust="0"/>
  </p:normalViewPr>
  <p:slideViewPr>
    <p:cSldViewPr>
      <p:cViewPr>
        <p:scale>
          <a:sx n="80" d="100"/>
          <a:sy n="80" d="100"/>
        </p:scale>
        <p:origin x="-158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807" cy="49530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99000" y="0"/>
            <a:ext cx="2982807" cy="49530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8E00AFEF-45DD-4FC8-A0E4-C8A49B535849}" type="datetimeFigureOut">
              <a:rPr lang="pt-BR" smtClean="0"/>
              <a:t>03/12/2015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520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39" tIns="47969" rIns="95939" bIns="4796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340" y="4705350"/>
            <a:ext cx="5506720" cy="4457700"/>
          </a:xfrm>
          <a:prstGeom prst="rect">
            <a:avLst/>
          </a:prstGeom>
        </p:spPr>
        <p:txBody>
          <a:bodyPr vert="horz" lIns="95939" tIns="47969" rIns="95939" bIns="47969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82807" cy="49530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99000" y="9408981"/>
            <a:ext cx="2982807" cy="49530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B70E743B-BACF-437C-BB21-A32F488A9E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78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E743B-BACF-437C-BB21-A32F488A9E6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02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DA99A-4FB9-4CB1-B3A1-98F8FD38C8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709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FF38C-0CC5-475C-BF68-D0A0FDE49F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25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FB68C-FA84-4BE7-A664-F4216AF4B4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890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F2C6A-3BCE-4777-AEA8-8ABD07ED3A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713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FC45B-6ABC-4C81-B524-723F0CD560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180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B5938-30E5-4C5C-B99C-CADDB92F00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01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712E4-8FAD-448B-89B4-66DC266127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129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A8702-F128-403D-B4AF-2712199B2D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890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8F2A6-5F4B-481C-848B-DC7C67F200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154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9A614-1452-4CD3-B6B1-7462016512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410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8B5F1-F928-41FE-BC19-2F5A321061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483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358748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" name="Slide do think-cell" r:id="rId16" imgW="270" imgH="270" progId="TCLayout.ActiveDocument.1">
                  <p:embed/>
                </p:oleObj>
              </mc:Choice>
              <mc:Fallback>
                <p:oleObj name="Slide do think-cell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 smtClean="0"/>
              <a:t>Clique para editar os estilos do texto mestre</a:t>
            </a:r>
          </a:p>
          <a:p>
            <a:pPr lvl="1"/>
            <a:r>
              <a:rPr lang="pt-BR" altLang="pt-BR" dirty="0" smtClean="0"/>
              <a:t>Segundo nível</a:t>
            </a:r>
          </a:p>
          <a:p>
            <a:pPr lvl="2"/>
            <a:r>
              <a:rPr lang="pt-BR" altLang="pt-BR" dirty="0" smtClean="0"/>
              <a:t>Terceiro nível</a:t>
            </a:r>
          </a:p>
          <a:p>
            <a:pPr lvl="3"/>
            <a:r>
              <a:rPr lang="pt-BR" altLang="pt-BR" dirty="0" smtClean="0"/>
              <a:t>Quarto nível</a:t>
            </a:r>
          </a:p>
          <a:p>
            <a:pPr lvl="4"/>
            <a:r>
              <a:rPr lang="pt-BR" altLang="pt-BR" dirty="0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F3240E-2942-40B7-A1CF-3044C366C5D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tags" Target="../tags/tag5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tags" Target="../tags/tag5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6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oleObject" Target="../embeddings/oleObject2.bin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33.png"/><Relationship Id="rId2" Type="http://schemas.openxmlformats.org/officeDocument/2006/relationships/tags" Target="../tags/tag6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tags" Target="../tags/tag7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tags" Target="../tags/tag7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tags" Target="../tags/tag7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oleObject" Target="../embeddings/oleObject6.bin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1.emf"/><Relationship Id="rId2" Type="http://schemas.openxmlformats.org/officeDocument/2006/relationships/tags" Target="../tags/tag1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5.xml"/><Relationship Id="rId19" Type="http://schemas.openxmlformats.org/officeDocument/2006/relationships/image" Target="../media/image5.emf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8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8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oleObject" Target="../embeddings/oleObject7.bin"/><Relationship Id="rId3" Type="http://schemas.openxmlformats.org/officeDocument/2006/relationships/tags" Target="../tags/tag31.xml"/><Relationship Id="rId21" Type="http://schemas.openxmlformats.org/officeDocument/2006/relationships/image" Target="../media/image6.emf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10" Type="http://schemas.openxmlformats.org/officeDocument/2006/relationships/tags" Target="../tags/tag38.xml"/><Relationship Id="rId19" Type="http://schemas.openxmlformats.org/officeDocument/2006/relationships/image" Target="../media/image1.emf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4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8923" y="1412776"/>
            <a:ext cx="7772400" cy="1470025"/>
          </a:xfrm>
        </p:spPr>
        <p:txBody>
          <a:bodyPr/>
          <a:lstStyle/>
          <a:p>
            <a:r>
              <a:rPr lang="pt-BR" altLang="pt-BR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Chuvas de Verão 2015/16</a:t>
            </a:r>
            <a:endParaRPr lang="pt-BR" altLang="pt-BR" sz="5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4723" y="3548608"/>
            <a:ext cx="6400800" cy="2184648"/>
          </a:xfrm>
        </p:spPr>
        <p:txBody>
          <a:bodyPr/>
          <a:lstStyle/>
          <a:p>
            <a:r>
              <a:rPr lang="pt-BR" altLang="pt-BR" dirty="0" smtClean="0"/>
              <a:t>Secretaria Municipal de Infraestrutura Urbana e Obras</a:t>
            </a:r>
          </a:p>
          <a:p>
            <a:endParaRPr lang="pt-BR" altLang="pt-BR" dirty="0"/>
          </a:p>
          <a:p>
            <a:r>
              <a:rPr lang="pt-BR" altLang="pt-BR" sz="2600" dirty="0" smtClean="0"/>
              <a:t>São Paulo, </a:t>
            </a:r>
            <a:r>
              <a:rPr lang="pt-BR" altLang="pt-BR" sz="2600" dirty="0" smtClean="0"/>
              <a:t>07 </a:t>
            </a:r>
            <a:r>
              <a:rPr lang="pt-BR" altLang="pt-BR" sz="2600" dirty="0" smtClean="0"/>
              <a:t>de Dezembro de 2015</a:t>
            </a:r>
            <a:endParaRPr lang="pt-BR" altLang="pt-BR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41562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85% de execução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187" name="Picture 3" descr="C:\Users\x050317\Downloads\IMG_20151127_093343452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31" y="1700808"/>
            <a:ext cx="7563215" cy="424847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519772" y="6042774"/>
            <a:ext cx="5148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 smtClean="0"/>
              <a:t>Execução de canal na Rua Baltazar de Sá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0196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41562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85% de execução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12" name="Picture 4" descr="C:\Users\x050317\Downloads\IMG_20151127_102026943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22" y="1700808"/>
            <a:ext cx="7392182" cy="415239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591780" y="6042774"/>
            <a:ext cx="514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 smtClean="0"/>
              <a:t>Execução de canal na Rua Capitânias Hereditárias x Jardim Letícia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0196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62985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85% de execução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4" name="Picture 2" descr="C:\Users\x050317\Downloads\IMG_20151127_100719885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2858"/>
            <a:ext cx="7377968" cy="414441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734370" y="5970766"/>
            <a:ext cx="5148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 smtClean="0"/>
              <a:t>Execução do viário pós Magaldi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35615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64351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973" name="Picture 85" descr="C:\Users\x050317\AppData\Local\Microsoft\Windows\Temporary Internet Files\Content.Outlook\FC27SWDW\Cordeir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3484" r="11512" b="3978"/>
          <a:stretch/>
        </p:blipFill>
        <p:spPr bwMode="auto">
          <a:xfrm>
            <a:off x="83431" y="1442900"/>
            <a:ext cx="4560577" cy="49384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Fase 1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3672" y="1442900"/>
            <a:ext cx="4283968" cy="4938428"/>
          </a:xfrm>
        </p:spPr>
        <p:txBody>
          <a:bodyPr/>
          <a:lstStyle/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b="1" dirty="0" smtClean="0"/>
              <a:t>R2 e R3 já com funcionalidade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dirty="0" smtClean="0"/>
              <a:t>R$ 177 Mi (PMSP)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dirty="0" smtClean="0"/>
              <a:t>200 trabalhadores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dirty="0" smtClean="0"/>
              <a:t>Foco no R2: conclusão em </a:t>
            </a:r>
            <a:r>
              <a:rPr lang="pt-BR" altLang="pt-BR" dirty="0" err="1" smtClean="0"/>
              <a:t>jul</a:t>
            </a:r>
            <a:r>
              <a:rPr lang="pt-BR" altLang="pt-BR" dirty="0" smtClean="0"/>
              <a:t>/16. R3 em set/16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de cantos arredondados 3"/>
          <p:cNvSpPr/>
          <p:nvPr/>
        </p:nvSpPr>
        <p:spPr>
          <a:xfrm>
            <a:off x="1727684" y="2183921"/>
            <a:ext cx="2592288" cy="17281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85725" algn="ctr">
              <a:spcBef>
                <a:spcPts val="0"/>
              </a:spcBef>
            </a:pPr>
            <a:r>
              <a:rPr kumimoji="1" lang="pt-BR" i="1" dirty="0" smtClean="0">
                <a:solidFill>
                  <a:schemeClr val="tx1"/>
                </a:solidFill>
              </a:rPr>
              <a:t>Principais avenidas impactadas pela funcionalidade dos Reservatórios 2 e 3: </a:t>
            </a:r>
            <a:r>
              <a:rPr kumimoji="1" lang="pt-BR" b="1" i="1" dirty="0" smtClean="0">
                <a:solidFill>
                  <a:schemeClr val="tx1"/>
                </a:solidFill>
              </a:rPr>
              <a:t>Prof. Vicente Rao e Ver. João de Luca</a:t>
            </a:r>
            <a:endParaRPr kumimoji="1" lang="pt-BR" b="1" i="1" dirty="0">
              <a:solidFill>
                <a:schemeClr val="tx1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1439652" y="4437112"/>
            <a:ext cx="540060" cy="656209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323528" y="4977703"/>
            <a:ext cx="1513302" cy="85100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85725" algn="ctr">
              <a:spcBef>
                <a:spcPts val="0"/>
              </a:spcBef>
            </a:pPr>
            <a:r>
              <a:rPr kumimoji="1" lang="pt-BR" sz="1600" i="1" dirty="0" smtClean="0">
                <a:solidFill>
                  <a:schemeClr val="tx1"/>
                </a:solidFill>
              </a:rPr>
              <a:t>Mancha azul – redução do alagamento</a:t>
            </a:r>
            <a:endParaRPr kumimoji="1" lang="pt-BR" sz="1600" i="1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rot="20099119">
            <a:off x="6377048" y="5265395"/>
            <a:ext cx="2493536" cy="576064"/>
          </a:xfrm>
          <a:prstGeom prst="rect">
            <a:avLst/>
          </a:prstGeom>
          <a:solidFill>
            <a:srgbClr val="FFB7B7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R$ 40 Mi executados em 2015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39971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93" name="Picture 33" descr="C:\Users\x050317\Downloads\RCO-02 - Outubro-2014 - 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23282"/>
          <a:stretch/>
        </p:blipFill>
        <p:spPr bwMode="auto">
          <a:xfrm>
            <a:off x="1547665" y="2348880"/>
            <a:ext cx="3705560" cy="403244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4" name="Picture 34" descr="C:\Users\x050317\Downloads\RCO-02 - Outubro-2015 - 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19723" r="28189" b="9074"/>
          <a:stretch/>
        </p:blipFill>
        <p:spPr bwMode="auto">
          <a:xfrm>
            <a:off x="5292081" y="2348880"/>
            <a:ext cx="3705560" cy="403244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R2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5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Dez/14</a:t>
            </a:r>
            <a:endParaRPr lang="pt-BR" altLang="pt-BR" sz="2400" i="1" kern="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Dez/15</a:t>
            </a:r>
          </a:p>
        </p:txBody>
      </p: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189637" y="2407072"/>
            <a:ext cx="958427" cy="491824"/>
          </a:xfrm>
          <a:prstGeom prst="ellipse">
            <a:avLst/>
          </a:prstGeom>
          <a:solidFill>
            <a:srgbClr val="FFC000"/>
          </a:solidFill>
          <a:ln>
            <a:solidFill>
              <a:srgbClr val="A8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37%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7956376" y="2407072"/>
            <a:ext cx="958427" cy="491824"/>
          </a:xfrm>
          <a:prstGeom prst="ellipse">
            <a:avLst/>
          </a:prstGeom>
          <a:solidFill>
            <a:srgbClr val="FFC000"/>
          </a:solidFill>
          <a:ln>
            <a:solidFill>
              <a:srgbClr val="A8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77%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33320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R2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Displaying RCO-02 - Outubro-2015 - 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23" name="Picture 3" descr="C:\Users\x050317\Downloads\RCO-02 - Outubro-2015 - 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19640" r="15195" b="17204"/>
          <a:stretch/>
        </p:blipFill>
        <p:spPr bwMode="auto">
          <a:xfrm>
            <a:off x="1691680" y="1556792"/>
            <a:ext cx="7260809" cy="475252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67270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R2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Displaying RCO-02 - Outubro-2015 - 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946" name="Picture 2" descr="C:\Users\x050317\Downloads\RCO-02 - Outubro-2015 - 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7233952" cy="482704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90444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5" name="Picture 3" descr="C:\Users\x050317\Downloads\RCO-03 - Outubro-2014 - 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468" r="18134" b="-468"/>
          <a:stretch/>
        </p:blipFill>
        <p:spPr bwMode="auto">
          <a:xfrm>
            <a:off x="1547665" y="2354238"/>
            <a:ext cx="3705560" cy="402708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C:\Users\x050317\Downloads\RCO-03 - Outubro 2015 - 02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9300"/>
          <a:stretch/>
        </p:blipFill>
        <p:spPr bwMode="auto">
          <a:xfrm>
            <a:off x="5292081" y="2354238"/>
            <a:ext cx="3705559" cy="402709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R3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5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Dez/14</a:t>
            </a:r>
            <a:endParaRPr lang="pt-BR" altLang="pt-BR" sz="2400" i="1" kern="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Dez/15</a:t>
            </a:r>
          </a:p>
        </p:txBody>
      </p: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Displaying RCO-03 - Outubro-2014 - 0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5" descr="Displaying RCO-03 - Outubro 2015 - 0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4189637" y="2407072"/>
            <a:ext cx="958427" cy="491824"/>
          </a:xfrm>
          <a:prstGeom prst="ellipse">
            <a:avLst/>
          </a:prstGeom>
          <a:solidFill>
            <a:srgbClr val="FFC000"/>
          </a:solidFill>
          <a:ln>
            <a:solidFill>
              <a:srgbClr val="A8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40%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7956376" y="2407072"/>
            <a:ext cx="958427" cy="491824"/>
          </a:xfrm>
          <a:prstGeom prst="ellipse">
            <a:avLst/>
          </a:prstGeom>
          <a:solidFill>
            <a:srgbClr val="FFC000"/>
          </a:solidFill>
          <a:ln>
            <a:solidFill>
              <a:srgbClr val="A8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68%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18484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R3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Displaying RCO-03 - Outubro-2014 - 0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5" descr="Displaying RCO-03 - Outubro 2015 - 0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9874" name="Picture 2" descr="C:\Users\x050317\Downloads\RCO-03 - Outubro-2015 - 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6" y="1556792"/>
            <a:ext cx="7250714" cy="483822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45247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Cordeiro – R3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8" descr="Displaying RCO-02 - Outubro-2014 - 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30" descr="Displaying RCO-02 - Outubro-2014 - 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32" descr="Displaying RCO-02 - Outubro-2014 - 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Displaying RCO-03 - Outubro-2014 - 0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5" descr="Displaying RCO-03 - Outubro 2015 - 0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0898" name="Picture 2" descr="C:\Users\x050317\Downloads\RCO-03 - Outubro 2015 - 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t="31949" r="31429" b="17838"/>
          <a:stretch/>
        </p:blipFill>
        <p:spPr bwMode="auto">
          <a:xfrm>
            <a:off x="2483768" y="1588915"/>
            <a:ext cx="5256584" cy="487841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33794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4" name="Slide do think-cell" r:id="rId15" imgW="270" imgH="270" progId="TCLayout.ActiveDocument.1">
                  <p:embed/>
                </p:oleObj>
              </mc:Choice>
              <mc:Fallback>
                <p:oleObj name="Slide do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pt-BR" sz="3500">
              <a:sym typeface="+mn-lt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413464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R$ 4,8 bi de </a:t>
            </a:r>
            <a:r>
              <a:rPr lang="pt-BR" altLang="pt-BR" sz="39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investi-mentos</a:t>
            </a:r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 Drenagem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>
            <p:custDataLst>
              <p:tags r:id="rId4"/>
            </p:custDataLst>
          </p:nvPr>
        </p:nvCxnSpPr>
        <p:spPr bwMode="auto">
          <a:xfrm>
            <a:off x="3019425" y="4229100"/>
            <a:ext cx="7905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>
            <p:custDataLst>
              <p:tags r:id="rId5"/>
            </p:custDataLst>
          </p:nvPr>
        </p:nvCxnSpPr>
        <p:spPr bwMode="auto">
          <a:xfrm>
            <a:off x="4810125" y="3933825"/>
            <a:ext cx="7905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>
            <p:custDataLst>
              <p:tags r:id="rId6"/>
            </p:custDataLst>
          </p:nvPr>
        </p:nvCxnSpPr>
        <p:spPr bwMode="auto">
          <a:xfrm>
            <a:off x="6591300" y="2800350"/>
            <a:ext cx="7905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to 6"/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24319437"/>
              </p:ext>
            </p:extLst>
          </p:nvPr>
        </p:nvGraphicFramePr>
        <p:xfrm>
          <a:off x="1524000" y="2019300"/>
          <a:ext cx="73533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5" name="Gráfico" r:id="rId17" imgW="7353300" imgH="3743325" progId="MSGraph.Chart.8">
                  <p:embed followColorScheme="full"/>
                </p:oleObj>
              </mc:Choice>
              <mc:Fallback>
                <p:oleObj name="Gráfico" r:id="rId17" imgW="7353300" imgH="374332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24000" y="2019300"/>
                        <a:ext cx="7353300" cy="374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Conector reto 34"/>
          <p:cNvCxnSpPr/>
          <p:nvPr>
            <p:custDataLst>
              <p:tags r:id="rId8"/>
            </p:custDataLst>
          </p:nvPr>
        </p:nvCxnSpPr>
        <p:spPr bwMode="auto">
          <a:xfrm>
            <a:off x="6096000" y="2774950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>
            <p:custDataLst>
              <p:tags r:id="rId9"/>
            </p:custDataLst>
          </p:nvPr>
        </p:nvCxnSpPr>
        <p:spPr bwMode="auto">
          <a:xfrm>
            <a:off x="4310063" y="3908425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ço Reservado para Texto 4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400925" y="6064250"/>
            <a:ext cx="952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7AEB9C32-2D83-46D0-BD29-D40E1EFCC7E5}" type="datetime'''''''''''''''''T''''o''''''''''''t''''''''''''''al'''''">
              <a:rPr lang="en-US" sz="3500">
                <a:latin typeface="Arial"/>
                <a:sym typeface="Arial"/>
              </a:rPr>
              <a:pPr marL="0" indent="0" algn="ctr">
                <a:spcBef>
                  <a:spcPct val="0"/>
                </a:spcBef>
                <a:buNone/>
              </a:pPr>
              <a:t>Total</a:t>
            </a:fld>
            <a:endParaRPr lang="pt-BR" sz="3500" dirty="0">
              <a:latin typeface="Arial"/>
              <a:sym typeface="Arial"/>
            </a:endParaRPr>
          </a:p>
        </p:txBody>
      </p:sp>
      <p:sp>
        <p:nvSpPr>
          <p:cNvPr id="20" name="Espaço Reservado para Texto 38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625850" y="6064250"/>
            <a:ext cx="13700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45EBA6F2-DDA6-481B-9017-F6F7DF0F9F4C}" type="datetime'''M''C''''M''''''V'''''''''''''''">
              <a:rPr lang="en-US" sz="3500"/>
              <a:pPr/>
              <a:t>MCMV</a:t>
            </a:fld>
            <a:endParaRPr lang="pt-BR" sz="3500" dirty="0">
              <a:sym typeface="+mn-lt"/>
            </a:endParaRPr>
          </a:p>
        </p:txBody>
      </p:sp>
      <p:sp>
        <p:nvSpPr>
          <p:cNvPr id="19" name="Espaço Reservado para Texto 37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011363" y="6064250"/>
            <a:ext cx="10255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D1793BB6-9AB9-4C8E-91DF-FB7B53357F99}" type="datetime'''O''''''''''''''G''''''U'''''''''''''''">
              <a:rPr lang="en-US" sz="3500"/>
              <a:pPr/>
              <a:t>OGU</a:t>
            </a:fld>
            <a:endParaRPr lang="pt-BR" sz="3500" dirty="0">
              <a:sym typeface="+mn-lt"/>
            </a:endParaRPr>
          </a:p>
        </p:txBody>
      </p:sp>
      <p:sp>
        <p:nvSpPr>
          <p:cNvPr id="21" name="Espaço Reservado para Texto 39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459413" y="6064250"/>
            <a:ext cx="12731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FAD29E3-2915-4121-8F36-CBCCCAC0387D}" type="datetime'''''P''''''''''''M''''''''S''''''''P'">
              <a:rPr lang="en-US" sz="3500"/>
              <a:pPr/>
              <a:t>PMSP</a:t>
            </a:fld>
            <a:endParaRPr lang="pt-BR" sz="3500" dirty="0">
              <a:sym typeface="+mn-lt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1226479" y="1351310"/>
            <a:ext cx="4374221" cy="11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altLang="pt-BR" sz="2400" kern="0" dirty="0" smtClean="0"/>
              <a:t>Investimentos em Drenagem por fonte de recurso (R$ bi)</a:t>
            </a:r>
            <a:endParaRPr lang="pt-BR" altLang="pt-BR" sz="2400" kern="0" dirty="0"/>
          </a:p>
        </p:txBody>
      </p:sp>
    </p:spTree>
    <p:extLst>
      <p:ext uri="{BB962C8B-B14F-4D97-AF65-F5344CB8AC3E}">
        <p14:creationId xmlns:p14="http://schemas.microsoft.com/office/powerpoint/2010/main" val="12232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36981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2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60" name="Picture 28" descr="C:\Users\x050317\AppData\Local\Microsoft\Windows\Temporary Internet Files\Content.Outlook\FC27SWDW\SumareAguaPret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2003" r="1601" b="3154"/>
          <a:stretch/>
        </p:blipFill>
        <p:spPr bwMode="auto">
          <a:xfrm>
            <a:off x="1710955" y="1500266"/>
            <a:ext cx="7286685" cy="50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657061" y="4776629"/>
            <a:ext cx="4317628" cy="148120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85725" algn="ctr">
              <a:spcBef>
                <a:spcPts val="0"/>
              </a:spcBef>
            </a:pPr>
            <a:r>
              <a:rPr kumimoji="1" lang="pt-BR" i="1" dirty="0" smtClean="0">
                <a:solidFill>
                  <a:schemeClr val="tx1"/>
                </a:solidFill>
              </a:rPr>
              <a:t>Principais locais de redução de alagamentos com funcionalidade da obra: </a:t>
            </a:r>
            <a:r>
              <a:rPr kumimoji="1" lang="pt-BR" b="1" i="1" dirty="0" smtClean="0">
                <a:solidFill>
                  <a:schemeClr val="tx1"/>
                </a:solidFill>
              </a:rPr>
              <a:t>Rua </a:t>
            </a:r>
            <a:r>
              <a:rPr kumimoji="1" lang="pt-BR" b="1" i="1" dirty="0" err="1" smtClean="0">
                <a:solidFill>
                  <a:schemeClr val="tx1"/>
                </a:solidFill>
              </a:rPr>
              <a:t>Turiassú</a:t>
            </a:r>
            <a:r>
              <a:rPr kumimoji="1" lang="pt-BR" b="1" i="1" dirty="0" smtClean="0">
                <a:solidFill>
                  <a:schemeClr val="tx1"/>
                </a:solidFill>
              </a:rPr>
              <a:t>, Pça. Marrey Júnio</a:t>
            </a:r>
            <a:r>
              <a:rPr kumimoji="1" lang="pt-BR" b="1" i="1" dirty="0" smtClean="0"/>
              <a:t>r, Sesc Pompeia, Shop. Bourbon e Av. </a:t>
            </a:r>
            <a:r>
              <a:rPr kumimoji="1" lang="pt-BR" b="1" i="1" dirty="0" err="1" smtClean="0"/>
              <a:t>Fco</a:t>
            </a:r>
            <a:r>
              <a:rPr kumimoji="1" lang="pt-BR" b="1" i="1" dirty="0" smtClean="0"/>
              <a:t>. Matarazzo</a:t>
            </a:r>
            <a:endParaRPr kumimoji="1" lang="pt-BR" b="1" i="1" dirty="0">
              <a:solidFill>
                <a:schemeClr val="tx1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6084168" y="3356993"/>
            <a:ext cx="576064" cy="704712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6240716" y="3156285"/>
            <a:ext cx="1513302" cy="85100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>
            <a:noAutofit/>
          </a:bodyPr>
          <a:lstStyle/>
          <a:p>
            <a:pPr marL="85725" algn="ctr">
              <a:spcBef>
                <a:spcPts val="0"/>
              </a:spcBef>
            </a:pPr>
            <a:r>
              <a:rPr kumimoji="1" lang="pt-BR" sz="1600" i="1" dirty="0" smtClean="0">
                <a:solidFill>
                  <a:schemeClr val="tx1"/>
                </a:solidFill>
              </a:rPr>
              <a:t>Mancha azul – redução do alagamento</a:t>
            </a:r>
            <a:endParaRPr kumimoji="1" lang="pt-BR" sz="1600" i="1" dirty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35694" y="1628798"/>
            <a:ext cx="4032450" cy="109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0975" indent="-180975"/>
            <a:r>
              <a:rPr lang="pt-BR" altLang="pt-BR" sz="1800" kern="0" dirty="0" smtClean="0"/>
              <a:t>R$ 161 Mi (Operação Urbana)</a:t>
            </a:r>
          </a:p>
          <a:p>
            <a:pPr marL="180975" indent="-180975"/>
            <a:r>
              <a:rPr lang="pt-BR" altLang="pt-BR" sz="1800" kern="0" dirty="0" smtClean="0"/>
              <a:t>Funcionalidade em Dez/15 (ramo Água Preta)</a:t>
            </a:r>
            <a:endParaRPr lang="pt-BR" altLang="pt-BR" sz="1800" strike="sngStrike" kern="0" dirty="0" smtClean="0"/>
          </a:p>
          <a:p>
            <a:pPr marL="180975" indent="-180975"/>
            <a:endParaRPr lang="pt-BR" altLang="pt-BR" sz="1800" kern="0" dirty="0"/>
          </a:p>
        </p:txBody>
      </p:sp>
      <p:sp>
        <p:nvSpPr>
          <p:cNvPr id="11" name="Retângulo 10"/>
          <p:cNvSpPr/>
          <p:nvPr/>
        </p:nvSpPr>
        <p:spPr>
          <a:xfrm rot="20099119">
            <a:off x="1325062" y="2985461"/>
            <a:ext cx="2493536" cy="576064"/>
          </a:xfrm>
          <a:prstGeom prst="rect">
            <a:avLst/>
          </a:prstGeom>
          <a:solidFill>
            <a:srgbClr val="FFB7B7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R$ 90 Mi executados em 2015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0616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624" name="Picture 1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23498" r="18084" b="18033"/>
          <a:stretch/>
        </p:blipFill>
        <p:spPr bwMode="auto">
          <a:xfrm>
            <a:off x="1547664" y="2204864"/>
            <a:ext cx="7297926" cy="3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556792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Desemboque e </a:t>
            </a:r>
            <a:r>
              <a:rPr lang="pt-BR" altLang="pt-BR" sz="2400" b="1" i="1" kern="0" dirty="0" err="1" smtClean="0"/>
              <a:t>Ensecadeira</a:t>
            </a:r>
            <a:endParaRPr lang="pt-BR" altLang="pt-BR" sz="2400" i="1" kern="0" dirty="0" smtClean="0"/>
          </a:p>
        </p:txBody>
      </p:sp>
      <p:sp>
        <p:nvSpPr>
          <p:cNvPr id="4" name="Retângulo 3"/>
          <p:cNvSpPr/>
          <p:nvPr/>
        </p:nvSpPr>
        <p:spPr>
          <a:xfrm>
            <a:off x="6732240" y="2204864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969825">
            <a:off x="6708203" y="2543716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CONCRETAGENS CONCLUÍDAS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71555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491158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Túneis sob a Marginal Tietê</a:t>
            </a:r>
            <a:endParaRPr lang="pt-BR" altLang="pt-BR" sz="2400" i="1" kern="0" dirty="0" smtClean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15142" r="17802" b="25026"/>
          <a:stretch/>
        </p:blipFill>
        <p:spPr bwMode="auto">
          <a:xfrm>
            <a:off x="1535789" y="2375553"/>
            <a:ext cx="7309800" cy="37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32240" y="2120223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708203" y="2459075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ESCAVAÇÃO CONCLUÍDA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31534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7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448401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Galeria VCA Marginal à CET – Água Preta</a:t>
            </a:r>
            <a:endParaRPr lang="pt-BR" altLang="pt-BR" sz="2400" i="1" kern="0" dirty="0" smtClean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19922" r="17863" b="22543"/>
          <a:stretch/>
        </p:blipFill>
        <p:spPr bwMode="auto">
          <a:xfrm>
            <a:off x="1536858" y="2318756"/>
            <a:ext cx="7320538" cy="36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32240" y="2060848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708203" y="2399700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GALERIA CONCLUÍDA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58210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520409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Túnel sob a Av. </a:t>
            </a:r>
            <a:r>
              <a:rPr lang="pt-BR" altLang="pt-BR" sz="2400" b="1" i="1" kern="0" dirty="0" err="1"/>
              <a:t>Mq</a:t>
            </a:r>
            <a:r>
              <a:rPr lang="pt-BR" altLang="pt-BR" sz="2400" b="1" i="1" kern="0" dirty="0"/>
              <a:t>. de São Vicente (Sifão)</a:t>
            </a:r>
            <a:endParaRPr lang="pt-BR" altLang="pt-BR" sz="2400" i="1" kern="0" dirty="0" smtClean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21797" r="17969" b="21617"/>
          <a:stretch/>
        </p:blipFill>
        <p:spPr bwMode="auto">
          <a:xfrm>
            <a:off x="1538057" y="2348880"/>
            <a:ext cx="7307532" cy="361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32240" y="2144731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708203" y="2483583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ESCAVAÇÃO CONCLUÍDA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72419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491158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Galeria VCA Tecnisa – Água Preta</a:t>
            </a:r>
            <a:endParaRPr lang="pt-BR" altLang="pt-BR" sz="2400" i="1" kern="0" dirty="0" smtClean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17553" r="17824" b="22879"/>
          <a:stretch/>
        </p:blipFill>
        <p:spPr bwMode="auto">
          <a:xfrm>
            <a:off x="1403648" y="2318756"/>
            <a:ext cx="7462590" cy="38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696615" y="2132856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672578" y="2471708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GALERIA CONCLUÍDA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76271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556792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Túnel sob a CPTM – Água Preta</a:t>
            </a:r>
            <a:endParaRPr lang="pt-BR" altLang="pt-BR" sz="2400" i="1" kern="0" dirty="0" smtClean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21268" r="18338" b="22145"/>
          <a:stretch/>
        </p:blipFill>
        <p:spPr bwMode="auto">
          <a:xfrm>
            <a:off x="1547664" y="2393412"/>
            <a:ext cx="7239186" cy="35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32240" y="2348880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708203" y="2687732"/>
            <a:ext cx="212461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ESCAVAÇÃO CONCLUÍDA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17300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484784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/>
              <a:t>Remanejamento Coletor – Água Preta</a:t>
            </a:r>
            <a:endParaRPr lang="pt-BR" altLang="pt-BR" sz="2400" i="1" kern="0" dirty="0" smtClean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 t="20571" r="18762" b="20612"/>
          <a:stretch/>
        </p:blipFill>
        <p:spPr bwMode="auto">
          <a:xfrm>
            <a:off x="1522189" y="2203894"/>
            <a:ext cx="7323399" cy="37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32240" y="1988840"/>
            <a:ext cx="20162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708203" y="2466191"/>
            <a:ext cx="2124615" cy="36933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50% EXECUTADO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86310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6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Sumaré / Água Preta – 83% de execução 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47664" y="1556792"/>
            <a:ext cx="7297925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altLang="pt-BR" sz="2400" b="1" i="1" kern="0" dirty="0"/>
              <a:t>Túnel Padre </a:t>
            </a:r>
            <a:r>
              <a:rPr lang="es-ES" altLang="pt-BR" sz="2400" b="1" i="1" kern="0" dirty="0" err="1"/>
              <a:t>Antônio</a:t>
            </a:r>
            <a:r>
              <a:rPr lang="es-ES" altLang="pt-BR" sz="2400" b="1" i="1" kern="0" dirty="0"/>
              <a:t> Tomás - Sumaré</a:t>
            </a:r>
            <a:endParaRPr lang="pt-BR" altLang="pt-BR" sz="2400" i="1" kern="0" dirty="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1645" r="18552" b="22580"/>
          <a:stretch/>
        </p:blipFill>
        <p:spPr bwMode="auto">
          <a:xfrm>
            <a:off x="1475656" y="2324238"/>
            <a:ext cx="7299659" cy="391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402357" y="2420888"/>
            <a:ext cx="2344437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969825">
            <a:off x="6542426" y="2898239"/>
            <a:ext cx="2124615" cy="36933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BR" b="1" dirty="0" smtClean="0">
                <a:solidFill>
                  <a:srgbClr val="007033"/>
                </a:solidFill>
              </a:rPr>
              <a:t>90% EXECUTADO</a:t>
            </a:r>
            <a:endParaRPr lang="pt-BR" b="1" dirty="0">
              <a:solidFill>
                <a:srgbClr val="007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58533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856" y="1446620"/>
            <a:ext cx="5759624" cy="4962003"/>
          </a:xfrm>
        </p:spPr>
        <p:txBody>
          <a:bodyPr/>
          <a:lstStyle/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b="1" dirty="0" smtClean="0"/>
              <a:t>48 obras concluídas </a:t>
            </a:r>
            <a:r>
              <a:rPr lang="pt-BR" altLang="pt-BR" sz="2800" dirty="0" smtClean="0"/>
              <a:t>– R$ 96 Mi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b="1" dirty="0" smtClean="0"/>
              <a:t>3 obras em andamento e 13 obras contratadas</a:t>
            </a:r>
            <a:r>
              <a:rPr lang="pt-BR" altLang="pt-BR" sz="2800" dirty="0" smtClean="0"/>
              <a:t> (7 a iniciar em breve)  – R$ 22 Mi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endParaRPr lang="pt-BR" altLang="pt-BR" sz="2800" b="1" dirty="0">
              <a:solidFill>
                <a:srgbClr val="FF000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endParaRPr lang="pt-BR" altLang="pt-BR" sz="2800" b="1" dirty="0" smtClean="0">
              <a:solidFill>
                <a:srgbClr val="FF000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endParaRPr lang="pt-BR" altLang="pt-BR" sz="2800" b="1" dirty="0">
              <a:solidFill>
                <a:srgbClr val="FF000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endParaRPr lang="pt-BR" altLang="pt-BR" sz="2800" b="1" dirty="0" smtClean="0">
              <a:solidFill>
                <a:srgbClr val="FF000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b="1" dirty="0" smtClean="0"/>
              <a:t>12 obras contratadas no dia 9/Out </a:t>
            </a:r>
            <a:r>
              <a:rPr lang="pt-BR" altLang="pt-BR" sz="2800" dirty="0" smtClean="0"/>
              <a:t>– R$ 19 Mi (previsão de início de obras no 1º sem./16)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63688" y="1446621"/>
            <a:ext cx="1349591" cy="2800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4000"/>
              </a:spcAft>
              <a:buNone/>
            </a:pPr>
            <a:r>
              <a:rPr lang="pt-BR" altLang="pt-BR" b="1" kern="0" dirty="0" smtClean="0"/>
              <a:t>Verão 2014/15</a:t>
            </a:r>
          </a:p>
          <a:p>
            <a:pPr marL="0" indent="0" algn="ctr">
              <a:spcBef>
                <a:spcPts val="0"/>
              </a:spcBef>
              <a:spcAft>
                <a:spcPts val="4000"/>
              </a:spcAft>
              <a:buNone/>
            </a:pPr>
            <a:r>
              <a:rPr lang="pt-BR" altLang="pt-BR" b="1" kern="0" dirty="0" smtClean="0"/>
              <a:t>PRA1</a:t>
            </a:r>
            <a:endParaRPr lang="pt-BR" altLang="pt-BR" b="1" kern="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63688" y="4365104"/>
            <a:ext cx="1349591" cy="24704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4000"/>
              </a:spcAft>
              <a:buNone/>
            </a:pPr>
            <a:r>
              <a:rPr lang="pt-BR" altLang="pt-BR" b="1" kern="0" dirty="0" smtClean="0"/>
              <a:t>Verão 2015/16</a:t>
            </a:r>
          </a:p>
          <a:p>
            <a:pPr marL="0" indent="0" algn="ctr">
              <a:spcBef>
                <a:spcPts val="0"/>
              </a:spcBef>
              <a:spcAft>
                <a:spcPts val="4000"/>
              </a:spcAft>
              <a:buNone/>
            </a:pPr>
            <a:r>
              <a:rPr lang="pt-BR" altLang="pt-BR" b="1" kern="0" dirty="0" smtClean="0"/>
              <a:t>PRA2</a:t>
            </a:r>
            <a:endParaRPr lang="pt-BR" altLang="pt-BR" b="1" kern="0" dirty="0"/>
          </a:p>
        </p:txBody>
      </p:sp>
      <p:cxnSp>
        <p:nvCxnSpPr>
          <p:cNvPr id="6" name="Conector reto 5"/>
          <p:cNvCxnSpPr/>
          <p:nvPr/>
        </p:nvCxnSpPr>
        <p:spPr>
          <a:xfrm flipH="1">
            <a:off x="2555775" y="4312852"/>
            <a:ext cx="64087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 rot="21233711">
            <a:off x="4823650" y="3415942"/>
            <a:ext cx="2493536" cy="576064"/>
          </a:xfrm>
          <a:prstGeom prst="rect">
            <a:avLst/>
          </a:prstGeom>
          <a:solidFill>
            <a:srgbClr val="FFB7B7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R$ 9 Mi executados em 2015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04521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2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pt-BR" sz="3500">
              <a:sym typeface="+mn-lt"/>
            </a:endParaRPr>
          </a:p>
        </p:txBody>
      </p:sp>
      <p:pic>
        <p:nvPicPr>
          <p:cNvPr id="77852" name="Picture 28" descr="C:\Users\x050317\Downloads\MACRODRENAGEM_2015120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18" r="2468" b="3610"/>
          <a:stretch/>
        </p:blipFill>
        <p:spPr bwMode="auto">
          <a:xfrm>
            <a:off x="1644662" y="1434001"/>
            <a:ext cx="7391834" cy="518457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8388424" cy="1143000"/>
          </a:xfrm>
        </p:spPr>
        <p:txBody>
          <a:bodyPr anchor="b"/>
          <a:lstStyle/>
          <a:p>
            <a:pPr algn="l"/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obras de macrodrenagem distribuídas por toda cidade</a:t>
            </a:r>
            <a:endParaRPr lang="pt-BR" altLang="pt-BR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850410" y="1467662"/>
            <a:ext cx="2114078" cy="1097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3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4143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4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pt-BR" sz="3500">
              <a:sym typeface="+mn-lt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8892480" cy="1143000"/>
          </a:xfrm>
        </p:spPr>
        <p:txBody>
          <a:bodyPr anchor="b"/>
          <a:lstStyle/>
          <a:p>
            <a:pPr algn="l"/>
            <a:r>
              <a:rPr lang="pt-BR" altLang="pt-B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48 obras concluídas do PRA estão distribuídas por toda a cidade</a:t>
            </a:r>
            <a:endParaRPr lang="pt-BR" altLang="pt-B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6" name="Picture 8" descr="C:\Users\x050317\Downloads\PRA_2015120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2599" r="2857" b="3426"/>
          <a:stretch/>
        </p:blipFill>
        <p:spPr bwMode="auto">
          <a:xfrm>
            <a:off x="1691680" y="1484784"/>
            <a:ext cx="7200800" cy="504056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57352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601" name="Picture 17" descr="C:\Users\x050317\AppData\Local\Temp\Rar$DIa0.360\Nov _ 2014 Borges Figueired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73"/>
          <a:stretch/>
        </p:blipFill>
        <p:spPr bwMode="auto">
          <a:xfrm>
            <a:off x="1536169" y="2348879"/>
            <a:ext cx="3717057" cy="405045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</a:t>
            </a:r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Rua Visconde de </a:t>
            </a:r>
            <a:r>
              <a:rPr lang="pt-BR" altLang="pt-BR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Cairu</a:t>
            </a:r>
            <a:r>
              <a:rPr lang="pt-BR" alt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(Mooca)</a:t>
            </a:r>
            <a:endParaRPr lang="pt-BR" altLang="pt-BR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5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Final de 2014</a:t>
            </a:r>
            <a:endParaRPr lang="pt-BR" altLang="pt-BR" sz="2400" i="1" kern="0" dirty="0" smtClean="0"/>
          </a:p>
        </p:txBody>
      </p:sp>
      <p:pic>
        <p:nvPicPr>
          <p:cNvPr id="67602" name="Picture 18" descr="C:\Users\x050317\AppData\Local\Temp\Rar$DIa0.512\SAM_28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r="28053"/>
          <a:stretch/>
        </p:blipFill>
        <p:spPr bwMode="auto">
          <a:xfrm>
            <a:off x="5311737" y="2348878"/>
            <a:ext cx="3685904" cy="405045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9999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68884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06" name="Picture 2" descr="C:\Users\x050317\AppData\Local\Temp\Rar$DIa0.091\nov_20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22830"/>
          <a:stretch/>
        </p:blipFill>
        <p:spPr bwMode="auto">
          <a:xfrm>
            <a:off x="1547666" y="2333764"/>
            <a:ext cx="3705559" cy="406556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x050317\AppData\Local\Temp\Rar$DIa0.583\Abril _ 20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" r="31750"/>
          <a:stretch/>
        </p:blipFill>
        <p:spPr bwMode="auto">
          <a:xfrm>
            <a:off x="5311737" y="2333765"/>
            <a:ext cx="3685903" cy="406556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</a:t>
            </a:r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Rua Santa </a:t>
            </a:r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Cruz (Ipiranga)</a:t>
            </a:r>
            <a:endParaRPr lang="pt-BR" altLang="pt-BR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5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Final de 2014</a:t>
            </a:r>
            <a:endParaRPr lang="pt-BR" altLang="pt-BR" sz="2400" i="1" kern="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8140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54770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2" name="Picture 4" descr="C:\Users\x050317\AppData\Local\Temp\Rar$DIa0.415\MINISTRO A LIMA - ABRIL 2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r="18377"/>
          <a:stretch/>
        </p:blipFill>
        <p:spPr bwMode="auto">
          <a:xfrm>
            <a:off x="5319399" y="2333765"/>
            <a:ext cx="3678241" cy="406556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C:\Users\x050317\AppData\Local\Temp\Rar$DIa0.440\MINISTRO A LIMA - NOVEMBRO 201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39878"/>
          <a:stretch/>
        </p:blipFill>
        <p:spPr bwMode="auto">
          <a:xfrm>
            <a:off x="1547666" y="2333765"/>
            <a:ext cx="3705559" cy="406556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812360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</a:t>
            </a:r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Rua Min. </a:t>
            </a:r>
            <a:r>
              <a:rPr lang="pt-BR" altLang="pt-B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Álvaro </a:t>
            </a:r>
            <a:r>
              <a:rPr lang="pt-BR" altLang="pt-B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 </a:t>
            </a:r>
            <a:r>
              <a:rPr lang="pt-BR" altLang="pt-B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Lima (Santo Amaro)</a:t>
            </a:r>
            <a:endParaRPr lang="pt-BR" altLang="pt-BR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5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Final de 2014</a:t>
            </a:r>
            <a:endParaRPr lang="pt-BR" altLang="pt-BR" sz="2400" i="1" kern="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1484943"/>
            <a:ext cx="3705560" cy="6179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400" b="1" i="1" kern="0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2017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84751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7796" y="188640"/>
            <a:ext cx="7436204" cy="1143000"/>
          </a:xfrm>
        </p:spPr>
        <p:txBody>
          <a:bodyPr anchor="b"/>
          <a:lstStyle/>
          <a:p>
            <a:pPr algn="l"/>
            <a:r>
              <a:rPr lang="pt-BR" altLang="pt-B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pt-BR" altLang="pt-B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grandes obras de drenagem contratadas, totalizando R$ </a:t>
            </a:r>
            <a:r>
              <a:rPr lang="pt-BR" altLang="pt-B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1,7 </a:t>
            </a:r>
            <a:r>
              <a:rPr lang="pt-BR" altLang="pt-B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bi, e outros 3 editais publicados</a:t>
            </a:r>
            <a:endParaRPr lang="pt-BR" altLang="pt-B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78941"/>
              </p:ext>
            </p:extLst>
          </p:nvPr>
        </p:nvGraphicFramePr>
        <p:xfrm>
          <a:off x="1361295" y="1556792"/>
          <a:ext cx="7636344" cy="5077980"/>
        </p:xfrm>
        <a:graphic>
          <a:graphicData uri="http://schemas.openxmlformats.org/drawingml/2006/table">
            <a:tbl>
              <a:tblPr/>
              <a:tblGrid>
                <a:gridCol w="1864963"/>
                <a:gridCol w="1221227"/>
                <a:gridCol w="1996723"/>
                <a:gridCol w="1296144"/>
                <a:gridCol w="1257287"/>
              </a:tblGrid>
              <a:tr h="863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Empreen-dimento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Valor da Obra (R$ Mi)*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da ordem de início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Canaliza-ção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(m)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Reserva-ção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(x 10³ m³)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Zavuvus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346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OBRAS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INICIANDO (Dez)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Aricanduva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366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425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Ipiranga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Abr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Tremembé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Abr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Paraguai / É.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Paciência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278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</a:tr>
              <a:tr h="549391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“S”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–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Carlos Caldeira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246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Finalizando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contratação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49391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Rib. Perus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Abertura de propostas 10/Dez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3.600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601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</a:tr>
              <a:tr h="640241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“S”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 Freitas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160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Edital em 18/Jul. Será republicado</a:t>
                      </a:r>
                      <a:r>
                        <a:rPr lang="pt-BR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em breve</a:t>
                      </a:r>
                      <a:endParaRPr lang="pt-BR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6.100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9956"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Cordeiro F2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Abertura de propostas 23/Dez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1C5"/>
                    </a:solidFill>
                  </a:tcPr>
                </a:tc>
              </a:tr>
              <a:tr h="29069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5462" marR="5462" marT="54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2.206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27.100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2.505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62" marR="5462" marT="546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6" name="Chave esquerda 5"/>
          <p:cNvSpPr/>
          <p:nvPr/>
        </p:nvSpPr>
        <p:spPr>
          <a:xfrm>
            <a:off x="1259632" y="2469145"/>
            <a:ext cx="434150" cy="2284895"/>
          </a:xfrm>
          <a:prstGeom prst="leftBrace">
            <a:avLst/>
          </a:prstGeom>
          <a:ln w="38100">
            <a:solidFill>
              <a:srgbClr val="A8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 rot="16200000">
            <a:off x="158806" y="3426926"/>
            <a:ext cx="18002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A88000"/>
                </a:solidFill>
              </a:rPr>
              <a:t>Contratados</a:t>
            </a:r>
            <a:endParaRPr lang="pt-BR" b="1" dirty="0">
              <a:solidFill>
                <a:srgbClr val="A88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07796" y="6623774"/>
            <a:ext cx="6079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pt-BR" sz="1050" dirty="0" smtClean="0"/>
              <a:t>* Sem desapropriações </a:t>
            </a:r>
            <a:r>
              <a:rPr lang="pt-BR" sz="1050" dirty="0"/>
              <a:t>e sem </a:t>
            </a:r>
            <a:r>
              <a:rPr lang="pt-BR" sz="1050" dirty="0" smtClean="0"/>
              <a:t>MCMV</a:t>
            </a:r>
            <a:endParaRPr lang="pt-BR" sz="1050" dirty="0" smtClean="0"/>
          </a:p>
        </p:txBody>
      </p:sp>
    </p:spTree>
    <p:extLst>
      <p:ext uri="{BB962C8B-B14F-4D97-AF65-F5344CB8AC3E}">
        <p14:creationId xmlns:p14="http://schemas.microsoft.com/office/powerpoint/2010/main" val="20526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274634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7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andamento e outros dez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licitação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236983"/>
              </p:ext>
            </p:extLst>
          </p:nvPr>
        </p:nvGraphicFramePr>
        <p:xfrm>
          <a:off x="1801138" y="1388268"/>
          <a:ext cx="7161945" cy="5440306"/>
        </p:xfrm>
        <a:graphic>
          <a:graphicData uri="http://schemas.openxmlformats.org/drawingml/2006/table">
            <a:tbl>
              <a:tblPr/>
              <a:tblGrid>
                <a:gridCol w="453527"/>
                <a:gridCol w="1662932"/>
                <a:gridCol w="1590507"/>
                <a:gridCol w="1368152"/>
                <a:gridCol w="2086827"/>
              </a:tblGrid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Subprefeitura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Valor do edital (R$ Mi)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Situação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#1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Itaim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Itaim Paulista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Projeto contratado. OS dada em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Novembro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8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#2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Anhangabaú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Sé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Edital publicado em 8/Mai. Republicação em breve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#3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Rua Augusto Farina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Butantã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Abertura das propostas comerciais em 18/dez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#4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Avenida dos Sertanistas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São Mateus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7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#5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Córrego Poli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Santo Amaro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#6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Rua Antenor Baptista 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São Miguel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7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#7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Viário Paulista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Sé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#8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Córrego Água Preta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Lapa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Abertura das propostas comerciais em 9/dez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</a:tr>
              <a:tr h="2367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#9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Córrego Cintra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Lapa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57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#10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Rua Cavaton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Freguesia do Ó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7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#11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Jardim Carumbé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Brasilândia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8143" marR="8143" marT="8143" marB="0" anchor="ctr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67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43" marR="8143" marT="8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8143" marR="8143" marT="8143" marB="0" anchor="b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43" marR="8143" marT="8143" marB="0" anchor="b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43" marR="8143" marT="8143" marB="0" anchor="b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143" marR="8143" marT="8143" marB="0" anchor="b">
                    <a:lnL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9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52515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Descrição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ço Reservado para Texto 3"/>
          <p:cNvSpPr txBox="1">
            <a:spLocks/>
          </p:cNvSpPr>
          <p:nvPr/>
        </p:nvSpPr>
        <p:spPr bwMode="auto">
          <a:xfrm>
            <a:off x="1115616" y="1556792"/>
            <a:ext cx="78820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/>
            <a:r>
              <a:rPr lang="pt-BR" b="1" dirty="0" smtClean="0"/>
              <a:t>Lote 1 (CONSÓRCIO DP BARROS – TIISA)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Implantação do Reservatório Machados (220 mil m³ de reservação)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Implantação de 4 reservatórios de pequeno porte (</a:t>
            </a:r>
            <a:r>
              <a:rPr lang="pt-BR" dirty="0" err="1" smtClean="0"/>
              <a:t>Rs</a:t>
            </a:r>
            <a:r>
              <a:rPr lang="pt-BR" dirty="0" smtClean="0"/>
              <a:t> 3, 6, 7 e 8 – 14,4 mil m³ de reservação total)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Recapeamento e Prolongamento do sistema viário Villanova </a:t>
            </a:r>
            <a:r>
              <a:rPr lang="pt-BR" dirty="0" err="1" smtClean="0"/>
              <a:t>Artigas</a:t>
            </a:r>
            <a:r>
              <a:rPr lang="pt-BR" dirty="0" smtClean="0"/>
              <a:t> (4 km / pista)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Alteamento das Pontes Manilha (165 m) e Itaquera (132 m)</a:t>
            </a:r>
          </a:p>
          <a:p>
            <a:pPr lvl="2">
              <a:buFont typeface="Arial" panose="020B0604020202020204" pitchFamily="34" charset="0"/>
              <a:buChar char="."/>
            </a:pPr>
            <a:endParaRPr lang="pt-BR" dirty="0" smtClean="0"/>
          </a:p>
          <a:p>
            <a:pPr lvl="2"/>
            <a:endParaRPr lang="pt-BR" dirty="0" smtClean="0"/>
          </a:p>
          <a:p>
            <a:pPr lvl="1"/>
            <a:r>
              <a:rPr lang="pt-BR" b="1" dirty="0" smtClean="0"/>
              <a:t>Lote 2 (CONSÓRCIO PAULITEC - COMPEC GALASSO)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Implantação do Reservatório Taboão (120 mil m³ de reservação)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Implantação dos Parques Lineares dos Reservatórios </a:t>
            </a:r>
            <a:r>
              <a:rPr lang="pt-BR" dirty="0" err="1" smtClean="0"/>
              <a:t>Caguaçu</a:t>
            </a:r>
            <a:r>
              <a:rPr lang="pt-BR" dirty="0" smtClean="0"/>
              <a:t> (113 mil m²), AR-2 (17 mil m²) e AR-3 (21 mil m²)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Readequação das margens do rio Aricanduva com Parque Linear no entorno dos reservatórios (26 mil m²)</a:t>
            </a:r>
          </a:p>
          <a:p>
            <a:pPr marL="1163638" lvl="2" indent="-249238">
              <a:buFont typeface="Arial" panose="020B0604020202020204" pitchFamily="34" charset="0"/>
              <a:buChar char="."/>
            </a:pPr>
            <a:r>
              <a:rPr lang="pt-BR" dirty="0" smtClean="0"/>
              <a:t>Readequação das estruturas de </a:t>
            </a:r>
            <a:r>
              <a:rPr lang="pt-BR" dirty="0" err="1" smtClean="0"/>
              <a:t>extravasão</a:t>
            </a:r>
            <a:r>
              <a:rPr lang="pt-BR" dirty="0" smtClean="0"/>
              <a:t> dos Reservatórios AR-1, AR-2, AR-3 e </a:t>
            </a:r>
            <a:r>
              <a:rPr lang="pt-BR" dirty="0" err="1" smtClean="0"/>
              <a:t>Caguaçu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568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10278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Mapa Ilustrativo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2" y="2276872"/>
            <a:ext cx="7970188" cy="2423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de seta reta 5"/>
          <p:cNvCxnSpPr>
            <a:endCxn id="11" idx="0"/>
          </p:cNvCxnSpPr>
          <p:nvPr/>
        </p:nvCxnSpPr>
        <p:spPr>
          <a:xfrm>
            <a:off x="2915816" y="3284984"/>
            <a:ext cx="796337" cy="21602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>
            <a:endCxn id="11" idx="0"/>
          </p:cNvCxnSpPr>
          <p:nvPr/>
        </p:nvCxnSpPr>
        <p:spPr>
          <a:xfrm flipH="1">
            <a:off x="3712153" y="4437112"/>
            <a:ext cx="2300007" cy="100811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2555776" y="5445224"/>
            <a:ext cx="2312754" cy="108012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tx1"/>
                </a:solidFill>
              </a:rPr>
              <a:t>1ª frente de obras</a:t>
            </a:r>
            <a:endParaRPr lang="pt-B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9253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1 – Parte 1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26656" r="18143" b="39417"/>
          <a:stretch/>
        </p:blipFill>
        <p:spPr bwMode="auto">
          <a:xfrm>
            <a:off x="1115531" y="2573697"/>
            <a:ext cx="7920965" cy="22869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C000"/>
            </a:solidFill>
          </a:ln>
        </p:spPr>
      </p:pic>
      <p:cxnSp>
        <p:nvCxnSpPr>
          <p:cNvPr id="6" name="Conector de seta reta 5"/>
          <p:cNvCxnSpPr/>
          <p:nvPr/>
        </p:nvCxnSpPr>
        <p:spPr>
          <a:xfrm flipV="1">
            <a:off x="3275856" y="2050861"/>
            <a:ext cx="0" cy="15665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de cantos arredondados 6"/>
          <p:cNvSpPr/>
          <p:nvPr/>
        </p:nvSpPr>
        <p:spPr>
          <a:xfrm>
            <a:off x="2105934" y="1967734"/>
            <a:ext cx="2312754" cy="3485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tx1"/>
                </a:solidFill>
              </a:rPr>
              <a:t>1ª frente de obras</a:t>
            </a:r>
            <a:endParaRPr lang="pt-B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9253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7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1 – Parte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9" t="9315" r="27752" b="7214"/>
          <a:stretch/>
        </p:blipFill>
        <p:spPr bwMode="auto">
          <a:xfrm>
            <a:off x="3205046" y="1556792"/>
            <a:ext cx="3579440" cy="47828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Conector de seta reta 5"/>
          <p:cNvCxnSpPr/>
          <p:nvPr/>
        </p:nvCxnSpPr>
        <p:spPr>
          <a:xfrm>
            <a:off x="5255292" y="4404923"/>
            <a:ext cx="1242360" cy="193474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de cantos arredondados 6"/>
          <p:cNvSpPr/>
          <p:nvPr/>
        </p:nvSpPr>
        <p:spPr>
          <a:xfrm>
            <a:off x="4997359" y="5682116"/>
            <a:ext cx="2312754" cy="94557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tx1"/>
                </a:solidFill>
              </a:rPr>
              <a:t>1ª frente de obras</a:t>
            </a:r>
            <a:endParaRPr lang="pt-B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16528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70" name="Slide do think-cell" r:id="rId16" imgW="270" imgH="270" progId="TCLayout.ActiveDocument.1">
                  <p:embed/>
                </p:oleObj>
              </mc:Choice>
              <mc:Fallback>
                <p:oleObj name="Slide do think-cell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</a:pPr>
            <a:endParaRPr lang="pt-BR" sz="3500" b="1">
              <a:latin typeface="Arial"/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308304" cy="1143000"/>
          </a:xfrm>
        </p:spPr>
        <p:txBody>
          <a:bodyPr anchor="b"/>
          <a:lstStyle/>
          <a:p>
            <a:pPr algn="l"/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Novas obras de Drenagem: </a:t>
            </a:r>
            <a:b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 mais reservação </a:t>
            </a:r>
            <a:endParaRPr lang="pt-BR" altLang="pt-BR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>
            <p:custDataLst>
              <p:tags r:id="rId4"/>
            </p:custDataLst>
          </p:nvPr>
        </p:nvCxnSpPr>
        <p:spPr bwMode="auto">
          <a:xfrm>
            <a:off x="6029325" y="3552825"/>
            <a:ext cx="9906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>
            <p:custDataLst>
              <p:tags r:id="rId5"/>
            </p:custDataLst>
          </p:nvPr>
        </p:nvCxnSpPr>
        <p:spPr bwMode="auto">
          <a:xfrm>
            <a:off x="3790950" y="4257675"/>
            <a:ext cx="9906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to 9"/>
          <p:cNvGraphicFramePr>
            <a:graphicFrameLocks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995177369"/>
              </p:ext>
            </p:extLst>
          </p:nvPr>
        </p:nvGraphicFramePr>
        <p:xfrm>
          <a:off x="1943100" y="2781300"/>
          <a:ext cx="6905557" cy="2933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71" name="Gráfico" r:id="rId18" imgW="6905557" imgH="2933790" progId="MSGraph.Chart.8">
                  <p:embed followColorScheme="full"/>
                </p:oleObj>
              </mc:Choice>
              <mc:Fallback>
                <p:oleObj name="Gráfico" r:id="rId18" imgW="6905557" imgH="293379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43100" y="2781300"/>
                        <a:ext cx="6905557" cy="2933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Conector reto 38"/>
          <p:cNvCxnSpPr/>
          <p:nvPr>
            <p:custDataLst>
              <p:tags r:id="rId7"/>
            </p:custDataLst>
          </p:nvPr>
        </p:nvCxnSpPr>
        <p:spPr bwMode="auto">
          <a:xfrm flipV="1">
            <a:off x="3171825" y="2578100"/>
            <a:ext cx="0" cy="108267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>
            <p:custDataLst>
              <p:tags r:id="rId8"/>
            </p:custDataLst>
          </p:nvPr>
        </p:nvCxnSpPr>
        <p:spPr bwMode="auto">
          <a:xfrm>
            <a:off x="7639050" y="2578100"/>
            <a:ext cx="0" cy="37782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>
            <p:custDataLst>
              <p:tags r:id="rId9"/>
            </p:custDataLst>
          </p:nvPr>
        </p:nvCxnSpPr>
        <p:spPr bwMode="auto">
          <a:xfrm>
            <a:off x="3171825" y="2578100"/>
            <a:ext cx="4467225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>
            <p:custDataLst>
              <p:tags r:id="rId10"/>
            </p:custDataLst>
          </p:nvPr>
        </p:nvCxnSpPr>
        <p:spPr bwMode="auto">
          <a:xfrm>
            <a:off x="5405438" y="3527425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exto 17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659063" y="6016625"/>
            <a:ext cx="10271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8A45776-9DE8-42CB-B4C3-5743EF640FED}" type="datetime'''''''''''''''''''''''A''''''''''''''t''''u''al'''''''''">
              <a:rPr lang="en-US" sz="3500"/>
              <a:pPr/>
              <a:t>Atual</a:t>
            </a:fld>
            <a:endParaRPr lang="pt-BR" sz="3500" dirty="0">
              <a:sym typeface="+mn-lt"/>
            </a:endParaRPr>
          </a:p>
        </p:txBody>
      </p:sp>
      <p:sp>
        <p:nvSpPr>
          <p:cNvPr id="23" name="Espaço Reservado para Texto 18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286250" y="6016625"/>
            <a:ext cx="22383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92B15838-FC0A-47C6-AC92-FFE00F944B86}" type="datetime'I''''''''''''n''''''''cr''''''e''''me''n''''t''''o'''''''''''">
              <a:rPr lang="en-US" sz="3500"/>
              <a:pPr/>
              <a:t>Incremento</a:t>
            </a:fld>
            <a:endParaRPr lang="pt-BR" sz="3500" dirty="0">
              <a:sym typeface="+mn-lt"/>
            </a:endParaRPr>
          </a:p>
        </p:txBody>
      </p:sp>
      <p:sp>
        <p:nvSpPr>
          <p:cNvPr id="41" name="Espaço Reservado para Texto 26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4591050" y="2238375"/>
            <a:ext cx="1628775" cy="67945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txBody>
          <a:bodyPr wrap="none" lIns="0" tIns="0" rIns="0" bIns="0" numCol="1" spcCol="0" anchor="ctr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None/>
            </a:pPr>
            <a:fld id="{0AC0D855-51C3-4BA0-AA28-D707D9279C09}" type="datetime'''+''''''''52''''''%'''''''''''''''''''''''">
              <a:rPr lang="en-US" sz="3500" b="1"/>
              <a:pPr/>
              <a:t>+52%</a:t>
            </a:fld>
            <a:endParaRPr lang="pt-BR" sz="3500" b="1" dirty="0">
              <a:sym typeface="+mn-lt"/>
            </a:endParaRPr>
          </a:p>
        </p:txBody>
      </p:sp>
      <p:sp>
        <p:nvSpPr>
          <p:cNvPr id="32" name="Espaço Reservado para Texto 23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162800" y="6016625"/>
            <a:ext cx="952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8553B2D4-6309-4A1E-B41F-524CD549132E}" type="datetime'''''T''o''''t''''a''''''l'''''''''''''''''''''''''''">
              <a:rPr lang="en-US" sz="3500"/>
              <a:pPr/>
              <a:t>Total</a:t>
            </a:fld>
            <a:endParaRPr lang="pt-BR" sz="3500" dirty="0">
              <a:latin typeface="Arial"/>
              <a:sym typeface="Arial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1226479" y="1351310"/>
            <a:ext cx="6657889" cy="11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altLang="pt-BR" sz="2400" kern="0" dirty="0" smtClean="0"/>
              <a:t>Capacidade de reservação do município (milhares de m³)</a:t>
            </a:r>
            <a:endParaRPr lang="pt-BR" altLang="pt-BR" sz="2400" kern="0" dirty="0"/>
          </a:p>
        </p:txBody>
      </p:sp>
    </p:spTree>
    <p:extLst>
      <p:ext uri="{BB962C8B-B14F-4D97-AF65-F5344CB8AC3E}">
        <p14:creationId xmlns:p14="http://schemas.microsoft.com/office/powerpoint/2010/main" val="27114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95249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Parte 1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32033" r="19142" b="32425"/>
          <a:stretch/>
        </p:blipFill>
        <p:spPr bwMode="auto">
          <a:xfrm>
            <a:off x="1136574" y="2276872"/>
            <a:ext cx="7755905" cy="242793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95249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Aricanduva</a:t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2 – Parte 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14365" r="37578" b="6791"/>
          <a:stretch/>
        </p:blipFill>
        <p:spPr bwMode="auto">
          <a:xfrm>
            <a:off x="1835696" y="2045671"/>
            <a:ext cx="4848143" cy="468052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4" t="23086" r="20019" b="14576"/>
          <a:stretch/>
        </p:blipFill>
        <p:spPr bwMode="auto">
          <a:xfrm>
            <a:off x="6804249" y="1607866"/>
            <a:ext cx="1219637" cy="210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804250" y="1463850"/>
            <a:ext cx="1219636" cy="4320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Estrutura de </a:t>
            </a:r>
            <a:r>
              <a:rPr lang="pt-BR" sz="1100" b="1" dirty="0" err="1" smtClean="0">
                <a:solidFill>
                  <a:schemeClr val="tx1"/>
                </a:solidFill>
              </a:rPr>
              <a:t>Extravasão</a:t>
            </a:r>
            <a:r>
              <a:rPr lang="pt-BR" sz="1100" b="1" dirty="0" smtClean="0">
                <a:solidFill>
                  <a:schemeClr val="tx1"/>
                </a:solidFill>
              </a:rPr>
              <a:t> AR-1</a:t>
            </a:r>
          </a:p>
        </p:txBody>
      </p:sp>
      <p:sp>
        <p:nvSpPr>
          <p:cNvPr id="8" name="Retângulo 7"/>
          <p:cNvSpPr/>
          <p:nvPr/>
        </p:nvSpPr>
        <p:spPr>
          <a:xfrm>
            <a:off x="6804251" y="3259447"/>
            <a:ext cx="1219636" cy="45758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Estrutura de </a:t>
            </a:r>
            <a:r>
              <a:rPr lang="pt-BR" sz="1100" b="1" dirty="0" err="1" smtClean="0">
                <a:solidFill>
                  <a:schemeClr val="tx1"/>
                </a:solidFill>
              </a:rPr>
              <a:t>Extravasão</a:t>
            </a:r>
            <a:r>
              <a:rPr lang="pt-BR" sz="1100" b="1" dirty="0" smtClean="0">
                <a:solidFill>
                  <a:schemeClr val="tx1"/>
                </a:solidFill>
              </a:rPr>
              <a:t> Limoeiro</a:t>
            </a:r>
          </a:p>
        </p:txBody>
      </p:sp>
      <p:sp>
        <p:nvSpPr>
          <p:cNvPr id="9" name="Elipse 8"/>
          <p:cNvSpPr/>
          <p:nvPr/>
        </p:nvSpPr>
        <p:spPr>
          <a:xfrm>
            <a:off x="6612733" y="1870040"/>
            <a:ext cx="288032" cy="280738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98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80993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6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Zavuvus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Descrição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3"/>
          <p:cNvSpPr txBox="1">
            <a:spLocks/>
          </p:cNvSpPr>
          <p:nvPr/>
        </p:nvSpPr>
        <p:spPr bwMode="auto">
          <a:xfrm>
            <a:off x="1475656" y="1844824"/>
            <a:ext cx="712879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/>
            <a:r>
              <a:rPr lang="pt-BR" b="1" dirty="0" smtClean="0"/>
              <a:t>Lote 1 (CONSÓRCIO DP BARROS - PAULITEC)</a:t>
            </a:r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 smtClean="0"/>
              <a:t>Implantação de um reservatório (R3) com 110 mil m³ de reservação</a:t>
            </a:r>
          </a:p>
          <a:p>
            <a:pPr lvl="2">
              <a:buFont typeface="Arial" panose="020B0604020202020204" pitchFamily="34" charset="0"/>
              <a:buChar char="."/>
            </a:pPr>
            <a:endParaRPr lang="pt-BR" dirty="0" smtClean="0"/>
          </a:p>
          <a:p>
            <a:pPr lvl="1"/>
            <a:r>
              <a:rPr lang="pt-BR" b="1" dirty="0" smtClean="0"/>
              <a:t>Lote 2 (CONSÓRCIO TCG - CÓRREGO ZAVUVUS)</a:t>
            </a:r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 smtClean="0"/>
              <a:t>Implantação de um reservatório (R2) com 130 mil m³ de reservação</a:t>
            </a:r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/>
              <a:t>Implantação de Parque Linear em área de 48 mil </a:t>
            </a:r>
            <a:r>
              <a:rPr lang="pt-BR" dirty="0" smtClean="0"/>
              <a:t>m²</a:t>
            </a:r>
          </a:p>
          <a:p>
            <a:pPr lvl="2">
              <a:buFont typeface="Arial" panose="020B0604020202020204" pitchFamily="34" charset="0"/>
              <a:buChar char="."/>
            </a:pPr>
            <a:endParaRPr lang="pt-BR" dirty="0"/>
          </a:p>
          <a:p>
            <a:pPr lvl="1"/>
            <a:r>
              <a:rPr lang="pt-BR" b="1" dirty="0"/>
              <a:t>Lote 3 </a:t>
            </a:r>
            <a:r>
              <a:rPr lang="pt-BR" b="1" dirty="0" smtClean="0"/>
              <a:t>(CONSÓRCIO </a:t>
            </a:r>
            <a:r>
              <a:rPr lang="pt-BR" b="1" dirty="0"/>
              <a:t>FBS / ETAMA)</a:t>
            </a:r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/>
              <a:t>Canalização de 2,1 km do Córrego </a:t>
            </a:r>
            <a:r>
              <a:rPr lang="pt-BR" dirty="0" err="1"/>
              <a:t>Zavuvus</a:t>
            </a:r>
            <a:endParaRPr lang="pt-BR" dirty="0"/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/>
              <a:t>Reforço de 1,2 km de galeria</a:t>
            </a:r>
          </a:p>
          <a:p>
            <a:pPr marL="1081088" lvl="2" indent="-273050">
              <a:buFont typeface="Arial" panose="020B0604020202020204" pitchFamily="34" charset="0"/>
              <a:buChar char="."/>
            </a:pPr>
            <a:r>
              <a:rPr lang="pt-BR" dirty="0"/>
              <a:t>Implantação de Parque Linear em área de 124 mil m²</a:t>
            </a:r>
          </a:p>
          <a:p>
            <a:pPr lvl="2">
              <a:buFont typeface="Arial" panose="020B0604020202020204" pitchFamily="34" charset="0"/>
              <a:buChar char="."/>
            </a:pPr>
            <a:endParaRPr lang="pt-BR" dirty="0" smtClean="0"/>
          </a:p>
        </p:txBody>
      </p:sp>
      <p:sp>
        <p:nvSpPr>
          <p:cNvPr id="8" name="Espaço Reservado para Texto 3"/>
          <p:cNvSpPr txBox="1">
            <a:spLocks/>
          </p:cNvSpPr>
          <p:nvPr/>
        </p:nvSpPr>
        <p:spPr>
          <a:xfrm>
            <a:off x="2123728" y="4509120"/>
            <a:ext cx="3972222" cy="1377192"/>
          </a:xfrm>
          <a:prstGeom prst="rect">
            <a:avLst/>
          </a:prstGeom>
          <a:ln>
            <a:noFill/>
          </a:ln>
        </p:spPr>
        <p:txBody>
          <a:bodyPr lIns="36000" tIns="36000" rIns="36000" bIns="36000" anchor="t">
            <a:noAutofit/>
          </a:bodyPr>
          <a:lstStyle>
            <a:lvl1pPr marL="95250" indent="-9525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85725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6225" indent="-9525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.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2425" indent="-85725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7200" indent="-9525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.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Arial" panose="020B0604020202020204" pitchFamily="34" charset="0"/>
              <a:buChar char="."/>
            </a:pPr>
            <a:endParaRPr lang="pt-BR" sz="1300" dirty="0" smtClean="0"/>
          </a:p>
        </p:txBody>
      </p:sp>
    </p:spTree>
    <p:extLst>
      <p:ext uri="{BB962C8B-B14F-4D97-AF65-F5344CB8AC3E}">
        <p14:creationId xmlns:p14="http://schemas.microsoft.com/office/powerpoint/2010/main" val="4036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15219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Zavuvus</a:t>
            </a: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Mapa Ilustrativo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3835" r="12012" b="22927"/>
          <a:stretch/>
        </p:blipFill>
        <p:spPr bwMode="auto">
          <a:xfrm>
            <a:off x="1304483" y="1882381"/>
            <a:ext cx="7761514" cy="373701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Conector de seta reta 7"/>
          <p:cNvCxnSpPr/>
          <p:nvPr/>
        </p:nvCxnSpPr>
        <p:spPr>
          <a:xfrm>
            <a:off x="2267744" y="3501008"/>
            <a:ext cx="2232248" cy="262255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4355976" y="5949280"/>
            <a:ext cx="2312754" cy="3485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tx1"/>
                </a:solidFill>
              </a:rPr>
              <a:t>1ª frente de obras</a:t>
            </a:r>
            <a:endParaRPr lang="pt-B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95249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Zavuvus</a:t>
            </a: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1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30638" r="36798" b="6906"/>
          <a:stretch/>
        </p:blipFill>
        <p:spPr bwMode="auto">
          <a:xfrm>
            <a:off x="1695075" y="1826879"/>
            <a:ext cx="6833969" cy="402261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32112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Zavuvus</a:t>
            </a: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2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1" t="18017" r="28039" b="37311"/>
          <a:stretch/>
        </p:blipFill>
        <p:spPr bwMode="auto">
          <a:xfrm>
            <a:off x="2411760" y="1772816"/>
            <a:ext cx="5680859" cy="438543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86495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2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88640"/>
            <a:ext cx="7452320" cy="1143000"/>
          </a:xfrm>
        </p:spPr>
        <p:txBody>
          <a:bodyPr anchor="b"/>
          <a:lstStyle/>
          <a:p>
            <a:pPr algn="l"/>
            <a:r>
              <a:rPr lang="pt-BR" altLang="pt-BR" sz="3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Zavuvus</a:t>
            </a:r>
            <a: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altLang="pt-BR" sz="3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Lote 3</a:t>
            </a:r>
            <a:endParaRPr lang="pt-BR" altLang="pt-BR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3390" r="63802" b="17470"/>
          <a:stretch/>
        </p:blipFill>
        <p:spPr bwMode="auto">
          <a:xfrm>
            <a:off x="1043608" y="2611786"/>
            <a:ext cx="2764465" cy="237782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1" t="34917" r="1300" b="15943"/>
          <a:stretch/>
        </p:blipFill>
        <p:spPr bwMode="auto">
          <a:xfrm>
            <a:off x="4210405" y="2611787"/>
            <a:ext cx="4787235" cy="237782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3865223" y="3660331"/>
            <a:ext cx="288032" cy="280738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2087724" y="4365104"/>
            <a:ext cx="2065531" cy="158417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3877541" y="5775001"/>
            <a:ext cx="2312754" cy="3485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tx1"/>
                </a:solidFill>
              </a:rPr>
              <a:t>1ª frente de obras</a:t>
            </a:r>
            <a:endParaRPr lang="pt-B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27706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48" name="Slide do think-cell" r:id="rId18" imgW="270" imgH="270" progId="TCLayout.ActiveDocument.1">
                  <p:embed/>
                </p:oleObj>
              </mc:Choice>
              <mc:Fallback>
                <p:oleObj name="Slide do think-cell" r:id="rId1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pt-BR" sz="3200">
              <a:latin typeface="Arial"/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59824" cy="1143000"/>
          </a:xfrm>
        </p:spPr>
        <p:txBody>
          <a:bodyPr anchor="b"/>
          <a:lstStyle/>
          <a:p>
            <a:pPr algn="l"/>
            <a:r>
              <a:rPr lang="pt-BR" altLang="pt-BR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grandes obras em andamento + PRA: R$ 1,2 bi</a:t>
            </a:r>
            <a:endParaRPr lang="pt-BR" altLang="pt-BR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>
            <p:custDataLst>
              <p:tags r:id="rId4"/>
            </p:custDataLst>
          </p:nvPr>
        </p:nvCxnSpPr>
        <p:spPr bwMode="auto">
          <a:xfrm>
            <a:off x="7191375" y="2638425"/>
            <a:ext cx="6858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>
            <p:custDataLst>
              <p:tags r:id="rId5"/>
            </p:custDataLst>
          </p:nvPr>
        </p:nvCxnSpPr>
        <p:spPr bwMode="auto">
          <a:xfrm>
            <a:off x="2571750" y="3400425"/>
            <a:ext cx="6858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>
            <p:custDataLst>
              <p:tags r:id="rId6"/>
            </p:custDataLst>
          </p:nvPr>
        </p:nvCxnSpPr>
        <p:spPr bwMode="auto">
          <a:xfrm>
            <a:off x="4114800" y="3114675"/>
            <a:ext cx="6858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>
            <p:custDataLst>
              <p:tags r:id="rId7"/>
            </p:custDataLst>
          </p:nvPr>
        </p:nvCxnSpPr>
        <p:spPr bwMode="auto">
          <a:xfrm>
            <a:off x="5648325" y="2857500"/>
            <a:ext cx="685800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to 9"/>
          <p:cNvGraphicFramePr>
            <a:graphicFrameLocks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33563348"/>
              </p:ext>
            </p:extLst>
          </p:nvPr>
        </p:nvGraphicFramePr>
        <p:xfrm>
          <a:off x="1257300" y="1905000"/>
          <a:ext cx="791534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49" name="Gráfico" r:id="rId20" imgW="7915343" imgH="2828925" progId="MSGraph.Chart.8">
                  <p:embed followColorScheme="full"/>
                </p:oleObj>
              </mc:Choice>
              <mc:Fallback>
                <p:oleObj name="Gráfico" r:id="rId20" imgW="7915343" imgH="282892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257300" y="1905000"/>
                        <a:ext cx="7915343" cy="282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Conector reto 37"/>
          <p:cNvCxnSpPr/>
          <p:nvPr>
            <p:custDataLst>
              <p:tags r:id="rId9"/>
            </p:custDataLst>
          </p:nvPr>
        </p:nvCxnSpPr>
        <p:spPr bwMode="auto">
          <a:xfrm>
            <a:off x="3686175" y="3089275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>
            <p:custDataLst>
              <p:tags r:id="rId10"/>
            </p:custDataLst>
          </p:nvPr>
        </p:nvCxnSpPr>
        <p:spPr bwMode="auto">
          <a:xfrm>
            <a:off x="6762750" y="2613025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>
            <p:custDataLst>
              <p:tags r:id="rId11"/>
            </p:custDataLst>
          </p:nvPr>
        </p:nvCxnSpPr>
        <p:spPr bwMode="auto">
          <a:xfrm>
            <a:off x="5224463" y="2832100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Texto 50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959725" y="4921250"/>
            <a:ext cx="6826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F44C9A0-C53F-44B9-8370-6FD57581EC6E}" type="datetime'''''''''''''''''''''''''''T''''''''o''''''ta''''''''''l'''''''">
              <a:rPr lang="en-US" sz="2500"/>
              <a:pPr/>
              <a:t>Total</a:t>
            </a:fld>
            <a:endParaRPr lang="pt-BR" sz="2500" dirty="0">
              <a:latin typeface="Arial"/>
              <a:sym typeface="Arial"/>
            </a:endParaRPr>
          </a:p>
        </p:txBody>
      </p:sp>
      <p:sp>
        <p:nvSpPr>
          <p:cNvPr id="18" name="Espaço Reservado para Texto 49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910263" y="4921250"/>
            <a:ext cx="1704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394861C8-F961-45B0-B9A3-3915CFDB675F}" type="datetime'PRA (''Conc''lu''ídas do'' PRA 1'' +'' ''Novas do P''RA 2)'">
              <a:rPr lang="en-US" sz="2500"/>
              <a:pPr/>
              <a:t>PRA (Concluídas do PRA 1 + Novas do PRA 2)</a:t>
            </a:fld>
            <a:endParaRPr lang="pt-BR" sz="2500" dirty="0">
              <a:latin typeface="Arial"/>
              <a:sym typeface="Arial"/>
            </a:endParaRPr>
          </a:p>
        </p:txBody>
      </p:sp>
      <p:sp>
        <p:nvSpPr>
          <p:cNvPr id="32" name="Espaço Reservado para Texto 23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4662488" y="4921250"/>
            <a:ext cx="1123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CD46B29B-1C56-4DB2-8AD4-7D2AB3B953C4}" type="datetime'S''''''um''aré / Águ''''''''''''''a'' ''''''Pr''''e''ta'">
              <a:rPr lang="en-US" sz="2500"/>
              <a:pPr/>
              <a:t>Sumaré / Água Preta</a:t>
            </a:fld>
            <a:endParaRPr lang="pt-BR" sz="2500" dirty="0">
              <a:latin typeface="Arial"/>
              <a:sym typeface="Arial"/>
            </a:endParaRPr>
          </a:p>
        </p:txBody>
      </p:sp>
      <p:sp>
        <p:nvSpPr>
          <p:cNvPr id="23" name="Espaço Reservado para Texto 18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071813" y="4921250"/>
            <a:ext cx="1228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D06B7A73-F9AC-4695-99B8-89E0F67F3356}" type="datetime'''''''Co''''rd''e''''''i''r''''''o ''''Fas''e'''''' ''''''''1'">
              <a:rPr lang="en-US" sz="2500"/>
              <a:pPr/>
              <a:t>Cordeiro Fase 1</a:t>
            </a:fld>
            <a:endParaRPr lang="pt-BR" sz="2500" dirty="0">
              <a:sym typeface="+mn-lt"/>
            </a:endParaRPr>
          </a:p>
        </p:txBody>
      </p:sp>
      <p:sp>
        <p:nvSpPr>
          <p:cNvPr id="22" name="Espaço Reservado para Texto 17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727200" y="4921250"/>
            <a:ext cx="8413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55B2BAF9-0FDF-44F9-87AC-7101D3292384}" type="datetime'''''''''''''''''''''Pon''te'''' ''B''''''ai''''x''''''''''a'''">
              <a:rPr lang="en-US" sz="2500"/>
              <a:pPr/>
              <a:t>Ponte Baixa</a:t>
            </a:fld>
            <a:endParaRPr lang="pt-BR" sz="2500" dirty="0">
              <a:sym typeface="+mn-lt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1226479" y="1351310"/>
            <a:ext cx="6657889" cy="11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altLang="pt-BR" sz="2400" kern="0" dirty="0" smtClean="0"/>
              <a:t>Investimento, R$ Mi</a:t>
            </a:r>
            <a:endParaRPr lang="pt-BR" altLang="pt-BR" sz="2400" kern="0" dirty="0"/>
          </a:p>
        </p:txBody>
      </p:sp>
    </p:spTree>
    <p:extLst>
      <p:ext uri="{BB962C8B-B14F-4D97-AF65-F5344CB8AC3E}">
        <p14:creationId xmlns:p14="http://schemas.microsoft.com/office/powerpoint/2010/main" val="32192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44640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ângulo 13"/>
          <p:cNvSpPr/>
          <p:nvPr/>
        </p:nvSpPr>
        <p:spPr>
          <a:xfrm>
            <a:off x="179512" y="3891055"/>
            <a:ext cx="8846288" cy="2922321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180975" indent="-95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b="1" dirty="0" smtClean="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59824" cy="1143000"/>
          </a:xfrm>
        </p:spPr>
        <p:txBody>
          <a:bodyPr anchor="b"/>
          <a:lstStyle/>
          <a:p>
            <a:pPr algn="l"/>
            <a:r>
              <a:rPr lang="pt-BR" alt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Baixa: Entrega do trecho até o Piraporinha em </a:t>
            </a:r>
            <a:r>
              <a:rPr lang="pt-BR" altLang="pt-BR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fev</a:t>
            </a:r>
            <a:r>
              <a:rPr lang="pt-BR" alt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/16</a:t>
            </a:r>
            <a:endParaRPr lang="pt-BR" altLang="pt-BR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5226" y="1279393"/>
            <a:ext cx="6040574" cy="2560389"/>
          </a:xfrm>
        </p:spPr>
        <p:txBody>
          <a:bodyPr/>
          <a:lstStyle/>
          <a:p>
            <a:pPr marL="180975" indent="-180975">
              <a:spcBef>
                <a:spcPts val="0"/>
              </a:spcBef>
              <a:spcAft>
                <a:spcPts val="0"/>
              </a:spcAft>
            </a:pPr>
            <a:endParaRPr lang="pt-BR" altLang="pt-BR" sz="2800" dirty="0" smtClean="0"/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dirty="0" smtClean="0"/>
              <a:t>R$ 765 Mi (R$ 326 Mi OGU; R$ 62 Mi MCMV)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dirty="0" smtClean="0"/>
              <a:t>300 trabalhadores na obra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</a:pPr>
            <a:r>
              <a:rPr lang="pt-BR" altLang="pt-BR" sz="2800" dirty="0" smtClean="0"/>
              <a:t>Entrega total em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800" dirty="0" smtClean="0"/>
              <a:t>  dez/16</a:t>
            </a:r>
            <a:endParaRPr lang="pt-BR" altLang="pt-BR" sz="2800" strike="sngStrike" dirty="0" smtClean="0"/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907704" y="5589240"/>
            <a:ext cx="676875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MAPA SERÁ INSERIDO AQUI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9257" r="3590" b="4466"/>
          <a:stretch/>
        </p:blipFill>
        <p:spPr bwMode="auto">
          <a:xfrm>
            <a:off x="179512" y="4070176"/>
            <a:ext cx="88462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864842" y="3829149"/>
            <a:ext cx="898054" cy="28803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Canalização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7273103" y="3829149"/>
            <a:ext cx="898054" cy="28803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Viário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241106" y="3829149"/>
            <a:ext cx="898054" cy="28803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Pq. Linear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594475" y="3933587"/>
            <a:ext cx="304325" cy="100953"/>
          </a:xfrm>
          <a:prstGeom prst="rect">
            <a:avLst/>
          </a:prstGeom>
          <a:solidFill>
            <a:srgbClr val="003399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endParaRPr lang="pt-BR" sz="1000" dirty="0" smtClean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002736" y="3933587"/>
            <a:ext cx="304325" cy="100953"/>
          </a:xfrm>
          <a:prstGeom prst="rect">
            <a:avLst/>
          </a:prstGeom>
          <a:solidFill>
            <a:srgbClr val="FF000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endParaRPr lang="pt-BR" sz="1000" dirty="0" smtClean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970739" y="3933587"/>
            <a:ext cx="304325" cy="100953"/>
          </a:xfrm>
          <a:prstGeom prst="rect">
            <a:avLst/>
          </a:prstGeom>
          <a:solidFill>
            <a:srgbClr val="66F06D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>
            <a:noAutofit/>
          </a:bodyPr>
          <a:lstStyle/>
          <a:p>
            <a:pPr marL="85725" algn="l">
              <a:lnSpc>
                <a:spcPct val="150000"/>
              </a:lnSpc>
            </a:pPr>
            <a:endParaRPr lang="pt-BR" sz="1000" dirty="0" smtClean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139602" y="4361025"/>
            <a:ext cx="1236397" cy="21640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Córrego Jd. Letícia</a:t>
            </a:r>
          </a:p>
        </p:txBody>
      </p:sp>
      <p:cxnSp>
        <p:nvCxnSpPr>
          <p:cNvPr id="16" name="Conector reto 15"/>
          <p:cNvCxnSpPr>
            <a:endCxn id="15" idx="1"/>
          </p:cNvCxnSpPr>
          <p:nvPr/>
        </p:nvCxnSpPr>
        <p:spPr>
          <a:xfrm flipV="1">
            <a:off x="2846249" y="4469227"/>
            <a:ext cx="293353" cy="983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7037843" y="4907776"/>
            <a:ext cx="146676" cy="3322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4818681" y="4857519"/>
            <a:ext cx="618198" cy="20657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Magaldi</a:t>
            </a:r>
          </a:p>
        </p:txBody>
      </p:sp>
      <p:cxnSp>
        <p:nvCxnSpPr>
          <p:cNvPr id="20" name="Conector reto 19"/>
          <p:cNvCxnSpPr>
            <a:endCxn id="19" idx="1"/>
          </p:cNvCxnSpPr>
          <p:nvPr/>
        </p:nvCxnSpPr>
        <p:spPr>
          <a:xfrm flipV="1">
            <a:off x="4525327" y="4960806"/>
            <a:ext cx="293354" cy="1032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6229797" y="4911692"/>
            <a:ext cx="751423" cy="21640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G. Valente</a:t>
            </a:r>
          </a:p>
        </p:txBody>
      </p:sp>
      <p:cxnSp>
        <p:nvCxnSpPr>
          <p:cNvPr id="22" name="Conector reto 21"/>
          <p:cNvCxnSpPr>
            <a:endCxn id="21" idx="1"/>
          </p:cNvCxnSpPr>
          <p:nvPr/>
        </p:nvCxnSpPr>
        <p:spPr>
          <a:xfrm flipV="1">
            <a:off x="5936444" y="5019894"/>
            <a:ext cx="293353" cy="983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817" name="Picture 49" descr="C:\Users\x050317\AppData\Local\Microsoft\Windows\Temporary Internet Files\Content.Outlook\FC27SWDW\MBoi - Corr Ponte Baixa (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9297" r="30720" b="45280"/>
          <a:stretch/>
        </p:blipFill>
        <p:spPr bwMode="auto">
          <a:xfrm>
            <a:off x="168880" y="1435394"/>
            <a:ext cx="2677370" cy="22873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7121582" y="4788942"/>
            <a:ext cx="1123997" cy="21640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000" dirty="0" smtClean="0">
                <a:solidFill>
                  <a:schemeClr val="tx1"/>
                </a:solidFill>
              </a:rPr>
              <a:t>Córrego P. Baixa</a:t>
            </a:r>
          </a:p>
        </p:txBody>
      </p:sp>
      <p:sp>
        <p:nvSpPr>
          <p:cNvPr id="5" name="Retângulo 4"/>
          <p:cNvSpPr/>
          <p:nvPr/>
        </p:nvSpPr>
        <p:spPr>
          <a:xfrm rot="20099119">
            <a:off x="6610121" y="2856813"/>
            <a:ext cx="2493536" cy="576064"/>
          </a:xfrm>
          <a:prstGeom prst="rect">
            <a:avLst/>
          </a:prstGeom>
          <a:solidFill>
            <a:srgbClr val="FFB7B7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R$ 100 Mi executados em 2015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5" name="Chave esquerda 24"/>
          <p:cNvSpPr/>
          <p:nvPr/>
        </p:nvSpPr>
        <p:spPr>
          <a:xfrm rot="17114906">
            <a:off x="5935946" y="4211689"/>
            <a:ext cx="438647" cy="3921703"/>
          </a:xfrm>
          <a:prstGeom prst="lef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 rot="966177">
            <a:off x="4456583" y="6283733"/>
            <a:ext cx="1930369" cy="268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 b="1" i="1" kern="0" dirty="0" smtClean="0"/>
              <a:t>trecho entregue</a:t>
            </a:r>
            <a:endParaRPr lang="pt-BR" altLang="pt-BR" sz="1600" b="1" i="1" strike="sngStrike" kern="0" dirty="0" smtClean="0"/>
          </a:p>
        </p:txBody>
      </p:sp>
      <p:sp>
        <p:nvSpPr>
          <p:cNvPr id="27" name="Chave esquerda 26"/>
          <p:cNvSpPr/>
          <p:nvPr/>
        </p:nvSpPr>
        <p:spPr>
          <a:xfrm rot="15794062">
            <a:off x="324588" y="5959601"/>
            <a:ext cx="314009" cy="509870"/>
          </a:xfrm>
          <a:prstGeom prst="lef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 rot="20597362">
            <a:off x="242720" y="6217764"/>
            <a:ext cx="1930369" cy="422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 b="1" i="1" kern="0" dirty="0" smtClean="0"/>
              <a:t>trecho em obras (Viaduto 1)</a:t>
            </a:r>
            <a:endParaRPr lang="pt-BR" altLang="pt-BR" sz="1600" b="1" i="1" strike="sngStrike" kern="0" dirty="0" smtClean="0"/>
          </a:p>
        </p:txBody>
      </p:sp>
      <p:sp>
        <p:nvSpPr>
          <p:cNvPr id="29" name="Chave esquerda 28"/>
          <p:cNvSpPr/>
          <p:nvPr/>
        </p:nvSpPr>
        <p:spPr>
          <a:xfrm rot="15794062">
            <a:off x="3138101" y="4976073"/>
            <a:ext cx="377456" cy="1814982"/>
          </a:xfrm>
          <a:prstGeom prst="lef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 rot="21278350">
            <a:off x="2456904" y="6191822"/>
            <a:ext cx="1930369" cy="243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1600" b="1" i="1" kern="0" dirty="0" smtClean="0"/>
              <a:t>trecho em obras</a:t>
            </a:r>
            <a:endParaRPr lang="pt-BR" altLang="pt-BR" sz="1600" b="1" i="1" strike="sngStrike" kern="0" dirty="0" smtClean="0"/>
          </a:p>
        </p:txBody>
      </p:sp>
    </p:spTree>
    <p:extLst>
      <p:ext uri="{BB962C8B-B14F-4D97-AF65-F5344CB8AC3E}">
        <p14:creationId xmlns:p14="http://schemas.microsoft.com/office/powerpoint/2010/main" val="3675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29946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7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</a:t>
            </a:r>
            <a:r>
              <a:rPr lang="pt-BR" altLang="pt-B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trecho executado do canal do Guarapiranga até a Magaldi</a:t>
            </a:r>
            <a:endParaRPr lang="pt-BR" altLang="pt-B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Espaço Reservado para Conteúdo 3"/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95" y="1689210"/>
            <a:ext cx="720193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97959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9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85% de execução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90"/>
          <p:cNvSpPr/>
          <p:nvPr/>
        </p:nvSpPr>
        <p:spPr>
          <a:xfrm>
            <a:off x="2627784" y="6042774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 smtClean="0"/>
              <a:t>Execução de canal próximo à rua </a:t>
            </a:r>
            <a:r>
              <a:rPr lang="pt-BR" sz="1600" i="1" dirty="0" err="1" smtClean="0"/>
              <a:t>Amitaba</a:t>
            </a:r>
            <a:endParaRPr lang="pt-BR" sz="1600" i="1" dirty="0"/>
          </a:p>
        </p:txBody>
      </p:sp>
      <p:pic>
        <p:nvPicPr>
          <p:cNvPr id="65647" name="Picture 111" descr="C:\Users\x050317\Downloads\IMG_20151126_112440611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563215" cy="424847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41562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176" y="188640"/>
            <a:ext cx="7524328" cy="1143000"/>
          </a:xfrm>
        </p:spPr>
        <p:txBody>
          <a:bodyPr anchor="b"/>
          <a:lstStyle/>
          <a:p>
            <a:pPr algn="l"/>
            <a:r>
              <a:rPr lang="pt-BR" altLang="pt-BR" sz="39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Ponte Baixa – 85% de execução</a:t>
            </a:r>
            <a:endParaRPr lang="pt-BR" altLang="pt-BR" sz="3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226480" y="1353824"/>
            <a:ext cx="777116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3" name="Picture 3" descr="C:\Users\x050317\Downloads\IMG_20151127_095445272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8" y="1628800"/>
            <a:ext cx="7563214" cy="424847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393758" y="6042774"/>
            <a:ext cx="514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 smtClean="0"/>
              <a:t>Execução de canal entre o Condomínio das Américas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0196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39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/%m/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O1dC_BO0OYAOgLeAbCj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PQya1JY0qaW.jMwFLzu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7NS4cy3UG_eaMC6RQQ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74ifSst06q_H8lMceEB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Q0RhCPSVEKA3yPF4hvtA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CKE2xlqkKP91T2UgIfZ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LkDW6QWke8ev7hhJOoS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GcpMYb2kKC_6nyoR60z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RCiyQ2vk.utDoD9XGEa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NZDOxqLEalURKINnQJa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uLxHiYeUSvBSSro7cXJ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B_6sZXTk2xjrjEHCjW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NZvGC5AkuR6Rg.G4HAq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wKsCsMO0uYQ2p39ufvS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MdW4o9VEK89wcpEr2gK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vPLRLFXEOv1rwkCbmw1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4LxKVbtEmaKuJGxwbEX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hyxG5N20qdLmk6OKd5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LkDW6QWke8ev7hhJOoS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ORVgULCUSNtHbTMcSEg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RCiyQ2vk.utDoD9XGEa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GcpMYb2kKC_6nyoR60z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UFzfu7dUeXPK0ghNAj1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NZDOxqLEalURKINnQJa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wKsCsMO0uYQ2p39ufvS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TGzS9fy0m.1U1WtV8DI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gdURnNQE.ocJTn8x2L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CKE2xlqkKP91T2UgIfZ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cx_JtQWEu6Y6VFbMIIH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Ryn4nLcEeNuuSyCOP6J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hyxG5N20qdLmk6OKd5t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vPLRLFXEOv1rwkCbmw1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MdW4o9VEK89wcpEr2gK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1ByyLvEEiaY_FcIBDvW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A9KKiYUUqUUO3ofgk61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zkxObbp0mtrSHB7GYJa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CKE2xlqkKP91T2UgIfZ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ppsSY1zEUOdw6M7fNxc6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LJ6dCQB0erXg7Nk3UwVA"/>
</p:tagLst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1195</Words>
  <Application>Microsoft Office PowerPoint</Application>
  <PresentationFormat>Apresentação na tela (4:3)</PresentationFormat>
  <Paragraphs>294</Paragraphs>
  <Slides>46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49" baseType="lpstr">
      <vt:lpstr>Design padrão</vt:lpstr>
      <vt:lpstr>Slide do think-cell</vt:lpstr>
      <vt:lpstr>Gráfico</vt:lpstr>
      <vt:lpstr>Chuvas de Verão 2015/16</vt:lpstr>
      <vt:lpstr>R$ 4,8 bi de investi-mentos em Drenagem</vt:lpstr>
      <vt:lpstr>13 obras de macrodrenagem distribuídas por toda cidade</vt:lpstr>
      <vt:lpstr>Novas obras de Drenagem:  50% mais reservação </vt:lpstr>
      <vt:lpstr>3 grandes obras em andamento + PRA: R$ 1,2 bi</vt:lpstr>
      <vt:lpstr>Ponte Baixa: Entrega do trecho até o Piraporinha em fev/16</vt:lpstr>
      <vt:lpstr>Ponte Baixa – trecho executado do canal do Guarapiranga até a Magaldi</vt:lpstr>
      <vt:lpstr>Ponte Baixa – 85% de execução</vt:lpstr>
      <vt:lpstr>Ponte Baixa – 85% de execução</vt:lpstr>
      <vt:lpstr>Ponte Baixa – 85% de execução</vt:lpstr>
      <vt:lpstr>Ponte Baixa – 85% de execução</vt:lpstr>
      <vt:lpstr>Ponte Baixa – 85% de execução</vt:lpstr>
      <vt:lpstr>Cordeiro – Fase 1</vt:lpstr>
      <vt:lpstr>Cordeiro – R2</vt:lpstr>
      <vt:lpstr>Cordeiro – R2</vt:lpstr>
      <vt:lpstr>Cordeiro – R2</vt:lpstr>
      <vt:lpstr>Cordeiro – R3</vt:lpstr>
      <vt:lpstr>Cordeiro – R3</vt:lpstr>
      <vt:lpstr>Cordeiro – R3</vt:lpstr>
      <vt:lpstr>Sumaré / Água Preta</vt:lpstr>
      <vt:lpstr>Sumaré / Água Preta – 83% de execução </vt:lpstr>
      <vt:lpstr>Sumaré / Água Preta – 83% de execução </vt:lpstr>
      <vt:lpstr>Sumaré / Água Preta – 83% de execução </vt:lpstr>
      <vt:lpstr>Sumaré / Água Preta – 83% de execução </vt:lpstr>
      <vt:lpstr>Sumaré / Água Preta – 83% de execução </vt:lpstr>
      <vt:lpstr>Sumaré / Água Preta – 83% de execução </vt:lpstr>
      <vt:lpstr>Sumaré / Água Preta – 83% de execução </vt:lpstr>
      <vt:lpstr>Sumaré / Água Preta – 83% de execução </vt:lpstr>
      <vt:lpstr>PRA</vt:lpstr>
      <vt:lpstr>As 48 obras concluídas do PRA estão distribuídas por toda a cidade</vt:lpstr>
      <vt:lpstr>PRA Rua Visconde de Cairu (Mooca)</vt:lpstr>
      <vt:lpstr>PRA Rua Santa Cruz (Ipiranga)</vt:lpstr>
      <vt:lpstr>PRA Rua Min. Álvaro S. Lima (Santo Amaro)</vt:lpstr>
      <vt:lpstr>7 grandes obras de drenagem contratadas, totalizando R$ 1,7 bi, e outros 3 editais publicados</vt:lpstr>
      <vt:lpstr>Um projeto em andamento e outros dez em licitação</vt:lpstr>
      <vt:lpstr>Aricanduva Descrição</vt:lpstr>
      <vt:lpstr>Aricanduva Mapa Ilustrativo</vt:lpstr>
      <vt:lpstr>Aricanduva Lote 1 – Parte 1</vt:lpstr>
      <vt:lpstr>Aricanduva Lote 1 – Parte 2</vt:lpstr>
      <vt:lpstr>Aricanduva Lote 2 – Parte 1</vt:lpstr>
      <vt:lpstr>Aricanduva Lote 2 – Parte 2</vt:lpstr>
      <vt:lpstr>Zavuvus Descrição</vt:lpstr>
      <vt:lpstr>Zavuvus Mapa Ilustrativo</vt:lpstr>
      <vt:lpstr>Zavuvus Lote 1</vt:lpstr>
      <vt:lpstr>Zavuvus Lote 2</vt:lpstr>
      <vt:lpstr>Zavuvus Lote 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x484384</dc:creator>
  <cp:lastModifiedBy>Regis Diniz Carreiro</cp:lastModifiedBy>
  <cp:revision>390</cp:revision>
  <cp:lastPrinted>2015-12-01T18:25:08Z</cp:lastPrinted>
  <dcterms:created xsi:type="dcterms:W3CDTF">2014-11-07T18:58:41Z</dcterms:created>
  <dcterms:modified xsi:type="dcterms:W3CDTF">2015-12-03T20:43:09Z</dcterms:modified>
</cp:coreProperties>
</file>