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Barlow Medium" panose="00000600000000000000" pitchFamily="2" charset="0"/>
      <p:regular r:id="rId22"/>
    </p:embeddedFont>
    <p:embeddedFont>
      <p:font typeface="Montaser Arabic" panose="020B0604020202020204" charset="-78"/>
      <p:regular r:id="rId23"/>
    </p:embeddedFont>
    <p:embeddedFont>
      <p:font typeface="Montaser Arabic Bold" panose="020B0604020202020204" charset="-78"/>
      <p:regular r:id="rId24"/>
    </p:embeddedFont>
    <p:embeddedFont>
      <p:font typeface="Montserrat" panose="00000500000000000000" pitchFamily="2" charset="0"/>
      <p:regular r:id="rId25"/>
      <p:bold r:id="rId26"/>
    </p:embeddedFont>
    <p:embeddedFont>
      <p:font typeface="Montserrat Bold" panose="00000800000000000000" charset="0"/>
      <p:regular r:id="rId27"/>
    </p:embeddedFont>
    <p:embeddedFont>
      <p:font typeface="Open Sans" panose="020B0606030504020204" pitchFamily="34" charset="0"/>
      <p:regular r:id="rId28"/>
    </p:embeddedFont>
    <p:embeddedFont>
      <p:font typeface="Public Sans" panose="020B0604020202020204" charset="0"/>
      <p:regular r:id="rId29"/>
    </p:embeddedFont>
    <p:embeddedFont>
      <p:font typeface="Public Sans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.svg"/><Relationship Id="rId18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12" Type="http://schemas.openxmlformats.org/officeDocument/2006/relationships/image" Target="../media/image8.png"/><Relationship Id="rId17" Type="http://schemas.openxmlformats.org/officeDocument/2006/relationships/image" Target="../media/image60.svg"/><Relationship Id="rId2" Type="http://schemas.openxmlformats.org/officeDocument/2006/relationships/image" Target="../media/image18.jpeg"/><Relationship Id="rId16" Type="http://schemas.openxmlformats.org/officeDocument/2006/relationships/image" Target="../media/image59.pn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10" Type="http://schemas.openxmlformats.org/officeDocument/2006/relationships/image" Target="../media/image55.png"/><Relationship Id="rId19" Type="http://schemas.openxmlformats.org/officeDocument/2006/relationships/image" Target="../media/image61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legislacao.prefeitura.sp.gov.br/leis/portaria-secretaria-do-governo-municipal-sgm-66-de-16-de-abril-de-2024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legislacao.prefeitura.sp.gov.br/leis/decreto-62149-de-24-de-janeiro-de-202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gislacao.prefeitura.sp.gov.br/leis/lei-17252-de-26-de-dezembro-de-2019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8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4.svg"/><Relationship Id="rId4" Type="http://schemas.openxmlformats.org/officeDocument/2006/relationships/image" Target="../media/image69.svg"/><Relationship Id="rId9" Type="http://schemas.openxmlformats.org/officeDocument/2006/relationships/image" Target="../media/image73.png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1.png"/><Relationship Id="rId2" Type="http://schemas.openxmlformats.org/officeDocument/2006/relationships/image" Target="../media/image18.jpe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image" Target="../media/image20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3.svg"/><Relationship Id="rId12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9.sv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38.svg"/><Relationship Id="rId17" Type="http://schemas.openxmlformats.org/officeDocument/2006/relationships/image" Target="../media/image11.png"/><Relationship Id="rId2" Type="http://schemas.openxmlformats.org/officeDocument/2006/relationships/image" Target="../media/image18.jpe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jpe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966011" y="4395746"/>
            <a:ext cx="3859024" cy="3342880"/>
          </a:xfrm>
          <a:custGeom>
            <a:avLst/>
            <a:gdLst/>
            <a:ahLst/>
            <a:cxnLst/>
            <a:rect l="l" t="t" r="r" b="b"/>
            <a:pathLst>
              <a:path w="3859024" h="3342880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905419" y="1891834"/>
            <a:ext cx="10058175" cy="8758373"/>
            <a:chOff x="0" y="0"/>
            <a:chExt cx="802162" cy="698500"/>
          </a:xfrm>
        </p:grpSpPr>
        <p:sp>
          <p:nvSpPr>
            <p:cNvPr id="5" name="Freeform 5"/>
            <p:cNvSpPr/>
            <p:nvPr/>
          </p:nvSpPr>
          <p:spPr>
            <a:xfrm>
              <a:off x="5025" y="0"/>
              <a:ext cx="792111" cy="698500"/>
            </a:xfrm>
            <a:custGeom>
              <a:avLst/>
              <a:gdLst/>
              <a:ahLst/>
              <a:cxnLst/>
              <a:rect l="l" t="t" r="r" b="b"/>
              <a:pathLst>
                <a:path w="792111" h="698500">
                  <a:moveTo>
                    <a:pt x="783976" y="371870"/>
                  </a:moveTo>
                  <a:lnTo>
                    <a:pt x="607098" y="675880"/>
                  </a:lnTo>
                  <a:cubicBezTo>
                    <a:pt x="598950" y="689884"/>
                    <a:pt x="583969" y="698500"/>
                    <a:pt x="567767" y="698500"/>
                  </a:cubicBezTo>
                  <a:lnTo>
                    <a:pt x="224345" y="698500"/>
                  </a:lnTo>
                  <a:cubicBezTo>
                    <a:pt x="208143" y="698500"/>
                    <a:pt x="193162" y="689884"/>
                    <a:pt x="185014" y="675880"/>
                  </a:cubicBezTo>
                  <a:lnTo>
                    <a:pt x="8136" y="371870"/>
                  </a:lnTo>
                  <a:cubicBezTo>
                    <a:pt x="0" y="357887"/>
                    <a:pt x="0" y="340613"/>
                    <a:pt x="8136" y="326630"/>
                  </a:cubicBezTo>
                  <a:lnTo>
                    <a:pt x="185014" y="22620"/>
                  </a:lnTo>
                  <a:cubicBezTo>
                    <a:pt x="193162" y="8616"/>
                    <a:pt x="208143" y="0"/>
                    <a:pt x="224345" y="0"/>
                  </a:cubicBezTo>
                  <a:lnTo>
                    <a:pt x="567767" y="0"/>
                  </a:lnTo>
                  <a:cubicBezTo>
                    <a:pt x="583969" y="0"/>
                    <a:pt x="598950" y="8616"/>
                    <a:pt x="607098" y="22620"/>
                  </a:cubicBezTo>
                  <a:lnTo>
                    <a:pt x="783976" y="326630"/>
                  </a:lnTo>
                  <a:cubicBezTo>
                    <a:pt x="792112" y="340613"/>
                    <a:pt x="792112" y="357887"/>
                    <a:pt x="783976" y="371870"/>
                  </a:cubicBezTo>
                  <a:close/>
                </a:path>
              </a:pathLst>
            </a:custGeom>
            <a:solidFill>
              <a:srgbClr val="243B5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573562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25550" y="-3296953"/>
            <a:ext cx="8555124" cy="4688015"/>
            <a:chOff x="0" y="0"/>
            <a:chExt cx="999749" cy="547840"/>
          </a:xfrm>
        </p:grpSpPr>
        <p:sp>
          <p:nvSpPr>
            <p:cNvPr id="8" name="Freeform 8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050398" y="6914292"/>
            <a:ext cx="8555124" cy="4688015"/>
            <a:chOff x="0" y="0"/>
            <a:chExt cx="999749" cy="547840"/>
          </a:xfrm>
        </p:grpSpPr>
        <p:sp>
          <p:nvSpPr>
            <p:cNvPr id="11" name="Freeform 11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95523" y="-826130"/>
            <a:ext cx="10502929" cy="902595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C4DED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040384" y="7905069"/>
            <a:ext cx="12935908" cy="5977256"/>
            <a:chOff x="0" y="0"/>
            <a:chExt cx="1511686" cy="698500"/>
          </a:xfrm>
        </p:grpSpPr>
        <p:sp>
          <p:nvSpPr>
            <p:cNvPr id="17" name="Freeform 17"/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634036" y="-4274165"/>
            <a:ext cx="12935908" cy="5977256"/>
            <a:chOff x="0" y="0"/>
            <a:chExt cx="1511686" cy="698500"/>
          </a:xfrm>
        </p:grpSpPr>
        <p:sp>
          <p:nvSpPr>
            <p:cNvPr id="20" name="Freeform 20"/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827403">
            <a:off x="9865038" y="468654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11706435" y="-826130"/>
            <a:ext cx="10159941" cy="8731199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5268" y="0"/>
              <a:ext cx="802265" cy="698500"/>
            </a:xfrm>
            <a:custGeom>
              <a:avLst/>
              <a:gdLst/>
              <a:ahLst/>
              <a:cxnLst/>
              <a:rect l="l" t="t" r="r" b="b"/>
              <a:pathLst>
                <a:path w="802265" h="698500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41508" t="-62775" r="-27735" b="-256418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608601" y="6920791"/>
            <a:ext cx="4679399" cy="4300369"/>
            <a:chOff x="0" y="0"/>
            <a:chExt cx="6239199" cy="573382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3850" y="0"/>
                <a:ext cx="8051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5100" h="698500">
                    <a:moveTo>
                      <a:pt x="798867" y="366581"/>
                    </a:moveTo>
                    <a:lnTo>
                      <a:pt x="615833" y="681169"/>
                    </a:lnTo>
                    <a:cubicBezTo>
                      <a:pt x="609591" y="691899"/>
                      <a:pt x="598113" y="698500"/>
                      <a:pt x="585699" y="698500"/>
                    </a:cubicBezTo>
                    <a:lnTo>
                      <a:pt x="219401" y="698500"/>
                    </a:lnTo>
                    <a:cubicBezTo>
                      <a:pt x="206987" y="698500"/>
                      <a:pt x="195509" y="691899"/>
                      <a:pt x="189267" y="681169"/>
                    </a:cubicBezTo>
                    <a:lnTo>
                      <a:pt x="6233" y="366581"/>
                    </a:lnTo>
                    <a:cubicBezTo>
                      <a:pt x="0" y="355868"/>
                      <a:pt x="0" y="342632"/>
                      <a:pt x="6233" y="331919"/>
                    </a:cubicBezTo>
                    <a:lnTo>
                      <a:pt x="189267" y="17331"/>
                    </a:lnTo>
                    <a:cubicBezTo>
                      <a:pt x="195509" y="6601"/>
                      <a:pt x="206987" y="0"/>
                      <a:pt x="219401" y="0"/>
                    </a:cubicBezTo>
                    <a:lnTo>
                      <a:pt x="585699" y="0"/>
                    </a:lnTo>
                    <a:cubicBezTo>
                      <a:pt x="598113" y="0"/>
                      <a:pt x="609591" y="6601"/>
                      <a:pt x="615833" y="17331"/>
                    </a:cubicBezTo>
                    <a:lnTo>
                      <a:pt x="798867" y="331919"/>
                    </a:lnTo>
                    <a:cubicBezTo>
                      <a:pt x="805100" y="342632"/>
                      <a:pt x="805100" y="355868"/>
                      <a:pt x="798867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5555" y="0"/>
                <a:ext cx="80169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1690" h="698500">
                    <a:moveTo>
                      <a:pt x="792698" y="374253"/>
                    </a:moveTo>
                    <a:lnTo>
                      <a:pt x="618592" y="673497"/>
                    </a:lnTo>
                    <a:cubicBezTo>
                      <a:pt x="609586" y="688977"/>
                      <a:pt x="593027" y="698500"/>
                      <a:pt x="575118" y="698500"/>
                    </a:cubicBezTo>
                    <a:lnTo>
                      <a:pt x="226572" y="698500"/>
                    </a:lnTo>
                    <a:cubicBezTo>
                      <a:pt x="208663" y="698500"/>
                      <a:pt x="192104" y="688977"/>
                      <a:pt x="183098" y="673497"/>
                    </a:cubicBezTo>
                    <a:lnTo>
                      <a:pt x="8992" y="374253"/>
                    </a:lnTo>
                    <a:cubicBezTo>
                      <a:pt x="0" y="358797"/>
                      <a:pt x="0" y="339703"/>
                      <a:pt x="8992" y="324247"/>
                    </a:cubicBezTo>
                    <a:lnTo>
                      <a:pt x="183098" y="25003"/>
                    </a:lnTo>
                    <a:cubicBezTo>
                      <a:pt x="192104" y="9523"/>
                      <a:pt x="208663" y="0"/>
                      <a:pt x="226572" y="0"/>
                    </a:cubicBezTo>
                    <a:lnTo>
                      <a:pt x="575118" y="0"/>
                    </a:lnTo>
                    <a:cubicBezTo>
                      <a:pt x="593027" y="0"/>
                      <a:pt x="609586" y="9523"/>
                      <a:pt x="618592" y="25003"/>
                    </a:cubicBezTo>
                    <a:lnTo>
                      <a:pt x="792698" y="324247"/>
                    </a:lnTo>
                    <a:cubicBezTo>
                      <a:pt x="801690" y="339703"/>
                      <a:pt x="801690" y="358797"/>
                      <a:pt x="792698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6817" y="0"/>
                <a:ext cx="799167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9167" h="698500">
                    <a:moveTo>
                      <a:pt x="788131" y="379933"/>
                    </a:moveTo>
                    <a:lnTo>
                      <a:pt x="620635" y="667817"/>
                    </a:lnTo>
                    <a:cubicBezTo>
                      <a:pt x="609582" y="686813"/>
                      <a:pt x="589262" y="698500"/>
                      <a:pt x="567284" y="698500"/>
                    </a:cubicBezTo>
                    <a:lnTo>
                      <a:pt x="231882" y="698500"/>
                    </a:lnTo>
                    <a:cubicBezTo>
                      <a:pt x="209904" y="698500"/>
                      <a:pt x="189584" y="686813"/>
                      <a:pt x="178531" y="667817"/>
                    </a:cubicBezTo>
                    <a:lnTo>
                      <a:pt x="11035" y="379933"/>
                    </a:lnTo>
                    <a:cubicBezTo>
                      <a:pt x="0" y="360966"/>
                      <a:pt x="0" y="337534"/>
                      <a:pt x="11035" y="318567"/>
                    </a:cubicBezTo>
                    <a:lnTo>
                      <a:pt x="178531" y="30683"/>
                    </a:lnTo>
                    <a:cubicBezTo>
                      <a:pt x="189584" y="11687"/>
                      <a:pt x="209904" y="0"/>
                      <a:pt x="231882" y="0"/>
                    </a:cubicBezTo>
                    <a:lnTo>
                      <a:pt x="567284" y="0"/>
                    </a:lnTo>
                    <a:cubicBezTo>
                      <a:pt x="589262" y="0"/>
                      <a:pt x="609582" y="11687"/>
                      <a:pt x="620635" y="30683"/>
                    </a:cubicBezTo>
                    <a:lnTo>
                      <a:pt x="788131" y="318567"/>
                    </a:lnTo>
                    <a:cubicBezTo>
                      <a:pt x="799166" y="337534"/>
                      <a:pt x="799166" y="360966"/>
                      <a:pt x="788131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498650" y="8664575"/>
            <a:ext cx="997301" cy="812800"/>
          </a:xfrm>
          <a:custGeom>
            <a:avLst/>
            <a:gdLst/>
            <a:ahLst/>
            <a:cxnLst/>
            <a:rect l="l" t="t" r="r" b="b"/>
            <a:pathLst>
              <a:path w="997301" h="812800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36"/>
          <p:cNvSpPr/>
          <p:nvPr/>
        </p:nvSpPr>
        <p:spPr>
          <a:xfrm>
            <a:off x="12009966" y="9944100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/>
          <p:cNvSpPr/>
          <p:nvPr/>
        </p:nvSpPr>
        <p:spPr>
          <a:xfrm>
            <a:off x="-588752" y="-398880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TextBox 38"/>
          <p:cNvSpPr txBox="1"/>
          <p:nvPr/>
        </p:nvSpPr>
        <p:spPr>
          <a:xfrm>
            <a:off x="588752" y="2657341"/>
            <a:ext cx="10651974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8400" b="1">
                <a:solidFill>
                  <a:srgbClr val="243B55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OPERAÇÃO</a:t>
            </a:r>
          </a:p>
          <a:p>
            <a:pPr algn="l">
              <a:lnSpc>
                <a:spcPts val="10080"/>
              </a:lnSpc>
            </a:pPr>
            <a:r>
              <a:rPr lang="en-US" sz="8400" b="1">
                <a:solidFill>
                  <a:srgbClr val="243B55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BAIXAS </a:t>
            </a:r>
          </a:p>
          <a:p>
            <a:pPr algn="l">
              <a:lnSpc>
                <a:spcPts val="10080"/>
              </a:lnSpc>
            </a:pPr>
            <a:r>
              <a:rPr lang="en-US" sz="8400" b="1">
                <a:solidFill>
                  <a:srgbClr val="243B55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TEMPERATURAS</a:t>
            </a:r>
          </a:p>
        </p:txBody>
      </p:sp>
      <p:sp>
        <p:nvSpPr>
          <p:cNvPr id="39" name="Freeform 39"/>
          <p:cNvSpPr/>
          <p:nvPr/>
        </p:nvSpPr>
        <p:spPr>
          <a:xfrm>
            <a:off x="1533826" y="8942951"/>
            <a:ext cx="2067133" cy="1198131"/>
          </a:xfrm>
          <a:custGeom>
            <a:avLst/>
            <a:gdLst/>
            <a:ahLst/>
            <a:cxnLst/>
            <a:rect l="l" t="t" r="r" b="b"/>
            <a:pathLst>
              <a:path w="2067133" h="1198131">
                <a:moveTo>
                  <a:pt x="0" y="0"/>
                </a:moveTo>
                <a:lnTo>
                  <a:pt x="2067133" y="0"/>
                </a:lnTo>
                <a:lnTo>
                  <a:pt x="2067133" y="1198131"/>
                </a:lnTo>
                <a:lnTo>
                  <a:pt x="0" y="11981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86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0" name="Group 40"/>
          <p:cNvGrpSpPr/>
          <p:nvPr/>
        </p:nvGrpSpPr>
        <p:grpSpPr>
          <a:xfrm>
            <a:off x="2341676" y="8331143"/>
            <a:ext cx="451431" cy="45143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533826" y="8000868"/>
            <a:ext cx="2067133" cy="942083"/>
          </a:xfrm>
          <a:custGeom>
            <a:avLst/>
            <a:gdLst/>
            <a:ahLst/>
            <a:cxnLst/>
            <a:rect l="l" t="t" r="r" b="b"/>
            <a:pathLst>
              <a:path w="2067133" h="942083">
                <a:moveTo>
                  <a:pt x="0" y="0"/>
                </a:moveTo>
                <a:lnTo>
                  <a:pt x="2067133" y="0"/>
                </a:lnTo>
                <a:lnTo>
                  <a:pt x="2067133" y="942083"/>
                </a:lnTo>
                <a:lnTo>
                  <a:pt x="0" y="942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2717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084045" y="2265436"/>
          <a:ext cx="6891264" cy="4145190"/>
        </p:xfrm>
        <a:graphic>
          <a:graphicData uri="http://schemas.openxmlformats.org/drawingml/2006/table">
            <a:tbl>
              <a:tblPr/>
              <a:tblGrid>
                <a:gridCol w="122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3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3739">
                <a:tc gridSpan="4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983"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2022 x 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2023 x 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867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Evasão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12.511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13.679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11.369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9.33%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-16 %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867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Recusa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4.374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5.020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3.671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14.76%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- 26 %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867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Indeferido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2.294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565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-75.37%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45,84 %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867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97.064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97.692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94.147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0.44%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-17,64 %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0" y="0"/>
            <a:ext cx="10760865" cy="10287000"/>
            <a:chOff x="0" y="0"/>
            <a:chExt cx="283413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4137" cy="2709333"/>
            </a:xfrm>
            <a:custGeom>
              <a:avLst/>
              <a:gdLst/>
              <a:ahLst/>
              <a:cxnLst/>
              <a:rect l="l" t="t" r="r" b="b"/>
              <a:pathLst>
                <a:path w="2834137" h="2709333">
                  <a:moveTo>
                    <a:pt x="0" y="0"/>
                  </a:moveTo>
                  <a:lnTo>
                    <a:pt x="2834137" y="0"/>
                  </a:lnTo>
                  <a:lnTo>
                    <a:pt x="28341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413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50" y="2585073"/>
            <a:ext cx="10219856" cy="637517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2357751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55577" y="8768820"/>
            <a:ext cx="327576" cy="327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650" y="874151"/>
            <a:ext cx="7577982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COMPARATIVO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SOLICITAÇÕES NÃO EFETIVADAS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54312" y="8786241"/>
            <a:ext cx="760809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EVASÃO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36393" y="8786241"/>
            <a:ext cx="754856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RECUSA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134250" y="8814816"/>
            <a:ext cx="327576" cy="32757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615066" y="8832237"/>
            <a:ext cx="1177379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INDEFERIDO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084045" y="2265436"/>
          <a:ext cx="6891264" cy="5335815"/>
        </p:xfrm>
        <a:graphic>
          <a:graphicData uri="http://schemas.openxmlformats.org/drawingml/2006/table">
            <a:tbl>
              <a:tblPr/>
              <a:tblGrid>
                <a:gridCol w="122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3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6825">
                <a:tc gridSpan="4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Motivos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95"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2022 x 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2023 x 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67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Vaga distante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227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773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267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240,52 %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-65,45 %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36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Não permite animais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760 %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-97,67 %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36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Não deseja </a:t>
                      </a:r>
                      <a:endParaRPr lang="en-US" sz="1100"/>
                    </a:p>
                    <a:p>
                      <a:pPr algn="l">
                        <a:lnSpc>
                          <a:spcPts val="1944"/>
                        </a:lnSpc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o serviço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4.142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4.204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3.403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1,49 %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-19,05 %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987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4.374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5.020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3.671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14,76 %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-26,87 %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0" y="0"/>
            <a:ext cx="10760865" cy="10287000"/>
            <a:chOff x="0" y="0"/>
            <a:chExt cx="283413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4137" cy="2709333"/>
            </a:xfrm>
            <a:custGeom>
              <a:avLst/>
              <a:gdLst/>
              <a:ahLst/>
              <a:cxnLst/>
              <a:rect l="l" t="t" r="r" b="b"/>
              <a:pathLst>
                <a:path w="2834137" h="2709333">
                  <a:moveTo>
                    <a:pt x="0" y="0"/>
                  </a:moveTo>
                  <a:lnTo>
                    <a:pt x="2834137" y="0"/>
                  </a:lnTo>
                  <a:lnTo>
                    <a:pt x="28341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413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2" y="2636009"/>
            <a:ext cx="10129123" cy="631667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639459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42086" y="8768820"/>
            <a:ext cx="327576" cy="327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650" y="874151"/>
            <a:ext cx="7577982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COMPARATIVO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MOTIVOS DE RECUSA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6021" y="8786241"/>
            <a:ext cx="1279029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Vaga distante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22902" y="8786241"/>
            <a:ext cx="1996976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 permite Animais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241597" y="8768820"/>
            <a:ext cx="327576" cy="32757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722413" y="8786241"/>
            <a:ext cx="2222748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 deseja estar no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Serviço de Acolhimento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4" y="2382847"/>
            <a:ext cx="5887716" cy="551029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216410" y="3598709"/>
            <a:ext cx="463030" cy="463030"/>
          </a:xfrm>
          <a:custGeom>
            <a:avLst/>
            <a:gdLst/>
            <a:ahLst/>
            <a:cxnLst/>
            <a:rect l="l" t="t" r="r" b="b"/>
            <a:pathLst>
              <a:path w="463030" h="463030">
                <a:moveTo>
                  <a:pt x="0" y="0"/>
                </a:moveTo>
                <a:lnTo>
                  <a:pt x="463030" y="0"/>
                </a:lnTo>
                <a:lnTo>
                  <a:pt x="463030" y="463030"/>
                </a:lnTo>
                <a:lnTo>
                  <a:pt x="0" y="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214227" y="3598709"/>
            <a:ext cx="463030" cy="463030"/>
          </a:xfrm>
          <a:custGeom>
            <a:avLst/>
            <a:gdLst/>
            <a:ahLst/>
            <a:cxnLst/>
            <a:rect l="l" t="t" r="r" b="b"/>
            <a:pathLst>
              <a:path w="463030" h="463030">
                <a:moveTo>
                  <a:pt x="0" y="0"/>
                </a:moveTo>
                <a:lnTo>
                  <a:pt x="463030" y="0"/>
                </a:lnTo>
                <a:lnTo>
                  <a:pt x="463030" y="463030"/>
                </a:lnTo>
                <a:lnTo>
                  <a:pt x="0" y="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6216410" y="4562761"/>
            <a:ext cx="463030" cy="463030"/>
          </a:xfrm>
          <a:custGeom>
            <a:avLst/>
            <a:gdLst/>
            <a:ahLst/>
            <a:cxnLst/>
            <a:rect l="l" t="t" r="r" b="b"/>
            <a:pathLst>
              <a:path w="463030" h="463030">
                <a:moveTo>
                  <a:pt x="0" y="0"/>
                </a:moveTo>
                <a:lnTo>
                  <a:pt x="463030" y="0"/>
                </a:lnTo>
                <a:lnTo>
                  <a:pt x="463030" y="463030"/>
                </a:lnTo>
                <a:lnTo>
                  <a:pt x="0" y="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2214227" y="4562761"/>
            <a:ext cx="463030" cy="463030"/>
          </a:xfrm>
          <a:custGeom>
            <a:avLst/>
            <a:gdLst/>
            <a:ahLst/>
            <a:cxnLst/>
            <a:rect l="l" t="t" r="r" b="b"/>
            <a:pathLst>
              <a:path w="463030" h="463030">
                <a:moveTo>
                  <a:pt x="0" y="0"/>
                </a:moveTo>
                <a:lnTo>
                  <a:pt x="463030" y="0"/>
                </a:lnTo>
                <a:lnTo>
                  <a:pt x="463030" y="463030"/>
                </a:lnTo>
                <a:lnTo>
                  <a:pt x="0" y="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2677307" y="9853789"/>
            <a:ext cx="3316080" cy="537986"/>
            <a:chOff x="0" y="0"/>
            <a:chExt cx="873371" cy="1416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3371" cy="141692"/>
            </a:xfrm>
            <a:custGeom>
              <a:avLst/>
              <a:gdLst/>
              <a:ahLst/>
              <a:cxnLst/>
              <a:rect l="l" t="t" r="r" b="b"/>
              <a:pathLst>
                <a:path w="873371" h="141692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767061" y="7977288"/>
            <a:ext cx="5210521" cy="4477792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815244" y="7977288"/>
            <a:ext cx="5210521" cy="4477792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19907" y="8437017"/>
            <a:ext cx="3297214" cy="283354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086099" y="8646380"/>
            <a:ext cx="2809969" cy="24148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4DED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767061" y="-591955"/>
            <a:ext cx="3389686" cy="2665365"/>
            <a:chOff x="0" y="0"/>
            <a:chExt cx="696717" cy="547840"/>
          </a:xfrm>
        </p:grpSpPr>
        <p:sp>
          <p:nvSpPr>
            <p:cNvPr id="24" name="Freeform 24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132205" y="3325860"/>
            <a:ext cx="2311589" cy="1817640"/>
            <a:chOff x="0" y="0"/>
            <a:chExt cx="696717" cy="547840"/>
          </a:xfrm>
        </p:grpSpPr>
        <p:sp>
          <p:nvSpPr>
            <p:cNvPr id="27" name="Freeform 27"/>
            <p:cNvSpPr/>
            <p:nvPr/>
          </p:nvSpPr>
          <p:spPr>
            <a:xfrm>
              <a:off x="7293" y="0"/>
              <a:ext cx="682130" cy="547840"/>
            </a:xfrm>
            <a:custGeom>
              <a:avLst/>
              <a:gdLst/>
              <a:ahLst/>
              <a:cxnLst/>
              <a:rect l="l" t="t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339304" y="9992895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14043734" y="-92534"/>
            <a:ext cx="5809337" cy="537986"/>
          </a:xfrm>
          <a:custGeom>
            <a:avLst/>
            <a:gdLst/>
            <a:ahLst/>
            <a:cxnLst/>
            <a:rect l="l" t="t" r="r" b="b"/>
            <a:pathLst>
              <a:path w="5809337" h="537986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434569" b="-3616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469409" y="724736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/>
          <p:cNvSpPr/>
          <p:nvPr/>
        </p:nvSpPr>
        <p:spPr>
          <a:xfrm>
            <a:off x="6216410" y="5525972"/>
            <a:ext cx="463030" cy="463030"/>
          </a:xfrm>
          <a:custGeom>
            <a:avLst/>
            <a:gdLst/>
            <a:ahLst/>
            <a:cxnLst/>
            <a:rect l="l" t="t" r="r" b="b"/>
            <a:pathLst>
              <a:path w="463030" h="463030">
                <a:moveTo>
                  <a:pt x="0" y="0"/>
                </a:moveTo>
                <a:lnTo>
                  <a:pt x="463030" y="0"/>
                </a:lnTo>
                <a:lnTo>
                  <a:pt x="463030" y="463030"/>
                </a:lnTo>
                <a:lnTo>
                  <a:pt x="0" y="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TextBox 34"/>
          <p:cNvSpPr txBox="1"/>
          <p:nvPr/>
        </p:nvSpPr>
        <p:spPr>
          <a:xfrm>
            <a:off x="3807722" y="712152"/>
            <a:ext cx="1067255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STATUS DE FINALIZAÇÃO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939175" y="3589184"/>
            <a:ext cx="4171949" cy="37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2"/>
              </a:lnSpc>
            </a:pPr>
            <a:r>
              <a:rPr lang="en-US" sz="247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Aceitou Acolhimento (60%)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36992" y="3589184"/>
            <a:ext cx="3889517" cy="37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2"/>
              </a:lnSpc>
            </a:pPr>
            <a:r>
              <a:rPr lang="en-US" sz="247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Evasão (34%)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39175" y="4553236"/>
            <a:ext cx="4883364" cy="37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2"/>
              </a:lnSpc>
            </a:pPr>
            <a:r>
              <a:rPr lang="en-US" sz="247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Acolhido outro Protocolo (3%)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36992" y="4553236"/>
            <a:ext cx="4690691" cy="37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2"/>
              </a:lnSpc>
            </a:pPr>
            <a:r>
              <a:rPr lang="en-US" sz="247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Falta de Vaga no Perfil (2%)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07722" y="1540294"/>
            <a:ext cx="10672555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5"/>
              </a:lnSpc>
              <a:spcBef>
                <a:spcPct val="0"/>
              </a:spcBef>
            </a:pPr>
            <a:r>
              <a:rPr lang="en-US" sz="2300">
                <a:solidFill>
                  <a:srgbClr val="243B55"/>
                </a:solidFill>
                <a:latin typeface="Montserrat"/>
                <a:ea typeface="Montserrat"/>
                <a:cs typeface="Montserrat"/>
                <a:sym typeface="Montserrat"/>
              </a:rPr>
              <a:t>das 20h30 às 08h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39175" y="5516447"/>
            <a:ext cx="10267202" cy="11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2"/>
              </a:lnSpc>
            </a:pPr>
            <a:r>
              <a:rPr lang="en-US" sz="247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Outros (1%)</a:t>
            </a:r>
          </a:p>
          <a:p>
            <a:pPr algn="l">
              <a:lnSpc>
                <a:spcPts val="2021"/>
              </a:lnSpc>
            </a:pPr>
            <a:r>
              <a:rPr lang="en-US" sz="1684">
                <a:solidFill>
                  <a:srgbClr val="243B55"/>
                </a:solidFill>
                <a:latin typeface="Public Sans"/>
                <a:ea typeface="Public Sans"/>
                <a:cs typeface="Public Sans"/>
                <a:sym typeface="Public Sans"/>
              </a:rPr>
              <a:t>Parte do grupo aceitou acolhimento, Endereço não localizado, Orientação, Encaminhado para serviço de saúde, Dentro do serviço de saúde, Situação de risco, Retornou para a família, usuário sem perfil para encaminhamento, Porta do equipamento e cancelados pelo solicitante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0674360" cy="10287000"/>
            <a:chOff x="0" y="0"/>
            <a:chExt cx="281135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1354" cy="2709333"/>
            </a:xfrm>
            <a:custGeom>
              <a:avLst/>
              <a:gdLst/>
              <a:ahLst/>
              <a:cxnLst/>
              <a:rect l="l" t="t" r="r" b="b"/>
              <a:pathLst>
                <a:path w="2811354" h="2709333">
                  <a:moveTo>
                    <a:pt x="0" y="0"/>
                  </a:moveTo>
                  <a:lnTo>
                    <a:pt x="2811354" y="0"/>
                  </a:lnTo>
                  <a:lnTo>
                    <a:pt x="28113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8113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325" y="2584067"/>
            <a:ext cx="10752437" cy="646467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3068209" y="8768820"/>
            <a:ext cx="327576" cy="3275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13561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9650" y="874151"/>
            <a:ext cx="11912517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COMPARATIVO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DISTRIBUIÇÃO DE COBERTORES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64771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94377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44967" y="8768820"/>
            <a:ext cx="327576" cy="32757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825784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1084045" y="2265436"/>
          <a:ext cx="6891265" cy="5603607"/>
        </p:xfrm>
        <a:graphic>
          <a:graphicData uri="http://schemas.openxmlformats.org/drawingml/2006/table">
            <a:tbl>
              <a:tblPr/>
              <a:tblGrid>
                <a:gridCol w="1227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51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5639"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Mês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2022 x 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2023 x 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5.067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5.464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3.252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6.126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550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88%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-91%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3.286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6.162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3.673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88%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-40%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5.720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5.640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2.398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-57%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5.675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3.998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1.138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-29%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-71%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Outubro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3.354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1.439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26.354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27.514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9.198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4,40%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-66,54%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Freeform 24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0674360" cy="10287000"/>
            <a:chOff x="0" y="0"/>
            <a:chExt cx="281135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1354" cy="2709333"/>
            </a:xfrm>
            <a:custGeom>
              <a:avLst/>
              <a:gdLst/>
              <a:ahLst/>
              <a:cxnLst/>
              <a:rect l="l" t="t" r="r" b="b"/>
              <a:pathLst>
                <a:path w="2811354" h="2709333">
                  <a:moveTo>
                    <a:pt x="0" y="0"/>
                  </a:moveTo>
                  <a:lnTo>
                    <a:pt x="2811354" y="0"/>
                  </a:lnTo>
                  <a:lnTo>
                    <a:pt x="28113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8113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895" y="2051696"/>
            <a:ext cx="11311268" cy="704361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09650" y="874151"/>
            <a:ext cx="11912517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DISTRIBUIÇÃO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MANTAS, AGASALHOS E CASULOS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4785" y="885755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1084045" y="2360686"/>
          <a:ext cx="6891264" cy="5603607"/>
        </p:xfrm>
        <a:graphic>
          <a:graphicData uri="http://schemas.openxmlformats.org/drawingml/2006/table">
            <a:tbl>
              <a:tblPr/>
              <a:tblGrid>
                <a:gridCol w="19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5639"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6"/>
                        </a:lnSpc>
                        <a:defRPr/>
                      </a:pPr>
                      <a:r>
                        <a:rPr lang="en-US" sz="14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Mantas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6"/>
                        </a:lnSpc>
                        <a:defRPr/>
                      </a:pPr>
                      <a:r>
                        <a:rPr lang="en-US" sz="14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Agasalhos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6"/>
                        </a:lnSpc>
                        <a:defRPr/>
                      </a:pPr>
                      <a:r>
                        <a:rPr lang="en-US" sz="14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Casulos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1.201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1.366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1.884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Outubro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4.451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475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1112620" y="8504230"/>
            <a:ext cx="6862689" cy="119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9"/>
              </a:lnSpc>
            </a:pPr>
            <a:r>
              <a:rPr lang="en-US" sz="1692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*Em 2023 e 2022 não foi realizado o monitoramento da entrega das mantas, agasalhos e casulos e , por este motivo, não temos os dados comparativos.</a:t>
            </a:r>
          </a:p>
          <a:p>
            <a:pPr algn="l">
              <a:lnSpc>
                <a:spcPts val="2369"/>
              </a:lnSpc>
            </a:pPr>
            <a:endParaRPr lang="en-US" sz="1692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0674360" cy="10287000"/>
            <a:chOff x="0" y="0"/>
            <a:chExt cx="281135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1354" cy="2709333"/>
            </a:xfrm>
            <a:custGeom>
              <a:avLst/>
              <a:gdLst/>
              <a:ahLst/>
              <a:cxnLst/>
              <a:rect l="l" t="t" r="r" b="b"/>
              <a:pathLst>
                <a:path w="2811354" h="2709333">
                  <a:moveTo>
                    <a:pt x="0" y="0"/>
                  </a:moveTo>
                  <a:lnTo>
                    <a:pt x="2811354" y="0"/>
                  </a:lnTo>
                  <a:lnTo>
                    <a:pt x="28113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8113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104" y="2539288"/>
            <a:ext cx="11289775" cy="655422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09650" y="874151"/>
            <a:ext cx="11912517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ACOLHIMENTOS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 GÊNERO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1084045" y="2644346"/>
          <a:ext cx="6891264" cy="5603607"/>
        </p:xfrm>
        <a:graphic>
          <a:graphicData uri="http://schemas.openxmlformats.org/drawingml/2006/table">
            <a:tbl>
              <a:tblPr/>
              <a:tblGrid>
                <a:gridCol w="2622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639"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Mês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6"/>
                        </a:lnSpc>
                        <a:defRPr/>
                      </a:pPr>
                      <a:r>
                        <a:rPr lang="en-US" sz="14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Masculino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6"/>
                        </a:lnSpc>
                        <a:defRPr/>
                      </a:pPr>
                      <a:r>
                        <a:rPr lang="en-US" sz="14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Feminino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2.522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6.481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705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7.555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539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7.272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306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6.728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353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Outubro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7.240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348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37.906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2.481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2746971" y="8768820"/>
            <a:ext cx="327576" cy="3275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449597" y="8768820"/>
            <a:ext cx="327576" cy="32757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243532" y="8786241"/>
            <a:ext cx="965002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Masculino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30413" y="8786241"/>
            <a:ext cx="882848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Feminino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0674360" cy="10287000"/>
            <a:chOff x="0" y="0"/>
            <a:chExt cx="281135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1354" cy="2709333"/>
            </a:xfrm>
            <a:custGeom>
              <a:avLst/>
              <a:gdLst/>
              <a:ahLst/>
              <a:cxnLst/>
              <a:rect l="l" t="t" r="r" b="b"/>
              <a:pathLst>
                <a:path w="2811354" h="2709333">
                  <a:moveTo>
                    <a:pt x="0" y="0"/>
                  </a:moveTo>
                  <a:lnTo>
                    <a:pt x="2811354" y="0"/>
                  </a:lnTo>
                  <a:lnTo>
                    <a:pt x="28113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8113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09" y="2606750"/>
            <a:ext cx="10480236" cy="641930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3163459" y="8768820"/>
            <a:ext cx="327576" cy="3275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08811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9650" y="874151"/>
            <a:ext cx="11912517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COMPARATIVO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ACOLHIMENTO PARA SERVIÇO DE SAÚDE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60021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89627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440217" y="8768820"/>
            <a:ext cx="327576" cy="32757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921034" y="8786241"/>
            <a:ext cx="464790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1084045" y="2265436"/>
          <a:ext cx="6891265" cy="5603607"/>
        </p:xfrm>
        <a:graphic>
          <a:graphicData uri="http://schemas.openxmlformats.org/drawingml/2006/table">
            <a:tbl>
              <a:tblPr/>
              <a:tblGrid>
                <a:gridCol w="1227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51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5639"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Mês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2022 x 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2023 x 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-21%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-45%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105%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-90%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130%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-17%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-33%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35%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-70%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66%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Outubro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-100%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246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2.481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27.514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9.198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-34%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Freeform 24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084045" y="2551186"/>
          <a:ext cx="6891263" cy="2982415"/>
        </p:xfrm>
        <a:graphic>
          <a:graphicData uri="http://schemas.openxmlformats.org/drawingml/2006/table">
            <a:tbl>
              <a:tblPr/>
              <a:tblGrid>
                <a:gridCol w="201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7472"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230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Encaminhamento</a:t>
                      </a:r>
                      <a:endParaRPr lang="en-US" sz="1100"/>
                    </a:p>
                    <a:p>
                      <a:pPr algn="l">
                        <a:lnSpc>
                          <a:spcPts val="1944"/>
                        </a:lnSpc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PELA DC e/ou GCM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153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230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Encaminhamento</a:t>
                      </a:r>
                      <a:endParaRPr lang="en-US" sz="1100"/>
                    </a:p>
                    <a:p>
                      <a:pPr algn="l">
                        <a:lnSpc>
                          <a:spcPts val="1944"/>
                        </a:lnSpc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PARA DC e/ou GCM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1.501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971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483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86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1.654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1.026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0" y="0"/>
            <a:ext cx="10760865" cy="10287000"/>
            <a:chOff x="0" y="0"/>
            <a:chExt cx="283413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4137" cy="2709333"/>
            </a:xfrm>
            <a:custGeom>
              <a:avLst/>
              <a:gdLst/>
              <a:ahLst/>
              <a:cxnLst/>
              <a:rect l="l" t="t" r="r" b="b"/>
              <a:pathLst>
                <a:path w="2834137" h="2709333">
                  <a:moveTo>
                    <a:pt x="0" y="0"/>
                  </a:moveTo>
                  <a:lnTo>
                    <a:pt x="2834137" y="0"/>
                  </a:lnTo>
                  <a:lnTo>
                    <a:pt x="28341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413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2" y="2636009"/>
            <a:ext cx="10129123" cy="631667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2510151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65227" y="8768820"/>
            <a:ext cx="327576" cy="327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650" y="874151"/>
            <a:ext cx="9751215" cy="1316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ACIONAMENTOS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3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DEFESA CIVIL E GUARDA CIVIL METROPOLITANA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4909" y="8786241"/>
            <a:ext cx="173310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Encaminhados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5CE1E6"/>
                </a:solidFill>
                <a:latin typeface="Open Sans"/>
                <a:ea typeface="Open Sans"/>
                <a:cs typeface="Open Sans"/>
                <a:sym typeface="Open Sans"/>
              </a:rPr>
              <a:t>pela</a:t>
            </a: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DC e/ou GCM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46043" y="8786241"/>
            <a:ext cx="1763762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Encaminhados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5CE1E6"/>
                </a:solidFill>
                <a:latin typeface="Open Sans"/>
                <a:ea typeface="Open Sans"/>
                <a:cs typeface="Open Sans"/>
                <a:sym typeface="Open Sans"/>
              </a:rPr>
              <a:t>para</a:t>
            </a: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DC e/ou GCM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677307" y="10045459"/>
            <a:ext cx="3316080" cy="537986"/>
            <a:chOff x="0" y="0"/>
            <a:chExt cx="873371" cy="141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3371" cy="141692"/>
            </a:xfrm>
            <a:custGeom>
              <a:avLst/>
              <a:gdLst/>
              <a:ahLst/>
              <a:cxnLst/>
              <a:rect l="l" t="t" r="r" b="b"/>
              <a:pathLst>
                <a:path w="873371" h="141692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67061" y="8930959"/>
            <a:ext cx="5210521" cy="447779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815244" y="8930959"/>
            <a:ext cx="5210521" cy="4477792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19907" y="9390688"/>
            <a:ext cx="3297214" cy="283354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86099" y="9600051"/>
            <a:ext cx="2809969" cy="2414817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4DED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767061" y="-591955"/>
            <a:ext cx="3389686" cy="2665365"/>
            <a:chOff x="0" y="0"/>
            <a:chExt cx="696717" cy="547840"/>
          </a:xfrm>
        </p:grpSpPr>
        <p:sp>
          <p:nvSpPr>
            <p:cNvPr id="19" name="Freeform 19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132205" y="3325860"/>
            <a:ext cx="2311589" cy="1817640"/>
            <a:chOff x="0" y="0"/>
            <a:chExt cx="696717" cy="547840"/>
          </a:xfrm>
        </p:grpSpPr>
        <p:sp>
          <p:nvSpPr>
            <p:cNvPr id="22" name="Freeform 22"/>
            <p:cNvSpPr/>
            <p:nvPr/>
          </p:nvSpPr>
          <p:spPr>
            <a:xfrm>
              <a:off x="7293" y="0"/>
              <a:ext cx="682130" cy="547840"/>
            </a:xfrm>
            <a:custGeom>
              <a:avLst/>
              <a:gdLst/>
              <a:ahLst/>
              <a:cxnLst/>
              <a:rect l="l" t="t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339304" y="10184566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3" y="0"/>
                </a:lnTo>
                <a:lnTo>
                  <a:pt x="961113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4043734" y="-92534"/>
            <a:ext cx="5809337" cy="537986"/>
          </a:xfrm>
          <a:custGeom>
            <a:avLst/>
            <a:gdLst/>
            <a:ahLst/>
            <a:cxnLst/>
            <a:rect l="l" t="t" r="r" b="b"/>
            <a:pathLst>
              <a:path w="5809337" h="537986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434569" b="-3616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469409" y="724736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2103575" y="521652"/>
            <a:ext cx="14665714" cy="11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49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ENCAMINHAMENTOS </a:t>
            </a:r>
          </a:p>
          <a:p>
            <a:pPr marL="0" lvl="0" indent="0" algn="ctr">
              <a:lnSpc>
                <a:spcPts val="4263"/>
              </a:lnSpc>
            </a:pPr>
            <a:r>
              <a:rPr lang="en-US" sz="49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REALIZADOS PELAS TENDAS 2023</a:t>
            </a:r>
          </a:p>
        </p:txBody>
      </p: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2544482" y="1842706"/>
          <a:ext cx="13783902" cy="7757345"/>
        </p:xfrm>
        <a:graphic>
          <a:graphicData uri="http://schemas.openxmlformats.org/drawingml/2006/table">
            <a:tbl>
              <a:tblPr/>
              <a:tblGrid>
                <a:gridCol w="1895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2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2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20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6696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Mês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República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299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1018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783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603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Marechal Deodoro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205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209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Mooca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464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369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1343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Santo Amaro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332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346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506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Capela do Socorro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Santana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168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Vila Maria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Guaianases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84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Itaquera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Lapa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88179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628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2431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2199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648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2.875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677307" y="10045459"/>
            <a:ext cx="3316080" cy="537986"/>
            <a:chOff x="0" y="0"/>
            <a:chExt cx="873371" cy="141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3371" cy="141692"/>
            </a:xfrm>
            <a:custGeom>
              <a:avLst/>
              <a:gdLst/>
              <a:ahLst/>
              <a:cxnLst/>
              <a:rect l="l" t="t" r="r" b="b"/>
              <a:pathLst>
                <a:path w="873371" h="141692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67061" y="8930959"/>
            <a:ext cx="5210521" cy="447779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815244" y="8930959"/>
            <a:ext cx="5210521" cy="4477792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19907" y="9390688"/>
            <a:ext cx="3297214" cy="283354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86099" y="9600051"/>
            <a:ext cx="2809969" cy="2414817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4DED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767061" y="-591955"/>
            <a:ext cx="3389686" cy="2665365"/>
            <a:chOff x="0" y="0"/>
            <a:chExt cx="696717" cy="547840"/>
          </a:xfrm>
        </p:grpSpPr>
        <p:sp>
          <p:nvSpPr>
            <p:cNvPr id="19" name="Freeform 19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132205" y="3325860"/>
            <a:ext cx="2311589" cy="1817640"/>
            <a:chOff x="0" y="0"/>
            <a:chExt cx="696717" cy="547840"/>
          </a:xfrm>
        </p:grpSpPr>
        <p:sp>
          <p:nvSpPr>
            <p:cNvPr id="22" name="Freeform 22"/>
            <p:cNvSpPr/>
            <p:nvPr/>
          </p:nvSpPr>
          <p:spPr>
            <a:xfrm>
              <a:off x="7293" y="0"/>
              <a:ext cx="682130" cy="547840"/>
            </a:xfrm>
            <a:custGeom>
              <a:avLst/>
              <a:gdLst/>
              <a:ahLst/>
              <a:cxnLst/>
              <a:rect l="l" t="t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339304" y="10184566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3" y="0"/>
                </a:lnTo>
                <a:lnTo>
                  <a:pt x="961113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4043734" y="-92534"/>
            <a:ext cx="5809337" cy="537986"/>
          </a:xfrm>
          <a:custGeom>
            <a:avLst/>
            <a:gdLst/>
            <a:ahLst/>
            <a:cxnLst/>
            <a:rect l="l" t="t" r="r" b="b"/>
            <a:pathLst>
              <a:path w="5809337" h="537986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434569" b="-3616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469409" y="724736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2103575" y="521652"/>
            <a:ext cx="14665714" cy="11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49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ENCAMINHAMENTOS </a:t>
            </a:r>
          </a:p>
          <a:p>
            <a:pPr marL="0" lvl="0" indent="0" algn="ctr">
              <a:lnSpc>
                <a:spcPts val="4263"/>
              </a:lnSpc>
            </a:pPr>
            <a:r>
              <a:rPr lang="en-US" sz="49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REALIZADOS PELAS TENDAS 2024</a:t>
            </a:r>
          </a:p>
        </p:txBody>
      </p: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2445969" y="1842706"/>
          <a:ext cx="13980926" cy="7757345"/>
        </p:xfrm>
        <a:graphic>
          <a:graphicData uri="http://schemas.openxmlformats.org/drawingml/2006/table">
            <a:tbl>
              <a:tblPr/>
              <a:tblGrid>
                <a:gridCol w="1894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4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2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1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2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135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6696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Mês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Abril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Maio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Junho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Julho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Agosto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Setembro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República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165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240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189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2363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Marechal Deodoro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78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549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Mooca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206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578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554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1062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Santo Amaro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271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140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870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Capela do Socorro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61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Santana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97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505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Vila Maria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179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Guaianases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187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Itaquera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76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2247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Lapa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179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88179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0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598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15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1264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998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125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243B55"/>
                          </a:solidFill>
                          <a:latin typeface="Montaser Arabic Bold"/>
                          <a:ea typeface="Montaser Arabic Bold"/>
                          <a:cs typeface="Montaser Arabic Bold"/>
                          <a:sym typeface="Montaser Arabic Bold"/>
                        </a:rPr>
                        <a:t>6.031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5500463" y="-1386117"/>
            <a:ext cx="2809969" cy="2414817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6811835" cy="10287000"/>
            <a:chOff x="0" y="0"/>
            <a:chExt cx="922437" cy="13930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2437" cy="1393033"/>
            </a:xfrm>
            <a:custGeom>
              <a:avLst/>
              <a:gdLst/>
              <a:ahLst/>
              <a:cxnLst/>
              <a:rect l="l" t="t" r="r" b="b"/>
              <a:pathLst>
                <a:path w="922437" h="1393033">
                  <a:moveTo>
                    <a:pt x="0" y="0"/>
                  </a:moveTo>
                  <a:lnTo>
                    <a:pt x="922437" y="0"/>
                  </a:lnTo>
                  <a:lnTo>
                    <a:pt x="922437" y="1393033"/>
                  </a:lnTo>
                  <a:lnTo>
                    <a:pt x="0" y="1393033"/>
                  </a:lnTo>
                  <a:close/>
                </a:path>
              </a:pathLst>
            </a:custGeom>
            <a:blipFill>
              <a:blip r:embed="rId5"/>
              <a:stretch>
                <a:fillRect l="-63333" r="-633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90112" y="671432"/>
            <a:ext cx="749433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LEGISLAÇÃO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01552" y="2207186"/>
            <a:ext cx="10816942" cy="686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6" tooltip="https://legislacao.prefeitura.sp.gov.br/leis/lei-17252-de-26-de-dezembro-de-2019"/>
              </a:rPr>
              <a:t>Lei 17.252, de 26 de </a:t>
            </a: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6" tooltip="https://legislacao.prefeitura.sp.gov.br/leis/lei-17252-de-26-de-dezembro-de-2019"/>
              </a:rPr>
              <a:t>dezembro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6" tooltip="https://legislacao.prefeitura.sp.gov.br/leis/lei-17252-de-26-de-dezembro-de-2019"/>
              </a:rPr>
              <a:t> de 2019,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que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consolida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 Política Municipal para 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População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Rua 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institui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Comitê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Intersetorial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da Política Municipal para 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População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Rua;</a:t>
            </a: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032"/>
              </a:lnSpc>
            </a:pP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Decreto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 62.149, de 24 de </a:t>
            </a: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janeiro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 de 2023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que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reorganiza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Comitê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Permanente para 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Gestão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Situações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Baixas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Temperaturas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bem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regulamenta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 Política Municipal para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População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Rua 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dá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outras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providências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032"/>
              </a:lnSpc>
            </a:pP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Decreto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 62.760, de 19 de </a:t>
            </a: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setembro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7" tooltip="https://legislacao.prefeitura.sp.gov.br/leis/decreto-62149-de-24-de-janeiro-de-2023"/>
              </a:rPr>
              <a:t> de 2023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que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regulamenta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Comitê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Permanente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Gestão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Situações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Baixas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e Altas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Temperaturas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 </a:t>
            </a: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032"/>
              </a:lnSpc>
            </a:pP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8" tooltip="https://legislacao.prefeitura.sp.gov.br/leis/portaria-secretaria-do-governo-municipal-sgm-66-de-16-de-abril-de-2024"/>
              </a:rPr>
              <a:t>Portaria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8" tooltip="https://legislacao.prefeitura.sp.gov.br/leis/portaria-secretaria-do-governo-municipal-sgm-66-de-16-de-abril-de-2024"/>
              </a:rPr>
              <a:t> SGM - 66, de 16 de </a:t>
            </a:r>
            <a:r>
              <a:rPr lang="en-US" sz="2165" u="sng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8" tooltip="https://legislacao.prefeitura.sp.gov.br/leis/portaria-secretaria-do-governo-municipal-sgm-66-de-16-de-abril-de-2024"/>
              </a:rPr>
              <a:t>abril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  <a:hlinkClick r:id="rId8" tooltip="https://legislacao.prefeitura.sp.gov.br/leis/portaria-secretaria-do-governo-municipal-sgm-66-de-16-de-abril-de-2024"/>
              </a:rPr>
              <a:t> de 2024,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que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designa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membros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integrar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Comitê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Permanente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Gestão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Situações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Baixas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Temperaturas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032"/>
              </a:lnSpc>
            </a:pPr>
            <a:r>
              <a:rPr lang="en-US" sz="2165" b="1" u="sng" dirty="0" err="1">
                <a:solidFill>
                  <a:srgbClr val="1D1A1B"/>
                </a:solidFill>
                <a:latin typeface="Public Sans"/>
                <a:sym typeface="Public Sans"/>
              </a:rPr>
              <a:t>Portaria</a:t>
            </a:r>
            <a:r>
              <a:rPr lang="en-US" sz="2165" b="1" u="sng" dirty="0">
                <a:solidFill>
                  <a:srgbClr val="1D1A1B"/>
                </a:solidFill>
                <a:latin typeface="Public Sans"/>
                <a:sym typeface="Public Sans"/>
              </a:rPr>
              <a:t> Municipal 514 de 29 de </a:t>
            </a:r>
            <a:r>
              <a:rPr lang="en-US" sz="2165" b="1" u="sng" dirty="0" err="1">
                <a:solidFill>
                  <a:srgbClr val="1D1A1B"/>
                </a:solidFill>
                <a:latin typeface="Public Sans"/>
                <a:sym typeface="Public Sans"/>
              </a:rPr>
              <a:t>abril</a:t>
            </a:r>
            <a:r>
              <a:rPr lang="en-US" sz="2165" b="1" u="sng" dirty="0">
                <a:solidFill>
                  <a:srgbClr val="1D1A1B"/>
                </a:solidFill>
                <a:latin typeface="Public Sans"/>
                <a:sym typeface="Public Sans"/>
              </a:rPr>
              <a:t> de 2024</a:t>
            </a:r>
            <a:r>
              <a:rPr lang="en-US" sz="2165" u="sng" dirty="0">
                <a:solidFill>
                  <a:srgbClr val="1D1A1B"/>
                </a:solidFill>
                <a:latin typeface="Public Sans"/>
                <a:sym typeface="Public Sans"/>
              </a:rPr>
              <a:t>, 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que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estabeleceu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“Plano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Contingência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Situações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Baixas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65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Temperaturas</a:t>
            </a:r>
            <a:r>
              <a:rPr lang="en-US" sz="2165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– 2024”.</a:t>
            </a: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032"/>
              </a:lnSpc>
            </a:pPr>
            <a:endParaRPr lang="en-US" sz="2165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334596" y="8713035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1" y="0"/>
                </a:lnTo>
                <a:lnTo>
                  <a:pt x="1520221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3125550" y="-3296953"/>
            <a:ext cx="8555124" cy="4688015"/>
            <a:chOff x="0" y="0"/>
            <a:chExt cx="999749" cy="547840"/>
          </a:xfrm>
        </p:grpSpPr>
        <p:sp>
          <p:nvSpPr>
            <p:cNvPr id="4" name="Freeform 4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176984">
            <a:off x="11057937" y="3307535"/>
            <a:ext cx="14260162" cy="7068925"/>
          </a:xfrm>
          <a:custGeom>
            <a:avLst/>
            <a:gdLst/>
            <a:ahLst/>
            <a:cxnLst/>
            <a:rect l="l" t="t" r="r" b="b"/>
            <a:pathLst>
              <a:path w="14260162" h="7068925">
                <a:moveTo>
                  <a:pt x="0" y="0"/>
                </a:moveTo>
                <a:lnTo>
                  <a:pt x="14260162" y="0"/>
                </a:lnTo>
                <a:lnTo>
                  <a:pt x="14260162" y="7068925"/>
                </a:lnTo>
                <a:lnTo>
                  <a:pt x="0" y="7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085" r="-221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3103379" y="8592533"/>
            <a:ext cx="3297214" cy="283354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42699" y="-196194"/>
            <a:ext cx="10502929" cy="902595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C4DED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634036" y="-4274165"/>
            <a:ext cx="12935908" cy="5977256"/>
            <a:chOff x="0" y="0"/>
            <a:chExt cx="1511686" cy="698500"/>
          </a:xfrm>
        </p:grpSpPr>
        <p:sp>
          <p:nvSpPr>
            <p:cNvPr id="14" name="Freeform 14"/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3827403">
            <a:off x="11612214" y="5316481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13453610" y="-196194"/>
            <a:ext cx="8006695" cy="8731199"/>
            <a:chOff x="0" y="0"/>
            <a:chExt cx="640539" cy="698500"/>
          </a:xfrm>
        </p:grpSpPr>
        <p:sp>
          <p:nvSpPr>
            <p:cNvPr id="18" name="Freeform 18"/>
            <p:cNvSpPr/>
            <p:nvPr/>
          </p:nvSpPr>
          <p:spPr>
            <a:xfrm>
              <a:off x="6684" y="0"/>
              <a:ext cx="627171" cy="698500"/>
            </a:xfrm>
            <a:custGeom>
              <a:avLst/>
              <a:gdLst/>
              <a:ahLst/>
              <a:cxnLst/>
              <a:rect l="l" t="t" r="r" b="b"/>
              <a:pathLst>
                <a:path w="627171" h="698500">
                  <a:moveTo>
                    <a:pt x="616350" y="379338"/>
                  </a:moveTo>
                  <a:lnTo>
                    <a:pt x="448161" y="668412"/>
                  </a:lnTo>
                  <a:cubicBezTo>
                    <a:pt x="437323" y="687040"/>
                    <a:pt x="417397" y="698500"/>
                    <a:pt x="395846" y="698500"/>
                  </a:cubicBezTo>
                  <a:lnTo>
                    <a:pt x="231326" y="698500"/>
                  </a:lnTo>
                  <a:cubicBezTo>
                    <a:pt x="209774" y="698500"/>
                    <a:pt x="189849" y="687040"/>
                    <a:pt x="179011" y="668412"/>
                  </a:cubicBezTo>
                  <a:lnTo>
                    <a:pt x="10821" y="379338"/>
                  </a:lnTo>
                  <a:cubicBezTo>
                    <a:pt x="0" y="360739"/>
                    <a:pt x="0" y="337761"/>
                    <a:pt x="10821" y="319162"/>
                  </a:cubicBezTo>
                  <a:lnTo>
                    <a:pt x="179011" y="30088"/>
                  </a:lnTo>
                  <a:cubicBezTo>
                    <a:pt x="189849" y="11460"/>
                    <a:pt x="209774" y="0"/>
                    <a:pt x="231326" y="0"/>
                  </a:cubicBezTo>
                  <a:lnTo>
                    <a:pt x="395846" y="0"/>
                  </a:lnTo>
                  <a:cubicBezTo>
                    <a:pt x="417397" y="0"/>
                    <a:pt x="437323" y="11460"/>
                    <a:pt x="448161" y="30088"/>
                  </a:cubicBezTo>
                  <a:lnTo>
                    <a:pt x="616350" y="319162"/>
                  </a:lnTo>
                  <a:cubicBezTo>
                    <a:pt x="627171" y="337761"/>
                    <a:pt x="627171" y="360739"/>
                    <a:pt x="616350" y="379338"/>
                  </a:cubicBezTo>
                  <a:close/>
                </a:path>
              </a:pathLst>
            </a:custGeom>
            <a:blipFill>
              <a:blip r:embed="rId6"/>
              <a:stretch>
                <a:fillRect l="-22744" r="-45558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991258"/>
            <a:ext cx="1100603" cy="945830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2157" y="0"/>
              <a:ext cx="788486" cy="698500"/>
            </a:xfrm>
            <a:custGeom>
              <a:avLst/>
              <a:gdLst/>
              <a:ahLst/>
              <a:cxnLst/>
              <a:rect l="l" t="t" r="r" b="b"/>
              <a:pathLst>
                <a:path w="788486" h="698500">
                  <a:moveTo>
                    <a:pt x="768806" y="403970"/>
                  </a:moveTo>
                  <a:lnTo>
                    <a:pt x="629280" y="643780"/>
                  </a:lnTo>
                  <a:cubicBezTo>
                    <a:pt x="609569" y="677658"/>
                    <a:pt x="573330" y="698500"/>
                    <a:pt x="534135" y="698500"/>
                  </a:cubicBezTo>
                  <a:lnTo>
                    <a:pt x="254351" y="698500"/>
                  </a:lnTo>
                  <a:cubicBezTo>
                    <a:pt x="215156" y="698500"/>
                    <a:pt x="178917" y="677658"/>
                    <a:pt x="159206" y="643780"/>
                  </a:cubicBezTo>
                  <a:lnTo>
                    <a:pt x="19680" y="403970"/>
                  </a:lnTo>
                  <a:cubicBezTo>
                    <a:pt x="0" y="370144"/>
                    <a:pt x="0" y="328356"/>
                    <a:pt x="19680" y="294530"/>
                  </a:cubicBezTo>
                  <a:lnTo>
                    <a:pt x="159206" y="54720"/>
                  </a:lnTo>
                  <a:cubicBezTo>
                    <a:pt x="178917" y="20842"/>
                    <a:pt x="215156" y="0"/>
                    <a:pt x="254351" y="0"/>
                  </a:cubicBezTo>
                  <a:lnTo>
                    <a:pt x="534135" y="0"/>
                  </a:lnTo>
                  <a:cubicBezTo>
                    <a:pt x="573330" y="0"/>
                    <a:pt x="609569" y="20842"/>
                    <a:pt x="629280" y="54720"/>
                  </a:cubicBezTo>
                  <a:lnTo>
                    <a:pt x="768806" y="294530"/>
                  </a:lnTo>
                  <a:cubicBezTo>
                    <a:pt x="788486" y="328356"/>
                    <a:pt x="788486" y="370144"/>
                    <a:pt x="768806" y="40397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33593" y="5975063"/>
            <a:ext cx="1138294" cy="97822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1754" y="0"/>
              <a:ext cx="789291" cy="698500"/>
            </a:xfrm>
            <a:custGeom>
              <a:avLst/>
              <a:gdLst/>
              <a:ahLst/>
              <a:cxnLst/>
              <a:rect l="l" t="t" r="r" b="b"/>
              <a:pathLst>
                <a:path w="789291" h="698500">
                  <a:moveTo>
                    <a:pt x="770263" y="402159"/>
                  </a:moveTo>
                  <a:lnTo>
                    <a:pt x="628629" y="645592"/>
                  </a:lnTo>
                  <a:cubicBezTo>
                    <a:pt x="609571" y="678348"/>
                    <a:pt x="574532" y="698500"/>
                    <a:pt x="536634" y="698500"/>
                  </a:cubicBezTo>
                  <a:lnTo>
                    <a:pt x="252658" y="698500"/>
                  </a:lnTo>
                  <a:cubicBezTo>
                    <a:pt x="214760" y="698500"/>
                    <a:pt x="179721" y="678348"/>
                    <a:pt x="160663" y="645592"/>
                  </a:cubicBezTo>
                  <a:lnTo>
                    <a:pt x="19029" y="402159"/>
                  </a:lnTo>
                  <a:cubicBezTo>
                    <a:pt x="0" y="369453"/>
                    <a:pt x="0" y="329047"/>
                    <a:pt x="19029" y="296341"/>
                  </a:cubicBezTo>
                  <a:lnTo>
                    <a:pt x="160663" y="52909"/>
                  </a:lnTo>
                  <a:cubicBezTo>
                    <a:pt x="179721" y="20152"/>
                    <a:pt x="214760" y="0"/>
                    <a:pt x="252658" y="0"/>
                  </a:cubicBezTo>
                  <a:lnTo>
                    <a:pt x="536634" y="0"/>
                  </a:lnTo>
                  <a:cubicBezTo>
                    <a:pt x="574532" y="0"/>
                    <a:pt x="609571" y="20152"/>
                    <a:pt x="628629" y="52909"/>
                  </a:cubicBezTo>
                  <a:lnTo>
                    <a:pt x="770263" y="296341"/>
                  </a:lnTo>
                  <a:cubicBezTo>
                    <a:pt x="789292" y="329047"/>
                    <a:pt x="789292" y="369453"/>
                    <a:pt x="770263" y="402159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7404181"/>
            <a:ext cx="1100603" cy="945830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2157" y="0"/>
              <a:ext cx="788486" cy="698500"/>
            </a:xfrm>
            <a:custGeom>
              <a:avLst/>
              <a:gdLst/>
              <a:ahLst/>
              <a:cxnLst/>
              <a:rect l="l" t="t" r="r" b="b"/>
              <a:pathLst>
                <a:path w="788486" h="698500">
                  <a:moveTo>
                    <a:pt x="768806" y="403970"/>
                  </a:moveTo>
                  <a:lnTo>
                    <a:pt x="629280" y="643780"/>
                  </a:lnTo>
                  <a:cubicBezTo>
                    <a:pt x="609569" y="677658"/>
                    <a:pt x="573330" y="698500"/>
                    <a:pt x="534135" y="698500"/>
                  </a:cubicBezTo>
                  <a:lnTo>
                    <a:pt x="254351" y="698500"/>
                  </a:lnTo>
                  <a:cubicBezTo>
                    <a:pt x="215156" y="698500"/>
                    <a:pt x="178917" y="677658"/>
                    <a:pt x="159206" y="643780"/>
                  </a:cubicBezTo>
                  <a:lnTo>
                    <a:pt x="19680" y="403970"/>
                  </a:lnTo>
                  <a:cubicBezTo>
                    <a:pt x="0" y="370144"/>
                    <a:pt x="0" y="328356"/>
                    <a:pt x="19680" y="294530"/>
                  </a:cubicBezTo>
                  <a:lnTo>
                    <a:pt x="159206" y="54720"/>
                  </a:lnTo>
                  <a:cubicBezTo>
                    <a:pt x="178917" y="20842"/>
                    <a:pt x="215156" y="0"/>
                    <a:pt x="254351" y="0"/>
                  </a:cubicBezTo>
                  <a:lnTo>
                    <a:pt x="534135" y="0"/>
                  </a:lnTo>
                  <a:cubicBezTo>
                    <a:pt x="573330" y="0"/>
                    <a:pt x="609569" y="20842"/>
                    <a:pt x="629280" y="54720"/>
                  </a:cubicBezTo>
                  <a:lnTo>
                    <a:pt x="768806" y="294530"/>
                  </a:lnTo>
                  <a:cubicBezTo>
                    <a:pt x="788486" y="328356"/>
                    <a:pt x="788486" y="370144"/>
                    <a:pt x="768806" y="40397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305557" y="9942210"/>
            <a:ext cx="4377976" cy="537986"/>
            <a:chOff x="0" y="0"/>
            <a:chExt cx="1153047" cy="1416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53047" cy="141692"/>
            </a:xfrm>
            <a:custGeom>
              <a:avLst/>
              <a:gdLst/>
              <a:ahLst/>
              <a:cxnLst/>
              <a:rect l="l" t="t" r="r" b="b"/>
              <a:pathLst>
                <a:path w="1153047" h="141692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C4DED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340439" y="7638235"/>
            <a:ext cx="477125" cy="477722"/>
          </a:xfrm>
          <a:custGeom>
            <a:avLst/>
            <a:gdLst/>
            <a:ahLst/>
            <a:cxnLst/>
            <a:rect l="l" t="t" r="r" b="b"/>
            <a:pathLst>
              <a:path w="477125" h="477722">
                <a:moveTo>
                  <a:pt x="0" y="0"/>
                </a:moveTo>
                <a:lnTo>
                  <a:pt x="477125" y="0"/>
                </a:lnTo>
                <a:lnTo>
                  <a:pt x="477125" y="477722"/>
                </a:lnTo>
                <a:lnTo>
                  <a:pt x="0" y="477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5"/>
          <p:cNvSpPr/>
          <p:nvPr/>
        </p:nvSpPr>
        <p:spPr>
          <a:xfrm>
            <a:off x="1318739" y="6203671"/>
            <a:ext cx="521006" cy="521006"/>
          </a:xfrm>
          <a:custGeom>
            <a:avLst/>
            <a:gdLst/>
            <a:ahLst/>
            <a:cxnLst/>
            <a:rect l="l" t="t" r="r" b="b"/>
            <a:pathLst>
              <a:path w="521006" h="521006">
                <a:moveTo>
                  <a:pt x="0" y="0"/>
                </a:moveTo>
                <a:lnTo>
                  <a:pt x="521006" y="0"/>
                </a:lnTo>
                <a:lnTo>
                  <a:pt x="521006" y="521005"/>
                </a:lnTo>
                <a:lnTo>
                  <a:pt x="0" y="5210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/>
          <p:cNvSpPr/>
          <p:nvPr/>
        </p:nvSpPr>
        <p:spPr>
          <a:xfrm>
            <a:off x="7133063" y="6261916"/>
            <a:ext cx="539353" cy="404515"/>
          </a:xfrm>
          <a:custGeom>
            <a:avLst/>
            <a:gdLst/>
            <a:ahLst/>
            <a:cxnLst/>
            <a:rect l="l" t="t" r="r" b="b"/>
            <a:pathLst>
              <a:path w="539353" h="404515">
                <a:moveTo>
                  <a:pt x="0" y="0"/>
                </a:moveTo>
                <a:lnTo>
                  <a:pt x="539353" y="0"/>
                </a:lnTo>
                <a:lnTo>
                  <a:pt x="539353" y="404515"/>
                </a:lnTo>
                <a:lnTo>
                  <a:pt x="0" y="404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38"/>
          <p:cNvSpPr/>
          <p:nvPr/>
        </p:nvSpPr>
        <p:spPr>
          <a:xfrm>
            <a:off x="12009966" y="9944100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39"/>
          <p:cNvSpPr/>
          <p:nvPr/>
        </p:nvSpPr>
        <p:spPr>
          <a:xfrm>
            <a:off x="-588752" y="-398880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40"/>
          <p:cNvSpPr/>
          <p:nvPr/>
        </p:nvSpPr>
        <p:spPr>
          <a:xfrm>
            <a:off x="1097041" y="727951"/>
            <a:ext cx="1520220" cy="881135"/>
          </a:xfrm>
          <a:custGeom>
            <a:avLst/>
            <a:gdLst/>
            <a:ahLst/>
            <a:cxnLst/>
            <a:rect l="l" t="t" r="r" b="b"/>
            <a:pathLst>
              <a:path w="1520220" h="881135">
                <a:moveTo>
                  <a:pt x="0" y="0"/>
                </a:moveTo>
                <a:lnTo>
                  <a:pt x="1520220" y="0"/>
                </a:lnTo>
                <a:lnTo>
                  <a:pt x="1520220" y="881135"/>
                </a:lnTo>
                <a:lnTo>
                  <a:pt x="0" y="8811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86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1" name="Group 41"/>
          <p:cNvGrpSpPr/>
          <p:nvPr/>
        </p:nvGrpSpPr>
        <p:grpSpPr>
          <a:xfrm>
            <a:off x="1706686" y="306056"/>
            <a:ext cx="300931" cy="280898"/>
            <a:chOff x="0" y="0"/>
            <a:chExt cx="79258" cy="7398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9258" cy="73981"/>
            </a:xfrm>
            <a:custGeom>
              <a:avLst/>
              <a:gdLst/>
              <a:ahLst/>
              <a:cxnLst/>
              <a:rect l="l" t="t" r="r" b="b"/>
              <a:pathLst>
                <a:path w="79258" h="73981">
                  <a:moveTo>
                    <a:pt x="36991" y="0"/>
                  </a:moveTo>
                  <a:lnTo>
                    <a:pt x="42267" y="0"/>
                  </a:lnTo>
                  <a:cubicBezTo>
                    <a:pt x="62696" y="0"/>
                    <a:pt x="79258" y="16561"/>
                    <a:pt x="79258" y="36991"/>
                  </a:cubicBezTo>
                  <a:lnTo>
                    <a:pt x="79258" y="36991"/>
                  </a:lnTo>
                  <a:cubicBezTo>
                    <a:pt x="79258" y="46801"/>
                    <a:pt x="75360" y="56210"/>
                    <a:pt x="68423" y="63147"/>
                  </a:cubicBezTo>
                  <a:cubicBezTo>
                    <a:pt x="61486" y="70084"/>
                    <a:pt x="52077" y="73981"/>
                    <a:pt x="42267" y="73981"/>
                  </a:cubicBezTo>
                  <a:lnTo>
                    <a:pt x="36991" y="73981"/>
                  </a:lnTo>
                  <a:cubicBezTo>
                    <a:pt x="16561" y="73981"/>
                    <a:pt x="0" y="57420"/>
                    <a:pt x="0" y="36991"/>
                  </a:cubicBezTo>
                  <a:lnTo>
                    <a:pt x="0" y="36991"/>
                  </a:lnTo>
                  <a:cubicBezTo>
                    <a:pt x="0" y="16561"/>
                    <a:pt x="16561" y="0"/>
                    <a:pt x="369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79258" cy="121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097041" y="35121"/>
            <a:ext cx="1520220" cy="692831"/>
          </a:xfrm>
          <a:custGeom>
            <a:avLst/>
            <a:gdLst/>
            <a:ahLst/>
            <a:cxnLst/>
            <a:rect l="l" t="t" r="r" b="b"/>
            <a:pathLst>
              <a:path w="1520220" h="692831">
                <a:moveTo>
                  <a:pt x="0" y="0"/>
                </a:moveTo>
                <a:lnTo>
                  <a:pt x="1520220" y="0"/>
                </a:lnTo>
                <a:lnTo>
                  <a:pt x="1520220" y="692830"/>
                </a:lnTo>
                <a:lnTo>
                  <a:pt x="0" y="6928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2717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TextBox 45"/>
          <p:cNvSpPr txBox="1"/>
          <p:nvPr/>
        </p:nvSpPr>
        <p:spPr>
          <a:xfrm>
            <a:off x="997951" y="3048699"/>
            <a:ext cx="7786186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35"/>
              </a:lnSpc>
            </a:pPr>
            <a:r>
              <a:rPr lang="en-US" sz="9529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OBRIGADA!</a:t>
            </a:r>
          </a:p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REPRESENTANTE TITULAR SMADS </a:t>
            </a:r>
          </a:p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CLAUDIA RIBEIRO - COORDENADORA DE CPAS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356013" y="6036171"/>
            <a:ext cx="3960387" cy="70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02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Coordenação do Pronto Atendimento Social - CPAS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204479" y="6036171"/>
            <a:ext cx="4647770" cy="70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02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csribeiro@prefeitura.sp.gov.br smadscpas@prefeitura.sp.gov.br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356013" y="7502748"/>
            <a:ext cx="3053259" cy="70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02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(11)97798-0902</a:t>
            </a:r>
          </a:p>
          <a:p>
            <a:pPr algn="l">
              <a:lnSpc>
                <a:spcPts val="2833"/>
              </a:lnSpc>
            </a:pPr>
            <a:r>
              <a:rPr lang="en-US" sz="202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(11)3913-9900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42854" y="9256410"/>
            <a:ext cx="3316446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MARÇO,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9916009" y="-2943809"/>
            <a:ext cx="5436464" cy="4671961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9298" y="0"/>
              <a:ext cx="794205" cy="698500"/>
            </a:xfrm>
            <a:custGeom>
              <a:avLst/>
              <a:gdLst/>
              <a:ahLst/>
              <a:cxnLst/>
              <a:rect l="l" t="t" r="r" b="b"/>
              <a:pathLst>
                <a:path w="794205" h="698500">
                  <a:moveTo>
                    <a:pt x="779153" y="391100"/>
                  </a:moveTo>
                  <a:lnTo>
                    <a:pt x="624651" y="656650"/>
                  </a:lnTo>
                  <a:cubicBezTo>
                    <a:pt x="609576" y="682560"/>
                    <a:pt x="581860" y="698500"/>
                    <a:pt x="551884" y="698500"/>
                  </a:cubicBezTo>
                  <a:lnTo>
                    <a:pt x="242320" y="698500"/>
                  </a:lnTo>
                  <a:cubicBezTo>
                    <a:pt x="212344" y="698500"/>
                    <a:pt x="184628" y="682560"/>
                    <a:pt x="169553" y="656650"/>
                  </a:cubicBezTo>
                  <a:lnTo>
                    <a:pt x="15051" y="391100"/>
                  </a:lnTo>
                  <a:cubicBezTo>
                    <a:pt x="0" y="365230"/>
                    <a:pt x="0" y="333270"/>
                    <a:pt x="15051" y="307400"/>
                  </a:cubicBezTo>
                  <a:lnTo>
                    <a:pt x="169553" y="41850"/>
                  </a:lnTo>
                  <a:cubicBezTo>
                    <a:pt x="184628" y="15940"/>
                    <a:pt x="212344" y="0"/>
                    <a:pt x="242320" y="0"/>
                  </a:cubicBezTo>
                  <a:lnTo>
                    <a:pt x="551884" y="0"/>
                  </a:lnTo>
                  <a:cubicBezTo>
                    <a:pt x="581860" y="0"/>
                    <a:pt x="609576" y="15940"/>
                    <a:pt x="624651" y="41850"/>
                  </a:cubicBezTo>
                  <a:lnTo>
                    <a:pt x="779153" y="307400"/>
                  </a:lnTo>
                  <a:cubicBezTo>
                    <a:pt x="794204" y="333270"/>
                    <a:pt x="794204" y="365230"/>
                    <a:pt x="779153" y="391100"/>
                  </a:cubicBezTo>
                  <a:close/>
                </a:path>
              </a:pathLst>
            </a:custGeom>
            <a:solidFill>
              <a:srgbClr val="C4DED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20472" y="-268033"/>
            <a:ext cx="11341957" cy="6781109"/>
            <a:chOff x="0" y="0"/>
            <a:chExt cx="595880" cy="3562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5880" cy="356264"/>
            </a:xfrm>
            <a:custGeom>
              <a:avLst/>
              <a:gdLst/>
              <a:ahLst/>
              <a:cxnLst/>
              <a:rect l="l" t="t" r="r" b="b"/>
              <a:pathLst>
                <a:path w="595880" h="356264">
                  <a:moveTo>
                    <a:pt x="392680" y="0"/>
                  </a:moveTo>
                  <a:lnTo>
                    <a:pt x="0" y="0"/>
                  </a:lnTo>
                  <a:lnTo>
                    <a:pt x="203200" y="356264"/>
                  </a:lnTo>
                  <a:lnTo>
                    <a:pt x="595880" y="356264"/>
                  </a:lnTo>
                  <a:lnTo>
                    <a:pt x="392680" y="0"/>
                  </a:lnTo>
                  <a:close/>
                </a:path>
              </a:pathLst>
            </a:custGeom>
            <a:blipFill>
              <a:blip r:embed="rId3"/>
              <a:stretch>
                <a:fillRect t="-9946" b="-4058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-1198207" y="-1056669"/>
            <a:ext cx="2407352" cy="2085369"/>
          </a:xfrm>
          <a:custGeom>
            <a:avLst/>
            <a:gdLst/>
            <a:ahLst/>
            <a:cxnLst/>
            <a:rect l="l" t="t" r="r" b="b"/>
            <a:pathLst>
              <a:path w="2407352" h="2085369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3480800" y="5859242"/>
            <a:ext cx="6920255" cy="5947094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7304" y="0"/>
              <a:ext cx="798192" cy="698500"/>
            </a:xfrm>
            <a:custGeom>
              <a:avLst/>
              <a:gdLst/>
              <a:ahLst/>
              <a:cxnLst/>
              <a:rect l="l" t="t" r="r" b="b"/>
              <a:pathLst>
                <a:path w="798192" h="698500">
                  <a:moveTo>
                    <a:pt x="786367" y="382127"/>
                  </a:moveTo>
                  <a:lnTo>
                    <a:pt x="621425" y="665623"/>
                  </a:lnTo>
                  <a:cubicBezTo>
                    <a:pt x="609582" y="685978"/>
                    <a:pt x="587809" y="698500"/>
                    <a:pt x="564259" y="698500"/>
                  </a:cubicBezTo>
                  <a:lnTo>
                    <a:pt x="233933" y="698500"/>
                  </a:lnTo>
                  <a:cubicBezTo>
                    <a:pt x="210383" y="698500"/>
                    <a:pt x="188610" y="685978"/>
                    <a:pt x="176767" y="665623"/>
                  </a:cubicBezTo>
                  <a:lnTo>
                    <a:pt x="11825" y="382127"/>
                  </a:lnTo>
                  <a:cubicBezTo>
                    <a:pt x="0" y="361804"/>
                    <a:pt x="0" y="336696"/>
                    <a:pt x="11825" y="316373"/>
                  </a:cubicBezTo>
                  <a:lnTo>
                    <a:pt x="176767" y="32877"/>
                  </a:lnTo>
                  <a:cubicBezTo>
                    <a:pt x="188610" y="12522"/>
                    <a:pt x="210383" y="0"/>
                    <a:pt x="233933" y="0"/>
                  </a:cubicBezTo>
                  <a:lnTo>
                    <a:pt x="564259" y="0"/>
                  </a:lnTo>
                  <a:cubicBezTo>
                    <a:pt x="587809" y="0"/>
                    <a:pt x="609582" y="12522"/>
                    <a:pt x="621425" y="32877"/>
                  </a:cubicBezTo>
                  <a:lnTo>
                    <a:pt x="786367" y="316373"/>
                  </a:lnTo>
                  <a:cubicBezTo>
                    <a:pt x="798192" y="336696"/>
                    <a:pt x="798192" y="361804"/>
                    <a:pt x="786367" y="382127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156090" y="7841528"/>
            <a:ext cx="3297214" cy="283354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64631" y="9966638"/>
            <a:ext cx="5377289" cy="480194"/>
            <a:chOff x="0" y="0"/>
            <a:chExt cx="1586687" cy="1416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6687" cy="141692"/>
            </a:xfrm>
            <a:custGeom>
              <a:avLst/>
              <a:gdLst/>
              <a:ahLst/>
              <a:cxnLst/>
              <a:rect l="l" t="t" r="r" b="b"/>
              <a:pathLst>
                <a:path w="1586687" h="141692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lnTo>
                    <a:pt x="1586687" y="70846"/>
                  </a:ln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C4DED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586687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2857752" y="9108498"/>
            <a:ext cx="5210521" cy="4477792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439462" y="9918990"/>
            <a:ext cx="3297214" cy="2833543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477908" y="8728330"/>
            <a:ext cx="1059176" cy="681844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2517641" y="571500"/>
            <a:ext cx="749433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COMPETÊNCIA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3677" y="2182402"/>
            <a:ext cx="11714324" cy="700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 acordo com o Plano de Contingência é de competência da SMADS: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 - comunicar amplamente às 32 Supervisões de Assistência Social – SAS sobre a vigência do Plano, bem como sobre os procedimentos a serem adotados a fim de garantir a prontidão de atendimento social a pessoas em situação de rua, em especial àquelas que se encontram desacolhidas e sujeitas às intempéries;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II - coordenar ações no âmbito local com os demais atores da administração municipal no território;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III - intensificar as abordagens nos locais onde se verifica a presença de população em situação de rua;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IV – ampliar, se necessário, o número de vagas para a população em situação de rua, por meio do aditamento de vagas em centros de acolhida existentes, por meio da abertura de novos centros de acolhida e/ou por meio da abertura de novos centros de acolhida emergenciais disponibilizados pela municipalidade;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 - executar o recâmbio das pessoas em situação de rua com mobilidade reduzida deslocada para acolhimento em serviços situados em outros territórios, que não de sua habitual permanência;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VI -ampliar, quando necessário, as equipes do Serviço Especializado de Abordagem Social- SEAS;</a:t>
            </a:r>
          </a:p>
          <a:p>
            <a:pPr algn="l">
              <a:lnSpc>
                <a:spcPts val="2560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560"/>
              </a:lnSpc>
            </a:pPr>
            <a:r>
              <a:rPr lang="en-US" sz="182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Parágrafo único. As abordagens previstas no inciso III poderão ser realizadas em conjunto com as equipes de Consultório na Rua e equipes Redenção na Rua da Secretaria Municipal da Saúde.</a:t>
            </a:r>
          </a:p>
          <a:p>
            <a:pPr algn="l">
              <a:lnSpc>
                <a:spcPts val="2674"/>
              </a:lnSpc>
            </a:pPr>
            <a:endParaRPr lang="en-US" sz="1828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28615" y="531400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3443720" y="3273975"/>
            <a:ext cx="10502929" cy="9025955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C4DED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9562753" y="9348534"/>
            <a:ext cx="3759752" cy="3332081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7038415" y="3810817"/>
            <a:ext cx="3389686" cy="2665365"/>
            <a:chOff x="0" y="0"/>
            <a:chExt cx="696717" cy="547840"/>
          </a:xfrm>
        </p:grpSpPr>
        <p:sp>
          <p:nvSpPr>
            <p:cNvPr id="8" name="Freeform 8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978345" y="6920033"/>
            <a:ext cx="3730241" cy="320567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451356" y="2283375"/>
            <a:ext cx="10159941" cy="873119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5268" y="0"/>
              <a:ext cx="802265" cy="698500"/>
            </a:xfrm>
            <a:custGeom>
              <a:avLst/>
              <a:gdLst/>
              <a:ahLst/>
              <a:cxnLst/>
              <a:rect l="l" t="t" r="r" b="b"/>
              <a:pathLst>
                <a:path w="802265" h="698500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22833" r="-8545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843465" y="1190965"/>
            <a:ext cx="871898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INTERSECRETARIAL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442629" y="-5751980"/>
            <a:ext cx="10502929" cy="902595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73908" y="-4096368"/>
            <a:ext cx="8000049" cy="6875042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6318" y="0"/>
              <a:ext cx="800164" cy="698500"/>
            </a:xfrm>
            <a:custGeom>
              <a:avLst/>
              <a:gdLst/>
              <a:ahLst/>
              <a:cxnLst/>
              <a:rect l="l" t="t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925325" y="440431"/>
            <a:ext cx="3297214" cy="2833543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-988600" y="-658846"/>
            <a:ext cx="2966944" cy="2570115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-675504" y="10059862"/>
            <a:ext cx="1351009" cy="454277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13573908" y="-444369"/>
            <a:ext cx="1177504" cy="79775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 rot="-10800000" flipV="1">
            <a:off x="16553467" y="997576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TextBox 31"/>
          <p:cNvSpPr txBox="1"/>
          <p:nvPr/>
        </p:nvSpPr>
        <p:spPr>
          <a:xfrm>
            <a:off x="6941641" y="3645847"/>
            <a:ext cx="11241626" cy="63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Na OBT compete a SMADS intensificar o atendimento a população em situação de rua, considerando que no período compreendido pela operação ficar na rua é ficar mais exposto às intempéries provocadas pelo frio.</a:t>
            </a:r>
          </a:p>
          <a:p>
            <a:pPr algn="l">
              <a:lnSpc>
                <a:spcPts val="2379"/>
              </a:lnSpc>
            </a:pPr>
            <a:endParaRPr lang="en-US" sz="16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As ações previstas ocorrem sempre que a temperatura atinge um patamar igual ou inferior a 13ºC ou sensação térmica equivalente. </a:t>
            </a:r>
          </a:p>
          <a:p>
            <a:pPr algn="l">
              <a:lnSpc>
                <a:spcPts val="2379"/>
              </a:lnSpc>
            </a:pPr>
            <a:endParaRPr lang="en-US" sz="16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portaria prevê uma ação intersecretarial entre as pastas, sendo elas: </a:t>
            </a:r>
          </a:p>
          <a:p>
            <a:pPr algn="l">
              <a:lnSpc>
                <a:spcPts val="2379"/>
              </a:lnSpc>
            </a:pPr>
            <a:endParaRPr lang="en-US" sz="16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Assistência e Desenvolvimento Social;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das Subprefeituras;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Segurança Urbana;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da Saúde;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Esporte;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Direitos Humanos e Cidadania;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Infraestrutura e Obras;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Mobilidade e Trânsito; 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Especial de Comunicação;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Inovação e Tecnologia;</a:t>
            </a:r>
          </a:p>
          <a:p>
            <a:pPr marL="366905" lvl="1" indent="-183453" algn="l">
              <a:lnSpc>
                <a:spcPts val="2379"/>
              </a:lnSpc>
              <a:buFont typeface="Arial"/>
              <a:buChar char="•"/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Secretaria Municipal de Turismo </a:t>
            </a:r>
          </a:p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  <a:p>
            <a:pPr algn="l">
              <a:lnSpc>
                <a:spcPts val="2379"/>
              </a:lnSpc>
            </a:pPr>
            <a:endParaRPr lang="en-US" sz="16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628615" y="531400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9916009" y="-2943809"/>
            <a:ext cx="5436464" cy="4671961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9298" y="0"/>
              <a:ext cx="794205" cy="698500"/>
            </a:xfrm>
            <a:custGeom>
              <a:avLst/>
              <a:gdLst/>
              <a:ahLst/>
              <a:cxnLst/>
              <a:rect l="l" t="t" r="r" b="b"/>
              <a:pathLst>
                <a:path w="794205" h="698500">
                  <a:moveTo>
                    <a:pt x="779153" y="391100"/>
                  </a:moveTo>
                  <a:lnTo>
                    <a:pt x="624651" y="656650"/>
                  </a:lnTo>
                  <a:cubicBezTo>
                    <a:pt x="609576" y="682560"/>
                    <a:pt x="581860" y="698500"/>
                    <a:pt x="551884" y="698500"/>
                  </a:cubicBezTo>
                  <a:lnTo>
                    <a:pt x="242320" y="698500"/>
                  </a:lnTo>
                  <a:cubicBezTo>
                    <a:pt x="212344" y="698500"/>
                    <a:pt x="184628" y="682560"/>
                    <a:pt x="169553" y="656650"/>
                  </a:cubicBezTo>
                  <a:lnTo>
                    <a:pt x="15051" y="391100"/>
                  </a:lnTo>
                  <a:cubicBezTo>
                    <a:pt x="0" y="365230"/>
                    <a:pt x="0" y="333270"/>
                    <a:pt x="15051" y="307400"/>
                  </a:cubicBezTo>
                  <a:lnTo>
                    <a:pt x="169553" y="41850"/>
                  </a:lnTo>
                  <a:cubicBezTo>
                    <a:pt x="184628" y="15940"/>
                    <a:pt x="212344" y="0"/>
                    <a:pt x="242320" y="0"/>
                  </a:cubicBezTo>
                  <a:lnTo>
                    <a:pt x="551884" y="0"/>
                  </a:lnTo>
                  <a:cubicBezTo>
                    <a:pt x="581860" y="0"/>
                    <a:pt x="609576" y="15940"/>
                    <a:pt x="624651" y="41850"/>
                  </a:cubicBezTo>
                  <a:lnTo>
                    <a:pt x="779153" y="307400"/>
                  </a:lnTo>
                  <a:cubicBezTo>
                    <a:pt x="794204" y="333270"/>
                    <a:pt x="794204" y="365230"/>
                    <a:pt x="779153" y="391100"/>
                  </a:cubicBezTo>
                  <a:close/>
                </a:path>
              </a:pathLst>
            </a:custGeom>
            <a:solidFill>
              <a:srgbClr val="C4DED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20472" y="-268033"/>
            <a:ext cx="11341957" cy="6781109"/>
            <a:chOff x="0" y="0"/>
            <a:chExt cx="595880" cy="3562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5880" cy="356264"/>
            </a:xfrm>
            <a:custGeom>
              <a:avLst/>
              <a:gdLst/>
              <a:ahLst/>
              <a:cxnLst/>
              <a:rect l="l" t="t" r="r" b="b"/>
              <a:pathLst>
                <a:path w="595880" h="356264">
                  <a:moveTo>
                    <a:pt x="392680" y="0"/>
                  </a:moveTo>
                  <a:lnTo>
                    <a:pt x="0" y="0"/>
                  </a:lnTo>
                  <a:lnTo>
                    <a:pt x="203200" y="356264"/>
                  </a:lnTo>
                  <a:lnTo>
                    <a:pt x="595880" y="356264"/>
                  </a:lnTo>
                  <a:lnTo>
                    <a:pt x="392680" y="0"/>
                  </a:lnTo>
                  <a:close/>
                </a:path>
              </a:pathLst>
            </a:custGeom>
            <a:blipFill>
              <a:blip r:embed="rId3"/>
              <a:stretch>
                <a:fillRect t="-3182" b="-3182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-1198207" y="-1056669"/>
            <a:ext cx="2407352" cy="2085369"/>
          </a:xfrm>
          <a:custGeom>
            <a:avLst/>
            <a:gdLst/>
            <a:ahLst/>
            <a:cxnLst/>
            <a:rect l="l" t="t" r="r" b="b"/>
            <a:pathLst>
              <a:path w="2407352" h="2085369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3480800" y="5859242"/>
            <a:ext cx="6920255" cy="5947094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7304" y="0"/>
              <a:ext cx="798192" cy="698500"/>
            </a:xfrm>
            <a:custGeom>
              <a:avLst/>
              <a:gdLst/>
              <a:ahLst/>
              <a:cxnLst/>
              <a:rect l="l" t="t" r="r" b="b"/>
              <a:pathLst>
                <a:path w="798192" h="698500">
                  <a:moveTo>
                    <a:pt x="786367" y="382127"/>
                  </a:moveTo>
                  <a:lnTo>
                    <a:pt x="621425" y="665623"/>
                  </a:lnTo>
                  <a:cubicBezTo>
                    <a:pt x="609582" y="685978"/>
                    <a:pt x="587809" y="698500"/>
                    <a:pt x="564259" y="698500"/>
                  </a:cubicBezTo>
                  <a:lnTo>
                    <a:pt x="233933" y="698500"/>
                  </a:lnTo>
                  <a:cubicBezTo>
                    <a:pt x="210383" y="698500"/>
                    <a:pt x="188610" y="685978"/>
                    <a:pt x="176767" y="665623"/>
                  </a:cubicBezTo>
                  <a:lnTo>
                    <a:pt x="11825" y="382127"/>
                  </a:lnTo>
                  <a:cubicBezTo>
                    <a:pt x="0" y="361804"/>
                    <a:pt x="0" y="336696"/>
                    <a:pt x="11825" y="316373"/>
                  </a:cubicBezTo>
                  <a:lnTo>
                    <a:pt x="176767" y="32877"/>
                  </a:lnTo>
                  <a:cubicBezTo>
                    <a:pt x="188610" y="12522"/>
                    <a:pt x="210383" y="0"/>
                    <a:pt x="233933" y="0"/>
                  </a:cubicBezTo>
                  <a:lnTo>
                    <a:pt x="564259" y="0"/>
                  </a:lnTo>
                  <a:cubicBezTo>
                    <a:pt x="587809" y="0"/>
                    <a:pt x="609582" y="12522"/>
                    <a:pt x="621425" y="32877"/>
                  </a:cubicBezTo>
                  <a:lnTo>
                    <a:pt x="786367" y="316373"/>
                  </a:lnTo>
                  <a:cubicBezTo>
                    <a:pt x="798192" y="336696"/>
                    <a:pt x="798192" y="361804"/>
                    <a:pt x="786367" y="382127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156090" y="7841528"/>
            <a:ext cx="3297214" cy="283354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64631" y="9966638"/>
            <a:ext cx="5377289" cy="480194"/>
            <a:chOff x="0" y="0"/>
            <a:chExt cx="1586687" cy="1416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6687" cy="141692"/>
            </a:xfrm>
            <a:custGeom>
              <a:avLst/>
              <a:gdLst/>
              <a:ahLst/>
              <a:cxnLst/>
              <a:rect l="l" t="t" r="r" b="b"/>
              <a:pathLst>
                <a:path w="1586687" h="141692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lnTo>
                    <a:pt x="1586687" y="70846"/>
                  </a:ln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C4DED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586687" cy="18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2857752" y="9108498"/>
            <a:ext cx="5210521" cy="4477792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439462" y="9918990"/>
            <a:ext cx="3297214" cy="2833543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477908" y="8728330"/>
            <a:ext cx="1059176" cy="681844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 rot="-10800000">
            <a:off x="-308460" y="-758506"/>
            <a:ext cx="2164275" cy="1111896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628615" y="531400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2512933" y="861183"/>
            <a:ext cx="844344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INTERSECRETARIAL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3677" y="2348953"/>
            <a:ext cx="12290953" cy="727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8"/>
              </a:lnSpc>
            </a:pP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Parceria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Secretaria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Municipal de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Segurança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Urbana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  <a:p>
            <a:pPr algn="l">
              <a:lnSpc>
                <a:spcPts val="2728"/>
              </a:lnSpc>
            </a:pP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parceria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consiste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com a Guarda Civil Municipal 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Defesa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Civil -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apoiando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nas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abordagens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distribuição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cobertores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algn="l">
              <a:lnSpc>
                <a:spcPts val="2728"/>
              </a:lnSpc>
            </a:pPr>
            <a:endParaRPr lang="en-US" sz="1949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728"/>
              </a:lnSpc>
            </a:pP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Parceria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Secretaria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Municipal de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Saúde</a:t>
            </a:r>
            <a:endParaRPr lang="en-US" sz="1949" b="1" dirty="0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2728"/>
              </a:lnSpc>
            </a:pP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Foi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criado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código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Delta 20/ D20 para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atendimento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prioritário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junto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SAMU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fim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dar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celeridade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agilidade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no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envio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unidade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móvel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saúde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até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pessoa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vulnerável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risco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hipotermia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algn="l">
              <a:lnSpc>
                <a:spcPts val="2728"/>
              </a:lnSpc>
            </a:pPr>
            <a:endParaRPr lang="en-US" sz="1949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728"/>
              </a:lnSpc>
            </a:pP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Parceria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Secretaria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Municipal de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Inovação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Tecnologia</a:t>
            </a:r>
            <a:endParaRPr lang="en-US" sz="1949" b="1" dirty="0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2728"/>
              </a:lnSpc>
            </a:pP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Devido à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campanha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anual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veiculada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população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neste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período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há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um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aumento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solicitações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abordagem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via SIGRC.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solicitação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ser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feita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pelos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canais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156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por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munícipes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ou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pela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própria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pessoa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situação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vulnerabilidade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Realizamos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capacitação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dos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atendentes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da Central SP156;</a:t>
            </a:r>
          </a:p>
          <a:p>
            <a:pPr algn="l">
              <a:lnSpc>
                <a:spcPts val="2728"/>
              </a:lnSpc>
            </a:pPr>
            <a:endParaRPr lang="en-US" sz="1949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728"/>
              </a:lnSpc>
            </a:pP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Parceria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Secretaria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Municipal de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Esporte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  <a:p>
            <a:pPr algn="l">
              <a:lnSpc>
                <a:spcPts val="2728"/>
              </a:lnSpc>
            </a:pP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Centros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esportivos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- CE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cedidos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instalação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acolhimentos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emergenciais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 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objetivo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é que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cada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tenda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tenha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seu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CE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referência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algn="l">
              <a:lnSpc>
                <a:spcPts val="2728"/>
              </a:lnSpc>
            </a:pPr>
            <a:endParaRPr lang="en-US" sz="1949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728"/>
              </a:lnSpc>
            </a:pP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Parceria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Secretaria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Municipal de </a:t>
            </a:r>
            <a:r>
              <a:rPr lang="en-US" sz="1949" b="1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Mobilidade</a:t>
            </a:r>
            <a:r>
              <a:rPr lang="en-US" sz="194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Urbana e Transporte </a:t>
            </a:r>
          </a:p>
          <a:p>
            <a:pPr algn="l">
              <a:lnSpc>
                <a:spcPts val="2728"/>
              </a:lnSpc>
            </a:pP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Nas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tendas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grande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volume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existe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oferta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ônibus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deslocamento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até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Serviço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acolhimento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e no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dia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seguinte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recambio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aqueles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que se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deslocaram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mais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distante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do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ponto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1949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saída</a:t>
            </a:r>
            <a:r>
              <a:rPr lang="en-US" sz="1949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algn="l">
              <a:lnSpc>
                <a:spcPts val="3381"/>
              </a:lnSpc>
            </a:pPr>
            <a:endParaRPr lang="en-US" sz="1949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7283" y="3033991"/>
            <a:ext cx="10502929" cy="9025955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C4DED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26802" y="6100602"/>
            <a:ext cx="5300671" cy="4555264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200942" y="-269972"/>
            <a:ext cx="8280913" cy="8796236"/>
            <a:chOff x="0" y="0"/>
            <a:chExt cx="657579" cy="698500"/>
          </a:xfrm>
        </p:grpSpPr>
        <p:sp>
          <p:nvSpPr>
            <p:cNvPr id="9" name="Freeform 9"/>
            <p:cNvSpPr/>
            <p:nvPr/>
          </p:nvSpPr>
          <p:spPr>
            <a:xfrm>
              <a:off x="6463" y="0"/>
              <a:ext cx="644653" cy="698500"/>
            </a:xfrm>
            <a:custGeom>
              <a:avLst/>
              <a:gdLst/>
              <a:ahLst/>
              <a:cxnLst/>
              <a:rect l="l" t="t" r="r" b="b"/>
              <a:pathLst>
                <a:path w="644653" h="698500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2"/>
              <a:stretch>
                <a:fillRect l="-31980" r="-3198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 rot="7353578">
            <a:off x="628804" y="580462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10800000">
            <a:off x="-3407631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5682739" y="-2508868"/>
            <a:ext cx="5210521" cy="447779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78956" r="-11191" b="-1157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16883015" y="306811"/>
            <a:ext cx="2809969" cy="2414817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4DED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675504" y="10059862"/>
            <a:ext cx="1351009" cy="454277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4271153" y="9961423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639914" y="8713035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5703429" y="109258"/>
            <a:ext cx="6500142" cy="10038829"/>
          </a:xfrm>
          <a:custGeom>
            <a:avLst/>
            <a:gdLst/>
            <a:ahLst/>
            <a:cxnLst/>
            <a:rect l="l" t="t" r="r" b="b"/>
            <a:pathLst>
              <a:path w="6500142" h="10038829">
                <a:moveTo>
                  <a:pt x="0" y="0"/>
                </a:moveTo>
                <a:lnTo>
                  <a:pt x="6500142" y="0"/>
                </a:lnTo>
                <a:lnTo>
                  <a:pt x="6500142" y="10038829"/>
                </a:lnTo>
                <a:lnTo>
                  <a:pt x="0" y="10038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8560432" y="3217443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9013432" y="2850539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0743658" y="2850539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9217064" y="2005333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8083990" y="2483635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7982174" y="3033991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7778543" y="2940788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1" y="0"/>
                </a:lnTo>
                <a:lnTo>
                  <a:pt x="203631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6966704" y="2573884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1" y="0"/>
                </a:lnTo>
                <a:lnTo>
                  <a:pt x="203631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7240071" y="4385290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7398478" y="5029975"/>
            <a:ext cx="203632" cy="366904"/>
          </a:xfrm>
          <a:custGeom>
            <a:avLst/>
            <a:gdLst/>
            <a:ahLst/>
            <a:cxnLst/>
            <a:rect l="l" t="t" r="r" b="b"/>
            <a:pathLst>
              <a:path w="203632" h="366904">
                <a:moveTo>
                  <a:pt x="0" y="0"/>
                </a:moveTo>
                <a:lnTo>
                  <a:pt x="203632" y="0"/>
                </a:lnTo>
                <a:lnTo>
                  <a:pt x="203632" y="366904"/>
                </a:lnTo>
                <a:lnTo>
                  <a:pt x="0" y="3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TextBox 33"/>
          <p:cNvSpPr txBox="1"/>
          <p:nvPr/>
        </p:nvSpPr>
        <p:spPr>
          <a:xfrm>
            <a:off x="12689346" y="2693053"/>
            <a:ext cx="7899258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TENDAS   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89346" y="3763711"/>
            <a:ext cx="5360427" cy="484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9"/>
              </a:lnSpc>
              <a:spcBef>
                <a:spcPct val="0"/>
              </a:spcBef>
            </a:pPr>
            <a:r>
              <a:rPr lang="en-US" sz="1620" b="1">
                <a:solidFill>
                  <a:srgbClr val="16578D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Região Central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Praça da República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Praça Marechal Deodoro</a:t>
            </a:r>
          </a:p>
          <a:p>
            <a:pPr algn="l">
              <a:lnSpc>
                <a:spcPts val="1849"/>
              </a:lnSpc>
            </a:pPr>
            <a:endParaRPr lang="en-US" sz="1320">
              <a:solidFill>
                <a:srgbClr val="243B55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l">
              <a:lnSpc>
                <a:spcPts val="2269"/>
              </a:lnSpc>
              <a:spcBef>
                <a:spcPct val="0"/>
              </a:spcBef>
            </a:pPr>
            <a:r>
              <a:rPr lang="en-US" sz="1620" b="1">
                <a:solidFill>
                  <a:srgbClr val="16578D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Região Sul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Santo Amaro: Praça Floriano Peixoto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Capela do Socorro: Praça José Boemer Rovel</a:t>
            </a:r>
          </a:p>
          <a:p>
            <a:pPr algn="l">
              <a:lnSpc>
                <a:spcPts val="1849"/>
              </a:lnSpc>
            </a:pPr>
            <a:endParaRPr lang="en-US" sz="1320">
              <a:solidFill>
                <a:srgbClr val="243B55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l">
              <a:lnSpc>
                <a:spcPts val="2269"/>
              </a:lnSpc>
              <a:spcBef>
                <a:spcPct val="0"/>
              </a:spcBef>
            </a:pPr>
            <a:r>
              <a:rPr lang="en-US" sz="1620" b="1">
                <a:solidFill>
                  <a:srgbClr val="16578D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Região Norte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Santana: Av. Cruzeiro do Sul, 3.180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Vila Maria: Praça Novo Mundo</a:t>
            </a:r>
          </a:p>
          <a:p>
            <a:pPr algn="l">
              <a:lnSpc>
                <a:spcPts val="1849"/>
              </a:lnSpc>
            </a:pPr>
            <a:endParaRPr lang="en-US" sz="1320">
              <a:solidFill>
                <a:srgbClr val="243B55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l">
              <a:lnSpc>
                <a:spcPts val="2269"/>
              </a:lnSpc>
              <a:spcBef>
                <a:spcPct val="0"/>
              </a:spcBef>
            </a:pPr>
            <a:r>
              <a:rPr lang="en-US" sz="1620" b="1">
                <a:solidFill>
                  <a:srgbClr val="16578D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Região Leste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Guaianases: Praça Presidente Getúlio Vargas, s/n.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Itaquera: Av. Musgo de Flor com Av. Imperador </a:t>
            </a:r>
          </a:p>
          <a:p>
            <a:pPr algn="l">
              <a:lnSpc>
                <a:spcPts val="1849"/>
              </a:lnSpc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      (embaixo do viaduto Jacu Pêssego).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Mooca: Praça Cid José da Silva Campanella.</a:t>
            </a:r>
          </a:p>
          <a:p>
            <a:pPr algn="l">
              <a:lnSpc>
                <a:spcPts val="1849"/>
              </a:lnSpc>
            </a:pPr>
            <a:endParaRPr lang="en-US" sz="1320">
              <a:solidFill>
                <a:srgbClr val="243B55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l">
              <a:lnSpc>
                <a:spcPts val="2269"/>
              </a:lnSpc>
              <a:spcBef>
                <a:spcPct val="0"/>
              </a:spcBef>
            </a:pPr>
            <a:r>
              <a:rPr lang="en-US" sz="1620" b="1">
                <a:solidFill>
                  <a:srgbClr val="16578D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Região Oeste</a:t>
            </a:r>
          </a:p>
          <a:p>
            <a:pPr marL="285173" lvl="1" indent="-142586" algn="l">
              <a:lnSpc>
                <a:spcPts val="1849"/>
              </a:lnSpc>
              <a:buFont typeface="Arial"/>
              <a:buChar char="•"/>
            </a:pPr>
            <a:r>
              <a:rPr lang="en-US" sz="1320">
                <a:solidFill>
                  <a:srgbClr val="243B55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Lapa: Rua do Curtume, s/n, esquina com Guaicurus.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3379056" y="1514220"/>
            <a:ext cx="10502929" cy="9025955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C4DED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26802" y="6100602"/>
            <a:ext cx="5300671" cy="4555264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200942" y="-269972"/>
            <a:ext cx="8280913" cy="8796236"/>
            <a:chOff x="0" y="0"/>
            <a:chExt cx="657579" cy="698500"/>
          </a:xfrm>
        </p:grpSpPr>
        <p:sp>
          <p:nvSpPr>
            <p:cNvPr id="10" name="Freeform 10"/>
            <p:cNvSpPr/>
            <p:nvPr/>
          </p:nvSpPr>
          <p:spPr>
            <a:xfrm>
              <a:off x="6463" y="0"/>
              <a:ext cx="644653" cy="698500"/>
            </a:xfrm>
            <a:custGeom>
              <a:avLst/>
              <a:gdLst/>
              <a:ahLst/>
              <a:cxnLst/>
              <a:rect l="l" t="t" r="r" b="b"/>
              <a:pathLst>
                <a:path w="644653" h="698500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3"/>
              <a:stretch>
                <a:fillRect l="-1419" r="-44232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 rot="7353578">
            <a:off x="628804" y="580462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4853267" y="2790176"/>
            <a:ext cx="1519071" cy="130545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8808" y="0"/>
              <a:ext cx="795184" cy="698500"/>
            </a:xfrm>
            <a:custGeom>
              <a:avLst/>
              <a:gdLst/>
              <a:ahLst/>
              <a:cxnLst/>
              <a:rect l="l" t="t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919942" y="7659339"/>
            <a:ext cx="1673064" cy="1437790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7997" y="0"/>
              <a:ext cx="796806" cy="698500"/>
            </a:xfrm>
            <a:custGeom>
              <a:avLst/>
              <a:gdLst/>
              <a:ahLst/>
              <a:cxnLst/>
              <a:rect l="l" t="t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79503" y="4855300"/>
            <a:ext cx="2141595" cy="1840433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6248" y="0"/>
              <a:ext cx="800305" cy="698500"/>
            </a:xfrm>
            <a:custGeom>
              <a:avLst/>
              <a:gdLst/>
              <a:ahLst/>
              <a:cxnLst/>
              <a:rect l="l" t="t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10800000">
            <a:off x="-3407631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2" name="Group 22"/>
          <p:cNvGrpSpPr/>
          <p:nvPr/>
        </p:nvGrpSpPr>
        <p:grpSpPr>
          <a:xfrm>
            <a:off x="9354598" y="3608478"/>
            <a:ext cx="228600" cy="228600"/>
            <a:chOff x="0" y="0"/>
            <a:chExt cx="732454" cy="7324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2454" cy="732454"/>
            </a:xfrm>
            <a:custGeom>
              <a:avLst/>
              <a:gdLst/>
              <a:ahLst/>
              <a:cxnLst/>
              <a:rect l="l" t="t" r="r" b="b"/>
              <a:pathLst>
                <a:path w="732454" h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54598" y="5973357"/>
            <a:ext cx="228600" cy="228600"/>
            <a:chOff x="0" y="0"/>
            <a:chExt cx="732454" cy="7324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2454" cy="732454"/>
            </a:xfrm>
            <a:custGeom>
              <a:avLst/>
              <a:gdLst/>
              <a:ahLst/>
              <a:cxnLst/>
              <a:rect l="l" t="t" r="r" b="b"/>
              <a:pathLst>
                <a:path w="732454" h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354598" y="7887179"/>
            <a:ext cx="228600" cy="228600"/>
            <a:chOff x="0" y="0"/>
            <a:chExt cx="732454" cy="7324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32454" cy="732454"/>
            </a:xfrm>
            <a:custGeom>
              <a:avLst/>
              <a:gdLst/>
              <a:ahLst/>
              <a:cxnLst/>
              <a:rect l="l" t="t" r="r" b="b"/>
              <a:pathLst>
                <a:path w="732454" h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682739" y="-2508868"/>
            <a:ext cx="5210521" cy="4477792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78956" r="-11191" b="-11576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5" name="Group 35"/>
          <p:cNvGrpSpPr/>
          <p:nvPr/>
        </p:nvGrpSpPr>
        <p:grpSpPr>
          <a:xfrm>
            <a:off x="16883015" y="306811"/>
            <a:ext cx="2809969" cy="2414817"/>
            <a:chOff x="0" y="0"/>
            <a:chExt cx="812800" cy="698500"/>
          </a:xfrm>
        </p:grpSpPr>
        <p:sp>
          <p:nvSpPr>
            <p:cNvPr id="36" name="Freeform 36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4DED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-675504" y="10059862"/>
            <a:ext cx="1351009" cy="454277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39"/>
          <p:cNvSpPr/>
          <p:nvPr/>
        </p:nvSpPr>
        <p:spPr>
          <a:xfrm>
            <a:off x="4271153" y="9961423"/>
            <a:ext cx="961113" cy="651154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40"/>
          <p:cNvSpPr/>
          <p:nvPr/>
        </p:nvSpPr>
        <p:spPr>
          <a:xfrm>
            <a:off x="5156556" y="2980781"/>
            <a:ext cx="912493" cy="912493"/>
          </a:xfrm>
          <a:custGeom>
            <a:avLst/>
            <a:gdLst/>
            <a:ahLst/>
            <a:cxnLst/>
            <a:rect l="l" t="t" r="r" b="b"/>
            <a:pathLst>
              <a:path w="912493" h="912493">
                <a:moveTo>
                  <a:pt x="0" y="0"/>
                </a:moveTo>
                <a:lnTo>
                  <a:pt x="912494" y="0"/>
                </a:lnTo>
                <a:lnTo>
                  <a:pt x="912494" y="912494"/>
                </a:lnTo>
                <a:lnTo>
                  <a:pt x="0" y="912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41"/>
          <p:cNvSpPr/>
          <p:nvPr/>
        </p:nvSpPr>
        <p:spPr>
          <a:xfrm>
            <a:off x="5288748" y="7837202"/>
            <a:ext cx="935453" cy="1005864"/>
          </a:xfrm>
          <a:custGeom>
            <a:avLst/>
            <a:gdLst/>
            <a:ahLst/>
            <a:cxnLst/>
            <a:rect l="l" t="t" r="r" b="b"/>
            <a:pathLst>
              <a:path w="935453" h="1005864">
                <a:moveTo>
                  <a:pt x="0" y="0"/>
                </a:moveTo>
                <a:lnTo>
                  <a:pt x="935453" y="0"/>
                </a:lnTo>
                <a:lnTo>
                  <a:pt x="935453" y="1005864"/>
                </a:lnTo>
                <a:lnTo>
                  <a:pt x="0" y="1005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42"/>
          <p:cNvSpPr/>
          <p:nvPr/>
        </p:nvSpPr>
        <p:spPr>
          <a:xfrm>
            <a:off x="6352809" y="5153025"/>
            <a:ext cx="1194982" cy="1194982"/>
          </a:xfrm>
          <a:custGeom>
            <a:avLst/>
            <a:gdLst/>
            <a:ahLst/>
            <a:cxnLst/>
            <a:rect l="l" t="t" r="r" b="b"/>
            <a:pathLst>
              <a:path w="1194982" h="1194982">
                <a:moveTo>
                  <a:pt x="0" y="0"/>
                </a:moveTo>
                <a:lnTo>
                  <a:pt x="1194982" y="0"/>
                </a:lnTo>
                <a:lnTo>
                  <a:pt x="1194982" y="1194982"/>
                </a:lnTo>
                <a:lnTo>
                  <a:pt x="0" y="1194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TextBox 43"/>
          <p:cNvSpPr txBox="1"/>
          <p:nvPr/>
        </p:nvSpPr>
        <p:spPr>
          <a:xfrm>
            <a:off x="8053815" y="1592353"/>
            <a:ext cx="7899258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OFERTA  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834373" y="4121062"/>
            <a:ext cx="8165987" cy="147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Acolhimento 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Cobertor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Busca ativa com SEAS III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Entrega de insumos (lanches, cobertores, mantas térmicas, casulo, agasalhos)</a:t>
            </a:r>
          </a:p>
          <a:p>
            <a:pPr algn="l">
              <a:lnSpc>
                <a:spcPts val="2380"/>
              </a:lnSpc>
            </a:pPr>
            <a:endParaRPr lang="en-US" sz="170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737728" y="6534604"/>
            <a:ext cx="6090793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Vacinação 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Busca ativa com Consultório de Rua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792748" y="3478303"/>
            <a:ext cx="546564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SMADS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737728" y="5916207"/>
            <a:ext cx="546564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SAÚDE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37728" y="8392861"/>
            <a:ext cx="6090793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Alimentação (sopa, pão, chocolate quente, chá e água)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792748" y="7740623"/>
            <a:ext cx="546564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DIREITOS HUMANOS </a:t>
            </a:r>
          </a:p>
        </p:txBody>
      </p:sp>
      <p:sp>
        <p:nvSpPr>
          <p:cNvPr id="50" name="Freeform 50"/>
          <p:cNvSpPr/>
          <p:nvPr/>
        </p:nvSpPr>
        <p:spPr>
          <a:xfrm>
            <a:off x="16480140" y="8115779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5"/>
                </a:lnTo>
                <a:lnTo>
                  <a:pt x="0" y="1573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5500463" y="-1386117"/>
            <a:ext cx="2809969" cy="2414817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7422407" cy="10287000"/>
            <a:chOff x="0" y="0"/>
            <a:chExt cx="1005119" cy="13930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05119" cy="1393033"/>
            </a:xfrm>
            <a:custGeom>
              <a:avLst/>
              <a:gdLst/>
              <a:ahLst/>
              <a:cxnLst/>
              <a:rect l="l" t="t" r="r" b="b"/>
              <a:pathLst>
                <a:path w="1005119" h="1393033">
                  <a:moveTo>
                    <a:pt x="0" y="0"/>
                  </a:moveTo>
                  <a:lnTo>
                    <a:pt x="1005119" y="0"/>
                  </a:lnTo>
                  <a:lnTo>
                    <a:pt x="1005119" y="1393033"/>
                  </a:lnTo>
                  <a:lnTo>
                    <a:pt x="0" y="1393033"/>
                  </a:lnTo>
                  <a:close/>
                </a:path>
              </a:pathLst>
            </a:custGeom>
            <a:blipFill>
              <a:blip r:embed="rId5"/>
              <a:stretch>
                <a:fillRect l="-3305" r="-330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16334596" y="84713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1" y="0"/>
                </a:lnTo>
                <a:lnTo>
                  <a:pt x="1520221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003432" y="1617980"/>
            <a:ext cx="925586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CENTROS ESPORTIVOS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02478" y="2829233"/>
            <a:ext cx="7469892" cy="65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121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Leste 1</a:t>
            </a: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 André Vital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ou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CE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Juscelino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Kubitschek (100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)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969"/>
              </a:lnSpc>
            </a:pPr>
            <a:r>
              <a:rPr lang="en-US" sz="2121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Leste 2 </a:t>
            </a: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 Maria Maluf (150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) 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969"/>
              </a:lnSpc>
            </a:pPr>
            <a:r>
              <a:rPr lang="en-US" sz="2121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Centro </a:t>
            </a: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UNAS (350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)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969"/>
              </a:lnSpc>
            </a:pPr>
            <a:r>
              <a:rPr lang="en-US" sz="2121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Centro/Sul</a:t>
            </a: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 Vila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Independência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(44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-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Ipiranga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)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969"/>
              </a:lnSpc>
            </a:pPr>
            <a:r>
              <a:rPr lang="en-US" sz="2121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Sul</a:t>
            </a: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 Jorge Bruder (50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)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2969"/>
              </a:lnSpc>
            </a:pP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Total de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vagas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aditadas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na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Rede </a:t>
            </a:r>
            <a:r>
              <a:rPr lang="en-US" sz="2121" dirty="0" err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socioassistencial</a:t>
            </a:r>
            <a:r>
              <a:rPr lang="en-US" sz="212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(1450)</a:t>
            </a:r>
          </a:p>
          <a:p>
            <a:pPr algn="l">
              <a:lnSpc>
                <a:spcPts val="2969"/>
              </a:lnSpc>
            </a:pPr>
            <a:endParaRPr lang="en-US" sz="2121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743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084045" y="2551186"/>
          <a:ext cx="6891264" cy="3525704"/>
        </p:xfrm>
        <a:graphic>
          <a:graphicData uri="http://schemas.openxmlformats.org/drawingml/2006/table">
            <a:tbl>
              <a:tblPr/>
              <a:tblGrid>
                <a:gridCol w="122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3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9179">
                <a:tc gridSpan="4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Responsável pelo Atendimento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Responsável pelo Atendimento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Responsável pelo Atendimento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Responsável pelo Atendimento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Solicitações</a:t>
                      </a:r>
                      <a:endParaRPr lang="en-US" sz="1100"/>
                    </a:p>
                    <a:p>
                      <a:pPr algn="ctr">
                        <a:lnSpc>
                          <a:spcPts val="2536"/>
                        </a:lnSpc>
                      </a:pPr>
                      <a:r>
                        <a:rPr lang="en-US" sz="18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Aumento %</a:t>
                      </a:r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913"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  <a:defRPr/>
                      </a:pPr>
                      <a:r>
                        <a:rPr lang="en-US" sz="181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2022 x 2023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6"/>
                        </a:lnSpc>
                        <a:defRPr/>
                      </a:pPr>
                      <a:r>
                        <a:rPr lang="en-US" sz="1211" b="1">
                          <a:solidFill>
                            <a:srgbClr val="16578D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2023 x 2024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04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Territórios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58.822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51.628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52.021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-12%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204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SEAS III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38.242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45.634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42.126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19%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-8%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204"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TOTAL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97.064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97.692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94.147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44"/>
                        </a:lnSpc>
                        <a:defRPr/>
                      </a:pPr>
                      <a:r>
                        <a:rPr lang="en-US" sz="1388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-4%</a:t>
                      </a:r>
                      <a:endParaRPr lang="en-US" sz="1100"/>
                    </a:p>
                  </a:txBody>
                  <a:tcPr marL="142514" marR="142514" marT="142514" marB="142514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0" y="0"/>
            <a:ext cx="10760865" cy="10287000"/>
            <a:chOff x="0" y="0"/>
            <a:chExt cx="283413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4137" cy="2709333"/>
            </a:xfrm>
            <a:custGeom>
              <a:avLst/>
              <a:gdLst/>
              <a:ahLst/>
              <a:cxnLst/>
              <a:rect l="l" t="t" r="r" b="b"/>
              <a:pathLst>
                <a:path w="2834137" h="2709333">
                  <a:moveTo>
                    <a:pt x="0" y="0"/>
                  </a:moveTo>
                  <a:lnTo>
                    <a:pt x="2834137" y="0"/>
                  </a:lnTo>
                  <a:lnTo>
                    <a:pt x="28341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413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4" y="2567152"/>
            <a:ext cx="10265222" cy="639687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805673" y="-370834"/>
            <a:ext cx="2098286" cy="1817640"/>
          </a:xfrm>
          <a:custGeom>
            <a:avLst/>
            <a:gdLst/>
            <a:ahLst/>
            <a:cxnLst/>
            <a:rect l="l" t="t" r="r" b="b"/>
            <a:pathLst>
              <a:path w="2098286" h="1817640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145338" y="241717"/>
            <a:ext cx="1520220" cy="1573965"/>
          </a:xfrm>
          <a:custGeom>
            <a:avLst/>
            <a:gdLst/>
            <a:ahLst/>
            <a:cxnLst/>
            <a:rect l="l" t="t" r="r" b="b"/>
            <a:pathLst>
              <a:path w="1520220" h="1573965">
                <a:moveTo>
                  <a:pt x="0" y="0"/>
                </a:moveTo>
                <a:lnTo>
                  <a:pt x="1520220" y="0"/>
                </a:lnTo>
                <a:lnTo>
                  <a:pt x="1520220" y="1573966"/>
                </a:lnTo>
                <a:lnTo>
                  <a:pt x="0" y="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2510151" y="8768820"/>
            <a:ext cx="327576" cy="3275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65227" y="8768820"/>
            <a:ext cx="327576" cy="327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650" y="874151"/>
            <a:ext cx="7577982" cy="13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COMPARATIVO</a:t>
            </a:r>
          </a:p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N° DE SOLICITAÇÕES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4909" y="8786241"/>
            <a:ext cx="1661666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SEAS TERRITÓRIO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46043" y="8786241"/>
            <a:ext cx="687288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SEAS III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105" y="10025959"/>
            <a:ext cx="2459534" cy="14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b="1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*Dados retirados de planilhas de controle interno.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1873</Words>
  <Application>Microsoft Office PowerPoint</Application>
  <PresentationFormat>Personalizar</PresentationFormat>
  <Paragraphs>650</Paragraphs>
  <Slides>20</Slides>
  <Notes>0</Notes>
  <HiddenSlides>3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1" baseType="lpstr">
      <vt:lpstr>Montaser Arabic</vt:lpstr>
      <vt:lpstr>Barlow Medium</vt:lpstr>
      <vt:lpstr>Public Sans Bold</vt:lpstr>
      <vt:lpstr>Montaser Arabic Bold</vt:lpstr>
      <vt:lpstr>Montserrat</vt:lpstr>
      <vt:lpstr>Public Sans</vt:lpstr>
      <vt:lpstr>Arial</vt:lpstr>
      <vt:lpstr>Open Sans</vt:lpstr>
      <vt:lpstr>Montserrat 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Operação Baixas Temperaturas</dc:title>
  <dc:creator>Claudia dos Santos Ribeiro</dc:creator>
  <cp:lastModifiedBy>Claudia dos Santos Ribeiro</cp:lastModifiedBy>
  <cp:revision>2</cp:revision>
  <dcterms:created xsi:type="dcterms:W3CDTF">2006-08-16T00:00:00Z</dcterms:created>
  <dcterms:modified xsi:type="dcterms:W3CDTF">2025-04-29T14:26:11Z</dcterms:modified>
  <dc:identifier>DAGiSaMVCoA</dc:identifier>
</cp:coreProperties>
</file>