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3" r:id="rId6"/>
    <p:sldId id="264" r:id="rId7"/>
    <p:sldId id="265" r:id="rId8"/>
    <p:sldId id="297" r:id="rId9"/>
    <p:sldId id="276" r:id="rId10"/>
    <p:sldId id="295" r:id="rId11"/>
    <p:sldId id="296" r:id="rId12"/>
    <p:sldId id="285" r:id="rId13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66"/>
    <a:srgbClr val="000099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0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16" Type="http://schemas.openxmlformats.org/officeDocument/2006/relationships/theme" Target="theme/theme1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viewProps" Target="viewProps.xml" /><Relationship Id="rId10" Type="http://schemas.openxmlformats.org/officeDocument/2006/relationships/slide" Target="slides/slide6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presProps" Target="presProps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nas.prodam\sb1401_CGB\BENEFICIOS%20EVENTUAIS%20-%20DIBES\BENEFICIOS%20EVENTUAIS%20-%20PASSAGEM\DADOS%20QUANTITATIVOS\DADOS%20PARA%20IMPRENSA\DADOS%20MAR&#199;O%202025.xlsx" TargetMode="External" /><Relationship Id="rId2" Type="http://schemas.microsoft.com/office/2011/relationships/chartColorStyle" Target="colors1.xml" /><Relationship Id="rId1" Type="http://schemas.microsoft.com/office/2011/relationships/chartStyle" Target="style1.xml" 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nas.prodam\sb1401_CGB\BENEFICIOS%20EVENTUAIS%20-%20DIBES\BENEFICIOS%20EVENTUAIS%20-%20PASSAGEM\DADOS%20QUANTITATIVOS\DADOS%20PARA%20IMPRENSA\DADOS%20MAR&#199;O%202025.xlsx" TargetMode="External" /><Relationship Id="rId2" Type="http://schemas.microsoft.com/office/2011/relationships/chartColorStyle" Target="colors2.xml" /><Relationship Id="rId1" Type="http://schemas.microsoft.com/office/2011/relationships/chartStyle" Target="style2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REQUISIÇÕES</a:t>
            </a:r>
            <a:r>
              <a:rPr lang="pt-BR" baseline="0" dirty="0"/>
              <a:t> ATENDIDAS POR TIPOLOGIA DA UNIDADE ESTATAL - 2025</a:t>
            </a:r>
            <a:endParaRPr lang="pt-BR" dirty="0"/>
          </a:p>
        </c:rich>
      </c:tx>
      <c:layout>
        <c:manualLayout>
          <c:xMode val="edge"/>
          <c:yMode val="edge"/>
          <c:x val="0.11577831617201698"/>
          <c:y val="1.78770886809171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62A-42AC-9EC0-503C1BDC82A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62A-42AC-9EC0-503C1BDC82A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62A-42AC-9EC0-503C1BDC82A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62A-42AC-9EC0-503C1BDC82A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62A-42AC-9EC0-503C1BDC82AA}"/>
              </c:ext>
            </c:extLst>
          </c:dPt>
          <c:dLbls>
            <c:dLbl>
              <c:idx val="3"/>
              <c:layout>
                <c:manualLayout>
                  <c:x val="1.9504485016296039E-2"/>
                  <c:y val="0.1545413318524910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62A-42AC-9EC0-503C1BDC82AA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Planilha3!$B$62:$B$66</c:f>
              <c:strCache>
                <c:ptCount val="5"/>
                <c:pt idx="0">
                  <c:v>CENTRO POP</c:v>
                </c:pt>
                <c:pt idx="1">
                  <c:v>CRAS </c:v>
                </c:pt>
                <c:pt idx="2">
                  <c:v>CREAS </c:v>
                </c:pt>
                <c:pt idx="3">
                  <c:v>SUSAM </c:v>
                </c:pt>
                <c:pt idx="4">
                  <c:v>SAS</c:v>
                </c:pt>
              </c:strCache>
            </c:strRef>
          </c:cat>
          <c:val>
            <c:numRef>
              <c:f>Planilha3!$C$62:$C$66</c:f>
              <c:numCache>
                <c:formatCode>General</c:formatCode>
                <c:ptCount val="5"/>
                <c:pt idx="0">
                  <c:v>42</c:v>
                </c:pt>
                <c:pt idx="1">
                  <c:v>32</c:v>
                </c:pt>
                <c:pt idx="2">
                  <c:v>41</c:v>
                </c:pt>
                <c:pt idx="3">
                  <c:v>8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62A-42AC-9EC0-503C1BDC82A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pt-BR" sz="1800" b="1" i="0" u="none" strike="noStrike" kern="1200" baseline="0" dirty="0">
                <a:solidFill>
                  <a:prstClr val="black">
                    <a:lumMod val="75000"/>
                    <a:lumOff val="25000"/>
                  </a:prstClr>
                </a:solidFill>
              </a:rPr>
              <a:t>MOTIVO PRINCIPAL DA SOLICITAÇÃO - 2025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prstClr val="black">
                    <a:lumMod val="75000"/>
                    <a:lumOff val="25000"/>
                  </a:prstClr>
                </a:solidFill>
              </a:defRPr>
            </a:pPr>
            <a:r>
              <a:rPr lang="pt-BR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1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Planilha2!$A$51:$A$60</c:f>
              <c:strCache>
                <c:ptCount val="10"/>
                <c:pt idx="0">
                  <c:v>BUSCA DE SUPORTE FAMILIAR OU RETORNO AO CONVIVIO FAMILIAR</c:v>
                </c:pt>
                <c:pt idx="1">
                  <c:v>CRIANCA/ADOLESCENTE EM MEDIDA PROTETIVA DE ACOLHIMENTO (ABRIGO)</c:v>
                </c:pt>
                <c:pt idx="2">
                  <c:v>DESEMPREGO</c:v>
                </c:pt>
                <c:pt idx="3">
                  <c:v>DIVORCIO OU SEPARACAO</c:v>
                </c:pt>
                <c:pt idx="4">
                  <c:v>OUTROS</c:v>
                </c:pt>
                <c:pt idx="5">
                  <c:v>PROBLEMAS DE SAUDE NA FAMILIA</c:v>
                </c:pt>
                <c:pt idx="6">
                  <c:v>RISCO DE VIDA</c:v>
                </c:pt>
                <c:pt idx="7">
                  <c:v>SITUACAO DE RUA</c:v>
                </c:pt>
                <c:pt idx="8">
                  <c:v>VIOLENCIAS (FISICA, PSICOLOGICA, SEXUAL)</c:v>
                </c:pt>
                <c:pt idx="9">
                  <c:v>VULNERABILIDADE SOCIOECONOMICA</c:v>
                </c:pt>
              </c:strCache>
            </c:strRef>
          </c:cat>
          <c:val>
            <c:numRef>
              <c:f>Planilha2!$B$51:$B$60</c:f>
              <c:numCache>
                <c:formatCode>General</c:formatCode>
                <c:ptCount val="10"/>
                <c:pt idx="0">
                  <c:v>65</c:v>
                </c:pt>
                <c:pt idx="1">
                  <c:v>2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4</c:v>
                </c:pt>
                <c:pt idx="7">
                  <c:v>27</c:v>
                </c:pt>
                <c:pt idx="8">
                  <c:v>10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11-4492-8362-4E04AC1A1B0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79487472"/>
        <c:axId val="279487952"/>
      </c:barChart>
      <c:catAx>
        <c:axId val="279487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79487952"/>
        <c:crosses val="autoZero"/>
        <c:auto val="1"/>
        <c:lblAlgn val="ctr"/>
        <c:lblOffset val="100"/>
        <c:noMultiLvlLbl val="0"/>
      </c:catAx>
      <c:valAx>
        <c:axId val="27948795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7948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Users\d726370\Documents\LOGOTIPOS - ASSISTENCIA-E-DESENVOLVIMENTO-SOCIAL\ASSISTÊNCIA E DESENVOLVIMENTO SOCIAL\CENTRALIZADO\ASSISTÊNCIA DESENVOLVIMENTO SOCIAL_FUNDO_ESCURO_CENTRALIZADO.jpg">
            <a:extLst>
              <a:ext uri="{FF2B5EF4-FFF2-40B4-BE49-F238E27FC236}">
                <a16:creationId xmlns:a16="http://schemas.microsoft.com/office/drawing/2014/main" id="{E6AB503E-844E-6DCF-1EF7-9927CD29CA9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5" t="16681" r="8656" b="5942"/>
          <a:stretch>
            <a:fillRect/>
          </a:stretch>
        </p:blipFill>
        <p:spPr bwMode="auto">
          <a:xfrm>
            <a:off x="7956550" y="0"/>
            <a:ext cx="792163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43808" y="332656"/>
            <a:ext cx="4966320" cy="504056"/>
          </a:xfrm>
          <a:prstGeom prst="rect">
            <a:avLst/>
          </a:prstGeom>
        </p:spPr>
        <p:txBody>
          <a:bodyPr/>
          <a:lstStyle>
            <a:lvl1pPr algn="r">
              <a:defRPr sz="2400" b="1">
                <a:solidFill>
                  <a:srgbClr val="0070C0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4A6CA263-023A-B0AE-9C02-D34B2763E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88A5B-3E29-4C10-9C39-E4580370544D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C1546FB6-C9BC-72B1-3349-ADF0A1B23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10F33996-B36F-F45D-B921-0F52A86ED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342FB-871F-4EDB-A6C2-C802541F8F4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9270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E45C9D-6A5F-95DC-B26B-C1E43B15F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24472-73B2-47B5-9D27-5F71EB76143C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7D6B2A-B33D-EA59-5C81-718598C3E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3AFF32-6F0E-590E-184A-A3EDDD664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E36EC-11F6-46FC-8F10-4DFA39F72B1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19795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A1EAC2-3C6E-0A5F-DD6F-3BE48F685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74775-8171-4A24-99A9-7BDA860BFE64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7FF124-A677-F421-283D-3611112BB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FB32D7-2298-8100-3EC5-2E1AE6ECC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B636C-5824-43E5-8EF9-6798DBD5215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4082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35D16A-809F-898C-E5A2-B4715A0B8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9B826-9022-4D4D-98C6-B7C771A03E4E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98F78D-EAFD-1B3C-4F86-151767D27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DF1913-B07F-77AA-70D5-17BD37E7F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4423F-A560-4A24-AF90-D5529DBB375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97607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A225C2-3A85-5542-155B-9832B6770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F05FD-2DD3-40A1-B38D-F8205A932A94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D76496-8087-90F1-6363-225B5E86E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FF23B1-8295-A799-81EC-AC1B31950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53A91-6599-4D41-8616-BCEFA58BDED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43580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2A3306D3-FD26-62E3-182B-FC35971C3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30734-FDF7-4441-8490-BCC13778F041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EABE22B1-F13D-0E89-B819-5054741D6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6D08E950-AD56-1428-B91A-63FD17080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BC7E5-4A5F-429B-9323-583BB0217B9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91615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B144D3C2-3CBD-3AF5-D529-F02479800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DEA57-C2A3-4E1F-984C-CCDCC2FE6BCD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8F150239-C15C-2182-99A8-EF921F676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282BEE90-314E-C1DC-C6A2-B2D384A2C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B0B9B-9217-4C27-AF56-DDB555DD518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2143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A410CD34-E0B9-F0EF-E811-661DE3C90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B8133-46A0-49F0-B010-9B5C0FA2F11A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7CB2B23B-78F1-2FED-0D83-6276CFD0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8E0222EF-1276-9E39-E006-EC8E8E6C3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F37-7534-4D45-BDB2-D7F0299F495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61749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2937ACE6-20C3-F08F-8E3A-37FB0BD6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8944B-2ECC-42C6-B3BD-4F307111BD07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26F6B78B-A7D0-C760-92BA-E257ED3CF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A25C2385-B70B-8EE5-EDF1-D00030798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92D62-7B6E-4508-91D9-24F9EC3A8BD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3691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A57BF1DB-9A0E-3146-2A6A-4605ACDC1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8FED9-2B0A-4649-AC6D-17B8BBA7983B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4B4D9B71-F975-8583-6E63-A03F2C1E0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E5A7D7BA-8EDE-74CB-7510-646B5BF1E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96603-BC74-400F-90C9-C2C26745DE0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0309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48A53F99-8AA8-7826-4967-52CC04EF4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B4F4B-ED93-45B3-9970-12EA9FC711A1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E0DF9BBF-3024-D123-775A-18393460E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19BA8404-92DD-EA3A-6071-5A33AE6A6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3E118-2A40-4BB8-9899-B617D321956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10058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2.jpe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78F69C-0E18-3259-8715-38B2AC4498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28E168-975A-466D-88EE-1FAF4626AA88}" type="datetimeFigureOut">
              <a:rPr lang="pt-BR"/>
              <a:pPr>
                <a:defRPr/>
              </a:pPr>
              <a:t>29/04/2025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20EFB2-ED0D-F085-C14D-C2D22B4F21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FC7C96-6D8A-67F9-C784-ACC40CD06A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0A10D7-BD31-44EE-B62B-C9921071C94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A0FE188-918D-0EB1-992A-E8849C0F3A66}"/>
              </a:ext>
            </a:extLst>
          </p:cNvPr>
          <p:cNvSpPr txBox="1">
            <a:spLocks/>
          </p:cNvSpPr>
          <p:nvPr userDrawn="1"/>
        </p:nvSpPr>
        <p:spPr>
          <a:xfrm>
            <a:off x="2843213" y="333375"/>
            <a:ext cx="4967287" cy="503238"/>
          </a:xfrm>
          <a:prstGeom prst="rect">
            <a:avLst/>
          </a:prstGeom>
        </p:spPr>
        <p:txBody>
          <a:bodyPr/>
          <a:lstStyle>
            <a:lvl1pPr algn="r">
              <a:defRPr sz="2400" b="1">
                <a:solidFill>
                  <a:srgbClr val="0070C0"/>
                </a:solidFill>
              </a:defRPr>
            </a:lvl1pPr>
          </a:lstStyle>
          <a:p>
            <a:pPr eaLnBrk="1" hangingPunct="1">
              <a:defRPr/>
            </a:pPr>
            <a:r>
              <a:rPr lang="pt-BR">
                <a:latin typeface="+mj-lt"/>
                <a:ea typeface="+mj-ea"/>
                <a:cs typeface="+mj-cs"/>
              </a:rPr>
              <a:t>Coordenação de Gestão de Benefícios</a:t>
            </a:r>
            <a:endParaRPr lang="pt-BR" dirty="0">
              <a:latin typeface="+mj-lt"/>
              <a:ea typeface="+mj-ea"/>
              <a:cs typeface="+mj-cs"/>
            </a:endParaRPr>
          </a:p>
        </p:txBody>
      </p:sp>
      <p:pic>
        <p:nvPicPr>
          <p:cNvPr id="1030" name="Picture 2" descr="D:\Users\d726370\Documents\LOGOTIPOS - ASSISTENCIA-E-DESENVOLVIMENTO-SOCIAL\ASSISTÊNCIA E DESENVOLVIMENTO SOCIAL\CENTRALIZADO\ASSISTÊNCIA DESENVOLVIMENTO SOCIAL_FUNDO_ESCURO_CENTRALIZADO.jpg">
            <a:extLst>
              <a:ext uri="{FF2B5EF4-FFF2-40B4-BE49-F238E27FC236}">
                <a16:creationId xmlns:a16="http://schemas.microsoft.com/office/drawing/2014/main" id="{8D45E124-3112-5C46-3791-5108089E8C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5" t="16681" r="8656" b="5942"/>
          <a:stretch>
            <a:fillRect/>
          </a:stretch>
        </p:blipFill>
        <p:spPr bwMode="auto">
          <a:xfrm>
            <a:off x="7956550" y="0"/>
            <a:ext cx="792163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Users\d726370\Documents\LOGOTIPOS - ASSISTENCIA-E-DESENVOLVIMENTO-SOCIAL\ASSISTÊNCIA E DESENVOLVIMENTO SOCIAL\CENTRALIZADO\ASSISTÊNCIA DESENVOLVIMENTO SOCIAL_FUNDO_ESCURO_CENTRALIZADO.jpg">
            <a:extLst>
              <a:ext uri="{FF2B5EF4-FFF2-40B4-BE49-F238E27FC236}">
                <a16:creationId xmlns:a16="http://schemas.microsoft.com/office/drawing/2014/main" id="{6EA30958-89A2-5AF2-7743-33CFF6262F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5" t="16681" r="8656" b="5942"/>
          <a:stretch>
            <a:fillRect/>
          </a:stretch>
        </p:blipFill>
        <p:spPr bwMode="auto">
          <a:xfrm>
            <a:off x="2771775" y="1412875"/>
            <a:ext cx="3243263" cy="354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3">
            <a:extLst>
              <a:ext uri="{FF2B5EF4-FFF2-40B4-BE49-F238E27FC236}">
                <a16:creationId xmlns:a16="http://schemas.microsoft.com/office/drawing/2014/main" id="{B713A802-8F2A-C078-903B-03BFA0F79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125538"/>
            <a:ext cx="7199313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3600" b="1" dirty="0">
              <a:solidFill>
                <a:schemeClr val="accent1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 JULIAN" pitchFamily="2" charset="0"/>
              <a:ea typeface="+mj-ea"/>
              <a:cs typeface="+mj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3600" b="1" dirty="0">
              <a:solidFill>
                <a:schemeClr val="accent1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 JULIAN" pitchFamily="2" charset="0"/>
              <a:ea typeface="+mj-ea"/>
              <a:cs typeface="+mj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3600" b="1" dirty="0">
              <a:solidFill>
                <a:schemeClr val="accent1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 JULIAN" pitchFamily="2" charset="0"/>
              <a:ea typeface="+mj-ea"/>
              <a:cs typeface="+mj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4400" b="1" dirty="0">
              <a:solidFill>
                <a:schemeClr val="accent1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 JULIAN" pitchFamily="2" charset="0"/>
              <a:ea typeface="+mj-ea"/>
              <a:cs typeface="+mj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 JULIAN" pitchFamily="2" charset="0"/>
              <a:ea typeface="+mj-ea"/>
              <a:cs typeface="+mj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>
                <a:latin typeface="AR JULIAN" pitchFamily="2" charset="0"/>
                <a:ea typeface="+mj-ea"/>
                <a:cs typeface="+mj-cs"/>
              </a:rPr>
              <a:t>Lei Federal n.º 8.742 - De 07 de Dezembro de 1993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>
                <a:latin typeface="AR JULIAN" pitchFamily="2" charset="0"/>
                <a:ea typeface="+mj-ea"/>
                <a:cs typeface="+mj-cs"/>
              </a:rPr>
              <a:t>Lei Federal n.º 12.435 – De 06 de Julho de 2011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>
                <a:latin typeface="AR JULIAN" pitchFamily="2" charset="0"/>
                <a:ea typeface="+mj-ea"/>
                <a:cs typeface="+mj-cs"/>
              </a:rPr>
              <a:t>Decreto Federal n.º 6.307 – De 14 de Dezembro de 2007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>
                <a:latin typeface="AR JULIAN" pitchFamily="2" charset="0"/>
                <a:ea typeface="+mj-ea"/>
                <a:cs typeface="+mj-cs"/>
              </a:rPr>
              <a:t>Portaria 44/SMADS/2009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>
                <a:latin typeface="AR JULIAN" pitchFamily="2" charset="0"/>
                <a:ea typeface="+mj-ea"/>
                <a:cs typeface="+mj-cs"/>
              </a:rPr>
              <a:t>Ordem Interna n.º 01/SMADS/2013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>
                <a:latin typeface="AR JULIAN" pitchFamily="2" charset="0"/>
                <a:ea typeface="+mj-ea"/>
                <a:cs typeface="+mj-cs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EE4F72C-A1A0-ADB3-5447-5FF330FA22A1}"/>
              </a:ext>
            </a:extLst>
          </p:cNvPr>
          <p:cNvSpPr txBox="1"/>
          <p:nvPr/>
        </p:nvSpPr>
        <p:spPr>
          <a:xfrm>
            <a:off x="7812088" y="6308725"/>
            <a:ext cx="9969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pt-BR" sz="1200" b="1" dirty="0">
                <a:latin typeface="+mn-lt"/>
              </a:rPr>
              <a:t>Abril/2025</a:t>
            </a:r>
          </a:p>
        </p:txBody>
      </p:sp>
      <p:pic>
        <p:nvPicPr>
          <p:cNvPr id="4108" name="Picture 12" descr="Benefícios Eventuais no SUAS | Serviços - Prefeitura de Urupês">
            <a:extLst>
              <a:ext uri="{FF2B5EF4-FFF2-40B4-BE49-F238E27FC236}">
                <a16:creationId xmlns:a16="http://schemas.microsoft.com/office/drawing/2014/main" id="{C4A40415-F070-7015-5FD4-D771C7747F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310898" y="1268760"/>
            <a:ext cx="2088816" cy="20428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B3434B8-740A-BE5E-0586-3F4175CB5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196975"/>
            <a:ext cx="8135938" cy="520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pt-BR" altLang="pt-BR" b="1" dirty="0">
                <a:solidFill>
                  <a:schemeClr val="accent1">
                    <a:lumMod val="75000"/>
                  </a:schemeClr>
                </a:solidFill>
              </a:rPr>
              <a:t>BENEFÍCIOS EVENTUAIS </a:t>
            </a:r>
          </a:p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pt-BR" altLang="pt-BR" sz="2000" dirty="0"/>
          </a:p>
          <a:p>
            <a:pPr algn="just" eaLnBrk="1" hangingPunct="1">
              <a:buFont typeface="Arial" panose="020B0604020202020204" pitchFamily="34" charset="0"/>
              <a:buNone/>
              <a:defRPr/>
            </a:pPr>
            <a:r>
              <a:rPr lang="pt-BR" altLang="pt-BR" dirty="0"/>
              <a:t>“Benefícios previstos na Politica de Assistência Social, de caráter suplementar e provisório, prestados aos cidadãos em virtude de nascimento, morte, situações de vulnerabilidade temporária e de calamidade pública”</a:t>
            </a:r>
          </a:p>
          <a:p>
            <a:pPr algn="r" eaLnBrk="1" hangingPunct="1">
              <a:defRPr/>
            </a:pPr>
            <a:r>
              <a:rPr lang="pt-BR" altLang="pt-BR" sz="1600" dirty="0"/>
              <a:t>Art. 22 - Lei 8.742/ 93 – LOAS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dirty="0">
              <a:solidFill>
                <a:srgbClr val="122031"/>
              </a:solidFill>
              <a:latin typeface="Calibri" pitchFamily="34" charset="0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altLang="pt-BR" b="1" dirty="0">
                <a:solidFill>
                  <a:schemeClr val="accent1">
                    <a:lumMod val="75000"/>
                  </a:schemeClr>
                </a:solidFill>
              </a:rPr>
              <a:t>BENEFÍCIO EVENTUAL – MODALIDADE VULNERABILIDADE TEMPORÁRIA – ACESSO A TRANSPORTE  INTERESTADUAL E/OU INTERMUNICIPAL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altLang="pt-BR" b="1" i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altLang="pt-BR" i="1" dirty="0"/>
              <a:t>Retorno de indivíduo ou família à cidade de origem (ou vínculo) 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altLang="pt-BR" i="1" dirty="0"/>
              <a:t>Migração conforme interesse dos próprios migrantes; 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600" dirty="0">
                <a:solidFill>
                  <a:srgbClr val="122031"/>
                </a:solidFill>
              </a:rPr>
              <a:t>Ordem Interna n.º 1/SMADS/2013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3600" dirty="0">
              <a:solidFill>
                <a:srgbClr val="122031"/>
              </a:solidFill>
              <a:latin typeface="Calibri" pitchFamily="34" charset="0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3600" dirty="0">
              <a:solidFill>
                <a:srgbClr val="122031"/>
              </a:solidFill>
              <a:latin typeface="Calibri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6C93D82-E9F9-B610-1E82-262B6506D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96875" y="549275"/>
            <a:ext cx="8870950" cy="5203825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pt-BR" altLang="pt-BR" sz="28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None/>
              <a:defRPr/>
            </a:pPr>
            <a:endParaRPr lang="pt-BR" altLang="pt-BR" sz="1600" dirty="0"/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i="1" dirty="0"/>
              <a:t>	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pt-BR" altLang="pt-BR" dirty="0"/>
              <a:t>	</a:t>
            </a:r>
            <a:r>
              <a:rPr lang="pt-BR" altLang="pt-BR" dirty="0">
                <a:solidFill>
                  <a:schemeClr val="tx2"/>
                </a:solidFill>
              </a:rPr>
              <a:t>Unidades Socioassistenciais Público Estatais: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pt-BR" altLang="pt-BR" dirty="0">
                <a:solidFill>
                  <a:schemeClr val="tx2"/>
                </a:solidFill>
              </a:rPr>
              <a:t>	CRAS/CREAS/CPOP  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dirty="0"/>
              <a:t>	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dirty="0"/>
              <a:t>	</a:t>
            </a:r>
            <a:r>
              <a:rPr lang="pt-BR" altLang="pt-BR" i="1" dirty="0"/>
              <a:t>✓ Atendimento ao cidadão, Estudo Social e Deferimento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i="1" dirty="0"/>
              <a:t>  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i="1" dirty="0"/>
              <a:t>	</a:t>
            </a:r>
            <a:r>
              <a:rPr lang="pt-BR" altLang="pt-BR" dirty="0">
                <a:solidFill>
                  <a:schemeClr val="tx2"/>
                </a:solidFill>
              </a:rPr>
              <a:t>CGB: 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i="1" dirty="0"/>
              <a:t>	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i="1" dirty="0"/>
              <a:t>	✓ Aquisição da passagem e disponibilização do beneficio 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endParaRPr lang="pt-BR" altLang="pt-BR" i="1" dirty="0"/>
          </a:p>
          <a:p>
            <a:pPr algn="just">
              <a:buFont typeface="Arial" panose="020B0604020202020204" pitchFamily="34" charset="0"/>
              <a:buNone/>
              <a:defRPr/>
            </a:pPr>
            <a:endParaRPr lang="pt-BR" altLang="pt-BR" i="1" dirty="0"/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i="1" dirty="0"/>
              <a:t>	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endParaRPr lang="pt-BR" altLang="pt-BR" i="1" dirty="0"/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i="1" dirty="0"/>
              <a:t>	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sz="1200" i="1" dirty="0"/>
              <a:t>	</a:t>
            </a:r>
            <a:r>
              <a:rPr lang="pt-BR" altLang="pt-BR" sz="1200" dirty="0"/>
              <a:t>	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endParaRPr lang="pt-BR" altLang="pt-B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None/>
              <a:defRPr/>
            </a:pPr>
            <a:endParaRPr lang="pt-BR" altLang="pt-B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1E37E8E-1812-310B-8E0D-D797BEE4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549275"/>
            <a:ext cx="8223250" cy="646588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pt-BR" altLang="pt-BR" sz="28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None/>
              <a:defRPr/>
            </a:pPr>
            <a:endParaRPr lang="pt-BR" altLang="pt-BR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ts val="2025"/>
              </a:lnSpc>
              <a:defRPr/>
            </a:pP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pt-BR" sz="2000" b="1" dirty="0">
                <a:solidFill>
                  <a:schemeClr val="tx2"/>
                </a:solidFill>
              </a:rPr>
              <a:t>PROPOSTA DE PLANO DE APLICAÇÃO DE RECURSOS ESTADUAIS </a:t>
            </a:r>
          </a:p>
          <a:p>
            <a:pPr algn="ctr">
              <a:lnSpc>
                <a:spcPts val="2025"/>
              </a:lnSpc>
              <a:defRPr/>
            </a:pPr>
            <a:endParaRPr lang="pt-BR" b="1" dirty="0">
              <a:solidFill>
                <a:schemeClr val="tx2"/>
              </a:solidFill>
            </a:endParaRPr>
          </a:p>
          <a:p>
            <a:pPr algn="ctr">
              <a:lnSpc>
                <a:spcPts val="2025"/>
              </a:lnSpc>
              <a:defRPr/>
            </a:pPr>
            <a:endParaRPr lang="pt-BR" b="1" dirty="0">
              <a:solidFill>
                <a:schemeClr val="tx2"/>
              </a:solidFill>
            </a:endParaRPr>
          </a:p>
          <a:p>
            <a:pPr marL="285750" indent="-285750" algn="just">
              <a:lnSpc>
                <a:spcPts val="2025"/>
              </a:lnSpc>
              <a:buFont typeface="Wingdings" panose="05000000000000000000" pitchFamily="2" charset="2"/>
              <a:buChar char="Ø"/>
              <a:defRPr/>
            </a:pPr>
            <a:r>
              <a:rPr lang="pt-BR" dirty="0"/>
              <a:t> Deliberação CONSEAS nº 02, de 25 de fevereiro de 2025: repasse de R</a:t>
            </a:r>
            <a:r>
              <a:rPr lang="pt-BR" dirty="0">
                <a:solidFill>
                  <a:srgbClr val="000000"/>
                </a:solidFill>
              </a:rPr>
              <a:t>$ 107.830,80 para o Fundo Municipal de Assistência Social – FMAS, á ser designado ao cofinanciamento dos Benefícios Eventuais na cidade de São Paulo. </a:t>
            </a:r>
          </a:p>
          <a:p>
            <a:pPr>
              <a:lnSpc>
                <a:spcPts val="2025"/>
              </a:lnSpc>
              <a:defRPr/>
            </a:pPr>
            <a:endParaRPr lang="pt-BR" dirty="0">
              <a:solidFill>
                <a:srgbClr val="000000"/>
              </a:solidFill>
            </a:endParaRPr>
          </a:p>
          <a:p>
            <a:pPr marL="285750" indent="-285750" algn="just">
              <a:lnSpc>
                <a:spcPts val="2025"/>
              </a:lnSpc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rgbClr val="000000"/>
                </a:solidFill>
              </a:rPr>
              <a:t>Direcionamento do valor total do recurso para recomposição dos valores da nova contratação de prestação de serviços de agendamento  e fornecimento de passagens terrestres, referente ao BE – Modalidade Vulnerabilidade Temporária – Transporte Intermunicipal e/ou Interestadual. </a:t>
            </a:r>
          </a:p>
          <a:p>
            <a:pPr algn="just">
              <a:lnSpc>
                <a:spcPts val="2025"/>
              </a:lnSpc>
              <a:defRPr/>
            </a:pPr>
            <a:endParaRPr lang="pt-BR" dirty="0">
              <a:solidFill>
                <a:srgbClr val="000000"/>
              </a:solidFill>
            </a:endParaRPr>
          </a:p>
          <a:p>
            <a:pPr>
              <a:lnSpc>
                <a:spcPts val="2025"/>
              </a:lnSpc>
              <a:defRPr/>
            </a:pPr>
            <a:endParaRPr lang="pt-B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endParaRPr lang="pt-BR" altLang="pt-BR" i="1" dirty="0"/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i="1" dirty="0"/>
              <a:t>	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endParaRPr lang="pt-BR" altLang="pt-BR" i="1" dirty="0"/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i="1" dirty="0"/>
              <a:t>	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t-BR" altLang="pt-BR" sz="1200" i="1" dirty="0"/>
              <a:t>	</a:t>
            </a:r>
            <a:r>
              <a:rPr lang="pt-BR" altLang="pt-BR" sz="1200" dirty="0"/>
              <a:t>	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endParaRPr lang="pt-BR" altLang="pt-B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None/>
              <a:defRPr/>
            </a:pPr>
            <a:endParaRPr lang="pt-BR" altLang="pt-B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9E5C282-6E34-7438-DAA4-1F2B2A5EADCE}"/>
              </a:ext>
            </a:extLst>
          </p:cNvPr>
          <p:cNvSpPr txBox="1"/>
          <p:nvPr/>
        </p:nvSpPr>
        <p:spPr>
          <a:xfrm>
            <a:off x="-246063" y="981075"/>
            <a:ext cx="4572001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pt-BR" altLang="pt-BR" sz="1600" b="1" dirty="0">
                <a:solidFill>
                  <a:schemeClr val="accent1">
                    <a:lumMod val="75000"/>
                  </a:schemeClr>
                </a:solidFill>
              </a:rPr>
              <a:t>BENEFICIO EM NÚMEROS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BFC2432-1D7F-E659-1A9F-43E057CB017A}"/>
              </a:ext>
            </a:extLst>
          </p:cNvPr>
          <p:cNvSpPr txBox="1"/>
          <p:nvPr/>
        </p:nvSpPr>
        <p:spPr>
          <a:xfrm>
            <a:off x="647700" y="1412875"/>
            <a:ext cx="7272338" cy="4408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1600" dirty="0">
                <a:solidFill>
                  <a:srgbClr val="000000"/>
                </a:solidFill>
              </a:rPr>
              <a:t>2021 á 2024:</a:t>
            </a:r>
          </a:p>
          <a:p>
            <a:pPr algn="just">
              <a:defRPr/>
            </a:pPr>
            <a:endParaRPr lang="pt-BR" sz="1600" dirty="0">
              <a:solidFill>
                <a:srgbClr val="00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pt-BR" sz="1600" dirty="0">
                <a:solidFill>
                  <a:srgbClr val="000000"/>
                </a:solidFill>
              </a:rPr>
              <a:t>3.310 solicitações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pt-BR" sz="1600" dirty="0">
                <a:solidFill>
                  <a:srgbClr val="000000"/>
                </a:solidFill>
              </a:rPr>
              <a:t>2.317 solicitações efetivadas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pt-BR" sz="1600" dirty="0">
                <a:solidFill>
                  <a:srgbClr val="000000"/>
                </a:solidFill>
              </a:rPr>
              <a:t>3.991 beneficiários atendidos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pt-BR" sz="1600" dirty="0">
                <a:solidFill>
                  <a:srgbClr val="000000"/>
                </a:solidFill>
              </a:rPr>
              <a:t>4.905 passagens compradas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pt-BR" sz="1600" dirty="0">
                <a:solidFill>
                  <a:srgbClr val="000000"/>
                </a:solidFill>
              </a:rPr>
              <a:t>R$2.668.497,06 utilizados neste período</a:t>
            </a:r>
          </a:p>
          <a:p>
            <a:pPr algn="just">
              <a:defRPr/>
            </a:pPr>
            <a:endParaRPr lang="pt-BR" sz="1600" dirty="0">
              <a:solidFill>
                <a:srgbClr val="000000"/>
              </a:solidFill>
            </a:endParaRPr>
          </a:p>
          <a:p>
            <a:pPr algn="just">
              <a:defRPr/>
            </a:pPr>
            <a:r>
              <a:rPr lang="pt-BR" sz="1600" dirty="0">
                <a:solidFill>
                  <a:srgbClr val="000000"/>
                </a:solidFill>
              </a:rPr>
              <a:t>2025*:</a:t>
            </a:r>
          </a:p>
          <a:p>
            <a:pPr algn="just">
              <a:defRPr/>
            </a:pPr>
            <a:endParaRPr lang="pt-BR" sz="1600" dirty="0">
              <a:solidFill>
                <a:srgbClr val="00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pt-BR" sz="1600" dirty="0">
                <a:solidFill>
                  <a:srgbClr val="000000"/>
                </a:solidFill>
              </a:rPr>
              <a:t>172 solicitações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pt-BR" sz="1600" dirty="0">
                <a:solidFill>
                  <a:srgbClr val="000000"/>
                </a:solidFill>
              </a:rPr>
              <a:t>123 solicitações efetivadas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pt-BR" sz="1600" dirty="0">
                <a:solidFill>
                  <a:srgbClr val="000000"/>
                </a:solidFill>
              </a:rPr>
              <a:t>241 beneficiários atendidos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pt-BR" sz="1600" dirty="0">
                <a:solidFill>
                  <a:srgbClr val="000000"/>
                </a:solidFill>
              </a:rPr>
              <a:t>259 passagens compradas 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pt-BR" sz="1600" dirty="0">
                <a:solidFill>
                  <a:srgbClr val="000000"/>
                </a:solidFill>
              </a:rPr>
              <a:t>R$ 145.532,652 utilizados neste período</a:t>
            </a:r>
          </a:p>
          <a:p>
            <a:pPr algn="just">
              <a:defRPr/>
            </a:pPr>
            <a:endParaRPr lang="pt-BR" sz="1600" dirty="0">
              <a:solidFill>
                <a:srgbClr val="000000"/>
              </a:solidFill>
            </a:endParaRPr>
          </a:p>
          <a:p>
            <a:pPr algn="just">
              <a:defRPr/>
            </a:pPr>
            <a:r>
              <a:rPr lang="pt-BR" sz="1050" dirty="0">
                <a:solidFill>
                  <a:srgbClr val="000000"/>
                </a:solidFill>
              </a:rPr>
              <a:t>*Janeiro á Março</a:t>
            </a:r>
          </a:p>
          <a:p>
            <a:pPr algn="just">
              <a:defRPr/>
            </a:pPr>
            <a:endParaRPr lang="pt-BR" sz="1600"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F7DAE0A2-E44B-3636-BD84-CBD4BA940375}"/>
              </a:ext>
            </a:extLst>
          </p:cNvPr>
          <p:cNvGraphicFramePr>
            <a:graphicFrameLocks/>
          </p:cNvGraphicFramePr>
          <p:nvPr/>
        </p:nvGraphicFramePr>
        <p:xfrm>
          <a:off x="1259632" y="1700808"/>
          <a:ext cx="6934200" cy="4262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46CD5A68-E690-4250-4B80-CD953B8FB976}"/>
              </a:ext>
            </a:extLst>
          </p:cNvPr>
          <p:cNvGraphicFramePr>
            <a:graphicFrameLocks/>
          </p:cNvGraphicFramePr>
          <p:nvPr/>
        </p:nvGraphicFramePr>
        <p:xfrm>
          <a:off x="1276350" y="1264443"/>
          <a:ext cx="6591300" cy="4329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D71DD70-F208-2410-8ADE-B5A46641992E}"/>
              </a:ext>
            </a:extLst>
          </p:cNvPr>
          <p:cNvSpPr txBox="1"/>
          <p:nvPr/>
        </p:nvSpPr>
        <p:spPr>
          <a:xfrm>
            <a:off x="755650" y="1484313"/>
            <a:ext cx="7416800" cy="48625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dirty="0"/>
              <a:t>Equipe responsável pelo desenvolvimento do trabalho referente aos benefícios eventuais:</a:t>
            </a:r>
          </a:p>
          <a:p>
            <a:pPr>
              <a:defRPr/>
            </a:pPr>
            <a:endParaRPr lang="pt-BR" dirty="0"/>
          </a:p>
          <a:p>
            <a:pPr>
              <a:defRPr/>
            </a:pPr>
            <a:r>
              <a:rPr lang="pt-BR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COORDENAÇÃO DE GESTÃO DE BENEFICIOS - CGB</a:t>
            </a:r>
          </a:p>
          <a:p>
            <a:pPr>
              <a:defRPr/>
            </a:pPr>
            <a:r>
              <a:rPr lang="pt-BR" dirty="0"/>
              <a:t>Luiz Fernando Francisquini</a:t>
            </a:r>
          </a:p>
          <a:p>
            <a:pPr>
              <a:defRPr/>
            </a:pPr>
            <a:endParaRPr lang="pt-BR" dirty="0"/>
          </a:p>
          <a:p>
            <a:pPr>
              <a:defRPr/>
            </a:pPr>
            <a:r>
              <a:rPr lang="pt-BR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DIVISÃO DE BENEFICIOS SÓCIOASSISTENCIAIS – DIBES</a:t>
            </a:r>
            <a:r>
              <a:rPr lang="pt-BR" dirty="0"/>
              <a:t> </a:t>
            </a:r>
          </a:p>
          <a:p>
            <a:pPr>
              <a:defRPr/>
            </a:pPr>
            <a:r>
              <a:rPr lang="pt-BR" dirty="0"/>
              <a:t>Marina Lopes Fernandes </a:t>
            </a:r>
          </a:p>
          <a:p>
            <a:pPr>
              <a:defRPr/>
            </a:pPr>
            <a:r>
              <a:rPr lang="pt-BR" dirty="0"/>
              <a:t>Patrícia Simone S.P. Sampaio </a:t>
            </a:r>
          </a:p>
          <a:p>
            <a:pPr>
              <a:defRPr/>
            </a:pPr>
            <a:r>
              <a:rPr lang="pt-BR" dirty="0"/>
              <a:t>Adriana Ignacio de Souza</a:t>
            </a:r>
          </a:p>
          <a:p>
            <a:pPr>
              <a:defRPr/>
            </a:pPr>
            <a:endParaRPr lang="pt-BR" dirty="0"/>
          </a:p>
          <a:p>
            <a:pPr>
              <a:defRPr/>
            </a:pPr>
            <a:endParaRPr lang="pt-BR" sz="1600" dirty="0"/>
          </a:p>
          <a:p>
            <a:pPr>
              <a:defRPr/>
            </a:pPr>
            <a:endParaRPr lang="pt-BR" sz="1600" dirty="0"/>
          </a:p>
          <a:p>
            <a:pPr>
              <a:defRPr/>
            </a:pPr>
            <a:endParaRPr lang="pt-BR" sz="1600" dirty="0"/>
          </a:p>
          <a:p>
            <a:pPr>
              <a:defRPr/>
            </a:pPr>
            <a:r>
              <a:rPr lang="pt-BR" sz="1600" dirty="0"/>
              <a:t>Rua Libero Badaró, 425, 37º andar – Centro</a:t>
            </a:r>
          </a:p>
          <a:p>
            <a:pPr>
              <a:defRPr/>
            </a:pPr>
            <a:r>
              <a:rPr lang="pt-BR" sz="1600" dirty="0" err="1"/>
              <a:t>Tel</a:t>
            </a:r>
            <a:r>
              <a:rPr lang="pt-BR" sz="1600" dirty="0"/>
              <a:t>: 3291-9666 ramal 9860/ 9857 e 3291-9795</a:t>
            </a:r>
          </a:p>
          <a:p>
            <a:pPr>
              <a:defRPr/>
            </a:pPr>
            <a:endParaRPr lang="pt-BR" dirty="0"/>
          </a:p>
          <a:p>
            <a:pPr algn="r">
              <a:defRPr/>
            </a:pPr>
            <a:r>
              <a:rPr lang="pt-BR" sz="1400" dirty="0"/>
              <a:t>Abril/2025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CB0CDB8E176854CBA27C0B2351CDDAE" ma:contentTypeVersion="10" ma:contentTypeDescription="Crie um novo documento." ma:contentTypeScope="" ma:versionID="5110b5847c76fced839e60c135009ed6">
  <xsd:schema xmlns:xsd="http://www.w3.org/2001/XMLSchema" xmlns:xs="http://www.w3.org/2001/XMLSchema" xmlns:p="http://schemas.microsoft.com/office/2006/metadata/properties" xmlns:ns2="6df723ed-0258-4074-87c6-e83ac5e4a1b8" xmlns:ns3="d683074c-3294-47e7-bd2b-bcccfceda3e1" targetNamespace="http://schemas.microsoft.com/office/2006/metadata/properties" ma:root="true" ma:fieldsID="c13e08c9673cfdf14b8251e5c92f15ed" ns2:_="" ns3:_="">
    <xsd:import namespace="6df723ed-0258-4074-87c6-e83ac5e4a1b8"/>
    <xsd:import namespace="d683074c-3294-47e7-bd2b-bcccfceda3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723ed-0258-4074-87c6-e83ac5e4a1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cc2251a4-284b-4299-a75e-b53612786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3074c-3294-47e7-bd2b-bcccfceda3e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c64856c-c4b1-4576-9555-da582b05ed28}" ma:internalName="TaxCatchAll" ma:showField="CatchAllData" ma:web="d683074c-3294-47e7-bd2b-bcccfceda3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83074c-3294-47e7-bd2b-bcccfceda3e1"/>
    <lcf76f155ced4ddcb4097134ff3c332f xmlns="6df723ed-0258-4074-87c6-e83ac5e4a1b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A04CF13-AC11-43CC-9AAC-2786BCFFBAF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6df723ed-0258-4074-87c6-e83ac5e4a1b8"/>
    <ds:schemaRef ds:uri="d683074c-3294-47e7-bd2b-bcccfceda3e1"/>
  </ds:schemaRefs>
</ds:datastoreItem>
</file>

<file path=customXml/itemProps2.xml><?xml version="1.0" encoding="utf-8"?>
<ds:datastoreItem xmlns:ds="http://schemas.openxmlformats.org/officeDocument/2006/customXml" ds:itemID="{6E44B074-DD9B-4CC2-A47A-EE76A7818F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998BA5-9B65-430C-ABD0-CC6455D66193}">
  <ds:schemaRefs>
    <ds:schemaRef ds:uri="http://schemas.microsoft.com/office/2006/metadata/properties"/>
    <ds:schemaRef ds:uri="http://www.w3.org/2000/xmlns/"/>
    <ds:schemaRef ds:uri="d683074c-3294-47e7-bd2b-bcccfceda3e1"/>
    <ds:schemaRef ds:uri="6df723ed-0258-4074-87c6-e83ac5e4a1b8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2540</TotalTime>
  <Words>414</Words>
  <Application>Microsoft Office PowerPoint</Application>
  <PresentationFormat>Apresentação na tela 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Laura Leal</dc:creator>
  <cp:lastModifiedBy>Marina Lopes Fernandes</cp:lastModifiedBy>
  <cp:revision>91</cp:revision>
  <dcterms:created xsi:type="dcterms:W3CDTF">2018-01-30T14:06:00Z</dcterms:created>
  <dcterms:modified xsi:type="dcterms:W3CDTF">2025-04-29T17:53:40Z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CatchAll">
    <vt:lpwstr/>
  </property>
  <property fmtid="{D5CDD505-2E9C-101B-9397-08002B2CF9AE}" pid="3" name="lcf76f155ced4ddcb4097134ff3c332f">
    <vt:lpwstr/>
  </property>
</Properties>
</file>