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1"/>
  </p:notesMasterIdLst>
  <p:handoutMasterIdLst>
    <p:handoutMasterId r:id="rId12"/>
  </p:handoutMasterIdLst>
  <p:sldIdLst>
    <p:sldId id="2271" r:id="rId2"/>
    <p:sldId id="2317" r:id="rId3"/>
    <p:sldId id="2319" r:id="rId4"/>
    <p:sldId id="2320" r:id="rId5"/>
    <p:sldId id="2318" r:id="rId6"/>
    <p:sldId id="2279" r:id="rId7"/>
    <p:sldId id="2322" r:id="rId8"/>
    <p:sldId id="2323" r:id="rId9"/>
    <p:sldId id="2324" r:id="rId10"/>
  </p:sldIdLst>
  <p:sldSz cx="9906000" cy="6858000" type="A4"/>
  <p:notesSz cx="6735763" cy="9866313"/>
  <p:defaultTextStyle>
    <a:defPPr>
      <a:defRPr lang="en-US"/>
    </a:defPPr>
    <a:lvl1pPr marL="0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14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030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044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058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073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089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103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118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6" orient="horz" pos="572" userDrawn="1">
          <p15:clr>
            <a:srgbClr val="A4A3A4"/>
          </p15:clr>
        </p15:guide>
        <p15:guide id="121" orient="horz" pos="4020" userDrawn="1">
          <p15:clr>
            <a:srgbClr val="A4A3A4"/>
          </p15:clr>
        </p15:guide>
        <p15:guide id="122" pos="4435" userDrawn="1">
          <p15:clr>
            <a:srgbClr val="A4A3A4"/>
          </p15:clr>
        </p15:guide>
        <p15:guide id="123" pos="3075" userDrawn="1">
          <p15:clr>
            <a:srgbClr val="A4A3A4"/>
          </p15:clr>
        </p15:guide>
        <p15:guide id="125" pos="5932" userDrawn="1">
          <p15:clr>
            <a:srgbClr val="A4A3A4"/>
          </p15:clr>
        </p15:guide>
        <p15:guide id="126" pos="308" userDrawn="1">
          <p15:clr>
            <a:srgbClr val="A4A3A4"/>
          </p15:clr>
        </p15:guide>
        <p15:guide id="127" orient="horz" pos="527" userDrawn="1">
          <p15:clr>
            <a:srgbClr val="A4A3A4"/>
          </p15:clr>
        </p15:guide>
        <p15:guide id="129" orient="horz" pos="3067" userDrawn="1">
          <p15:clr>
            <a:srgbClr val="A4A3A4"/>
          </p15:clr>
        </p15:guide>
        <p15:guide id="131" pos="1850" userDrawn="1">
          <p15:clr>
            <a:srgbClr val="A4A3A4"/>
          </p15:clr>
        </p15:guide>
        <p15:guide id="132" pos="3165" userDrawn="1">
          <p15:clr>
            <a:srgbClr val="A4A3A4"/>
          </p15:clr>
        </p15:guide>
        <p15:guide id="135" pos="3120" userDrawn="1">
          <p15:clr>
            <a:srgbClr val="A4A3A4"/>
          </p15:clr>
        </p15:guide>
        <p15:guide id="136" orient="horz" pos="1026" userDrawn="1">
          <p15:clr>
            <a:srgbClr val="A4A3A4"/>
          </p15:clr>
        </p15:guide>
        <p15:guide id="137" orient="horz" pos="3294" userDrawn="1">
          <p15:clr>
            <a:srgbClr val="A4A3A4"/>
          </p15:clr>
        </p15:guide>
        <p15:guide id="138" orient="horz" pos="2160" userDrawn="1">
          <p15:clr>
            <a:srgbClr val="A4A3A4"/>
          </p15:clr>
        </p15:guide>
        <p15:guide id="139" orient="horz" pos="1298" userDrawn="1">
          <p15:clr>
            <a:srgbClr val="A4A3A4"/>
          </p15:clr>
        </p15:guide>
        <p15:guide id="140" pos="5796">
          <p15:clr>
            <a:srgbClr val="A4A3A4"/>
          </p15:clr>
        </p15:guide>
        <p15:guide id="141" pos="31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AF3E6A-4522-8E8B-C216-5568F05BDA20}" name="Isabela Calil Quintino" initials="IQ" userId="S::isacquintino@prefeitura.sp.gov.br::10852edd-28df-43fa-9248-9fba6afdc497" providerId="AD"/>
  <p188:author id="{460008F2-3538-EAFE-59D7-5FA270B01AC7}" name="Bruna Carolina Monteiro Dal Fabbro" initials="BF" userId="S::bmonteiro@prefeitura.sp.gov.br::efb1c09b-baa4-40f6-af3a-2b4f219d5ff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ierry Battistini" initials="TB" lastIdx="2" clrIdx="0">
    <p:extLst>
      <p:ext uri="{19B8F6BF-5375-455C-9EA6-DF929625EA0E}">
        <p15:presenceInfo xmlns:p15="http://schemas.microsoft.com/office/powerpoint/2012/main" userId="dd3ee72bef574af0" providerId="Windows Live"/>
      </p:ext>
    </p:extLst>
  </p:cmAuthor>
  <p:cmAuthor id="2" name="Gitane N. S. Leao" initials="GNSL" lastIdx="2" clrIdx="1">
    <p:extLst>
      <p:ext uri="{19B8F6BF-5375-455C-9EA6-DF929625EA0E}">
        <p15:presenceInfo xmlns:p15="http://schemas.microsoft.com/office/powerpoint/2012/main" userId="d02a49c8648675c5" providerId="Windows Live"/>
      </p:ext>
    </p:extLst>
  </p:cmAuthor>
  <p:cmAuthor id="3" name="Gregoire Balasko Orelio" initials="GBO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F9F"/>
    <a:srgbClr val="3863CC"/>
    <a:srgbClr val="95A6BD"/>
    <a:srgbClr val="FFCC00"/>
    <a:srgbClr val="0099CC"/>
    <a:srgbClr val="33CCCC"/>
    <a:srgbClr val="23A1D3"/>
    <a:srgbClr val="13234A"/>
    <a:srgbClr val="FFFF99"/>
    <a:srgbClr val="EB4F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C7EAE2-E3F9-ECE5-067A-4F83735F086E}" v="1129" dt="2025-02-17T12:54:12.285"/>
    <p1510:client id="{53E23B88-36F0-EBF1-E6FE-DC7E3216306D}" v="50" dt="2025-02-17T12:45:00.500"/>
    <p1510:client id="{5B377E06-B489-6D08-E49C-DA571B8D3F5B}" v="575" dt="2025-02-17T12:41:05.449"/>
    <p1510:client id="{AF6CFF16-5BE5-05BE-E881-05A3DF25AC8D}" v="15" dt="2025-02-17T13:02:40.378"/>
    <p1510:client id="{B0791C5D-EAC6-B840-24FF-BCF198EEE032}" v="16" dt="2025-02-17T12:55:41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548" y="96"/>
      </p:cViewPr>
      <p:guideLst>
        <p:guide orient="horz" pos="572"/>
        <p:guide orient="horz" pos="4020"/>
        <p:guide pos="4435"/>
        <p:guide pos="3075"/>
        <p:guide pos="5932"/>
        <p:guide pos="308"/>
        <p:guide orient="horz" pos="527"/>
        <p:guide orient="horz" pos="3067"/>
        <p:guide pos="1850"/>
        <p:guide pos="3165"/>
        <p:guide pos="3120"/>
        <p:guide orient="horz" pos="1026"/>
        <p:guide orient="horz" pos="3294"/>
        <p:guide orient="horz" pos="2160"/>
        <p:guide orient="horz" pos="1298"/>
        <p:guide pos="5796"/>
        <p:guide pos="316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E86FE3CA-9578-4093-A638-41075E3FCEDF}" type="datetimeFigureOut">
              <a:rPr lang="pt-BR" smtClean="0"/>
              <a:pPr/>
              <a:t>03/02/2026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1386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386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FF234E31-4146-4D38-851E-B8BC7C7D05F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098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517CFDDF-CD52-4706-B3C2-1E3871CBAA9B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1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7CF75B13-15A3-4931-9F78-781FFD07625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23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14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30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44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58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073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089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03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118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320800" y="3886200"/>
            <a:ext cx="74295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20800" y="5124450"/>
            <a:ext cx="74295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934200" y="6355080"/>
            <a:ext cx="2476500" cy="365760"/>
          </a:xfrm>
        </p:spPr>
        <p:txBody>
          <a:bodyPr/>
          <a:lstStyle>
            <a:lvl1pPr>
              <a:defRPr sz="1400"/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3140202" y="6355080"/>
            <a:ext cx="3764280" cy="365760"/>
          </a:xfr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317498" y="6355080"/>
            <a:ext cx="1320800" cy="365760"/>
          </a:xfrm>
        </p:spPr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980281" y="3648075"/>
            <a:ext cx="79248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90600" y="5048250"/>
            <a:ext cx="79248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80281" y="3648075"/>
            <a:ext cx="24765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90600" y="5048250"/>
            <a:ext cx="24765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4175914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8915400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20800" y="2971800"/>
            <a:ext cx="74295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03350" y="4267200"/>
            <a:ext cx="734695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934200" y="6355080"/>
            <a:ext cx="2476500" cy="365760"/>
          </a:xfr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40202" y="6355080"/>
            <a:ext cx="3764280" cy="365760"/>
          </a:xfr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159002" y="6355080"/>
            <a:ext cx="1647698" cy="365760"/>
          </a:xfrm>
        </p:spPr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990600" y="2819400"/>
            <a:ext cx="79248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90600" y="2819400"/>
            <a:ext cx="24765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4378452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5018215" y="1216152"/>
            <a:ext cx="4378452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285875"/>
            <a:ext cx="4376870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5035550" y="1295400"/>
            <a:ext cx="4378590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5300" y="2133600"/>
            <a:ext cx="4375150" cy="40386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5035550" y="2133600"/>
            <a:ext cx="4375150" cy="40386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1650" y="304800"/>
            <a:ext cx="272415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1650" y="1219201"/>
            <a:ext cx="272415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675492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30200" y="304800"/>
            <a:ext cx="6191250" cy="5715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500856"/>
            <a:ext cx="89154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95300" y="1905000"/>
            <a:ext cx="89154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219200"/>
            <a:ext cx="89154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95300" y="500856"/>
            <a:ext cx="19812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95300" y="152400"/>
            <a:ext cx="89154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95300" y="1219200"/>
            <a:ext cx="89154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934200" y="6356350"/>
            <a:ext cx="2479802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140202" y="6356350"/>
            <a:ext cx="37973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63702" y="6356350"/>
            <a:ext cx="21463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95300" y="1143000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4608" y="3789040"/>
            <a:ext cx="7428825" cy="576064"/>
          </a:xfrm>
        </p:spPr>
        <p:txBody>
          <a:bodyPr>
            <a:noAutofit/>
          </a:bodyPr>
          <a:lstStyle/>
          <a:p>
            <a:r>
              <a:rPr lang="pt-BR" sz="2200" b="1" dirty="0">
                <a:solidFill>
                  <a:srgbClr val="002060"/>
                </a:solidFill>
              </a:rPr>
              <a:t>PRESTAÇÃO DE CONTAS ESTADUAL - 4º TRIMESTRE 2025 </a:t>
            </a:r>
            <a:endParaRPr lang="pt-BR" sz="25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02783" y="5157192"/>
            <a:ext cx="5828455" cy="585918"/>
          </a:xfrm>
        </p:spPr>
        <p:txBody>
          <a:bodyPr>
            <a:normAutofit/>
          </a:bodyPr>
          <a:lstStyle/>
          <a:p>
            <a:r>
              <a:rPr lang="pt-BR" sz="2400" dirty="0">
                <a:solidFill>
                  <a:srgbClr val="002060"/>
                </a:solidFill>
              </a:rPr>
              <a:t>FEVEREIRO/2026</a:t>
            </a:r>
          </a:p>
          <a:p>
            <a:endParaRPr lang="pt-BR" sz="1600" dirty="0">
              <a:solidFill>
                <a:srgbClr val="002060"/>
              </a:solidFill>
            </a:endParaRPr>
          </a:p>
        </p:txBody>
      </p:sp>
      <p:pic>
        <p:nvPicPr>
          <p:cNvPr id="4" name="Imagem 3" descr="logo sma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61112" y="322161"/>
            <a:ext cx="3648819" cy="189088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5DA7E6AF-1A66-AD4C-B2BA-2E0D1299E321}"/>
              </a:ext>
            </a:extLst>
          </p:cNvPr>
          <p:cNvSpPr txBox="1"/>
          <p:nvPr/>
        </p:nvSpPr>
        <p:spPr>
          <a:xfrm>
            <a:off x="998280" y="5888867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Documentos completos no SEI! 6024.2025/0002074-0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0AD06-A747-320D-D463-02ACF5728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6B31AE53-F466-61B4-B1CE-A04879F3C7B5}"/>
              </a:ext>
            </a:extLst>
          </p:cNvPr>
          <p:cNvSpPr txBox="1">
            <a:spLocks/>
          </p:cNvSpPr>
          <p:nvPr/>
        </p:nvSpPr>
        <p:spPr>
          <a:xfrm>
            <a:off x="560512" y="620688"/>
            <a:ext cx="8089900" cy="481682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0" b="1" cap="sm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ORÇAMENTÁRIO x FINANCEIRO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Imagem 9" descr="logo smads.jpg">
            <a:extLst>
              <a:ext uri="{FF2B5EF4-FFF2-40B4-BE49-F238E27FC236}">
                <a16:creationId xmlns:a16="http://schemas.microsoft.com/office/drawing/2014/main" id="{7143CEF4-3B3C-69A2-8F3E-E049EAD71FC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54158"/>
            <a:ext cx="1424608" cy="738258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2E6EE4E6-4A90-D6D9-4B24-8C32B5F7B626}"/>
              </a:ext>
            </a:extLst>
          </p:cNvPr>
          <p:cNvSpPr txBox="1"/>
          <p:nvPr/>
        </p:nvSpPr>
        <p:spPr>
          <a:xfrm>
            <a:off x="667512" y="1682496"/>
            <a:ext cx="865022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LOA 2025 é a estimativa de RECEITAS e DESPESAS para o exercício de 2025. O valor orçamentário é resultado de um PLANEJAMENTO, é uma previsão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A previsão de RECEITAS da LOA se baseia em recursos NOVOS nas contas correntes (repasses federais e rendimentos financeiros das contas que já possuem recursos). Informações em MAIO de cada ano.</a:t>
            </a:r>
          </a:p>
          <a:p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Repasses FINANCEIROS efetuados do FNAS ao FMAS ao longo de 2025, significa dinheiro efetivamente transferido para as contas correntes</a:t>
            </a:r>
          </a:p>
          <a:p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Execução só é possível quando o valor disponível no ORÇAMENTO é igual ao valor FINANCEIRO comprovado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“Problemas” de execução: orçamento e financeiro não são iguais, congelamento do orçamento e insuficiência de cotas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7627631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99CFA-7023-5719-D636-58178D2E2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BB7F9020-E39D-DFE0-492D-E57C2193EC97}"/>
              </a:ext>
            </a:extLst>
          </p:cNvPr>
          <p:cNvSpPr txBox="1">
            <a:spLocks/>
          </p:cNvSpPr>
          <p:nvPr/>
        </p:nvSpPr>
        <p:spPr>
          <a:xfrm>
            <a:off x="560512" y="620688"/>
            <a:ext cx="8089900" cy="481682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0" b="1" cap="sm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ORÇAMENTÁRIO x FINANCEIRO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Imagem 9" descr="logo smads.jpg">
            <a:extLst>
              <a:ext uri="{FF2B5EF4-FFF2-40B4-BE49-F238E27FC236}">
                <a16:creationId xmlns:a16="http://schemas.microsoft.com/office/drawing/2014/main" id="{B3F35548-DFB6-F12A-F835-E38C13C000F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54158"/>
            <a:ext cx="1424608" cy="738258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1DF9F85-1334-4A3A-BA03-5E79CA7E3800}"/>
              </a:ext>
            </a:extLst>
          </p:cNvPr>
          <p:cNvSpPr txBox="1"/>
          <p:nvPr/>
        </p:nvSpPr>
        <p:spPr>
          <a:xfrm>
            <a:off x="627888" y="1417321"/>
            <a:ext cx="8205216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Pedidos de Movimentação Orçamentária (PMO): </a:t>
            </a:r>
          </a:p>
          <a:p>
            <a:endParaRPr lang="pt-BR" sz="15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500" dirty="0"/>
              <a:t>descongelamento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500" dirty="0"/>
              <a:t>suplementação com ou sem contrapartida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500" dirty="0"/>
              <a:t>suplementação via superávit do exercício anterior (descontados os restos a pagar)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500" dirty="0"/>
              <a:t>suplementação por excesso de arrecadação no presente exercício (não previstos na LOA)</a:t>
            </a:r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O exercício de 2025 inicia com as dotações de fontes externas congeladas</a:t>
            </a:r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Descongelamento via comprovação de saldos bancários</a:t>
            </a:r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A cada parcela mensal recebida dos recursos de fontes externas um novo processo SEI! solicitando o descongelamento do valor da dotação</a:t>
            </a:r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FEV/25: apresentação e aprovação da prestação de contas e reprogramação dos recursos 2024/2025 e preenchimento e aprovação do PMAS</a:t>
            </a:r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sz="1500" dirty="0"/>
              <a:t>MAR/25: PMO solicitação de descongelamento orçamentário e emissão das notas de reserva.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sz="1500" dirty="0"/>
          </a:p>
          <a:p>
            <a:endParaRPr lang="pt-BR" sz="1500" dirty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sz="1500" dirty="0"/>
          </a:p>
          <a:p>
            <a:endParaRPr lang="pt-BR" sz="1500" dirty="0"/>
          </a:p>
          <a:p>
            <a:endParaRPr lang="pt-BR" sz="1500" dirty="0"/>
          </a:p>
        </p:txBody>
      </p:sp>
    </p:spTree>
    <p:extLst>
      <p:ext uri="{BB962C8B-B14F-4D97-AF65-F5344CB8AC3E}">
        <p14:creationId xmlns:p14="http://schemas.microsoft.com/office/powerpoint/2010/main" val="342552603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FB189-5579-0B67-5B54-ACC00BBC1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99CB5BE9-3B93-30C3-ACBD-A179B99DB4EB}"/>
              </a:ext>
            </a:extLst>
          </p:cNvPr>
          <p:cNvSpPr txBox="1">
            <a:spLocks/>
          </p:cNvSpPr>
          <p:nvPr/>
        </p:nvSpPr>
        <p:spPr>
          <a:xfrm>
            <a:off x="560512" y="620688"/>
            <a:ext cx="8089900" cy="481682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0000" b="1" cap="sm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EXECUÇÃO ORÇAMENTÁRIA 4º TRIM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Imagem 9" descr="logo smads.jpg">
            <a:extLst>
              <a:ext uri="{FF2B5EF4-FFF2-40B4-BE49-F238E27FC236}">
                <a16:creationId xmlns:a16="http://schemas.microsoft.com/office/drawing/2014/main" id="{CF09D568-83AC-42E3-416E-A09C207067C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54158"/>
            <a:ext cx="1424608" cy="73825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5680B99-B63F-61B7-B022-89D097DEC769}"/>
              </a:ext>
            </a:extLst>
          </p:cNvPr>
          <p:cNvSpPr txBox="1"/>
          <p:nvPr/>
        </p:nvSpPr>
        <p:spPr>
          <a:xfrm>
            <a:off x="434205" y="3968497"/>
            <a:ext cx="185623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/>
              <a:t>Fonte: SOF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99315CC-62E5-0E8B-07F1-0D2DBB718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237" y="2279903"/>
            <a:ext cx="9153525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52040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4008A-E72D-C5F1-8D76-9A911008E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C933BC04-7F46-F1BB-A128-57C37DFC8C1B}"/>
              </a:ext>
            </a:extLst>
          </p:cNvPr>
          <p:cNvSpPr txBox="1">
            <a:spLocks/>
          </p:cNvSpPr>
          <p:nvPr/>
        </p:nvSpPr>
        <p:spPr>
          <a:xfrm>
            <a:off x="560512" y="620688"/>
            <a:ext cx="8089900" cy="481682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0" b="1" cap="sm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REPASSES FINANCEIROS 2025 – PREVISTO x EFETIVO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500" b="1" cap="sm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Imagem 9" descr="logo smads.jpg">
            <a:extLst>
              <a:ext uri="{FF2B5EF4-FFF2-40B4-BE49-F238E27FC236}">
                <a16:creationId xmlns:a16="http://schemas.microsoft.com/office/drawing/2014/main" id="{D10459A5-94D4-7CE3-7D5A-0E9F80B8119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54158"/>
            <a:ext cx="1424608" cy="73825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7948547-BF72-C689-16FE-BEB23B2D483D}"/>
              </a:ext>
            </a:extLst>
          </p:cNvPr>
          <p:cNvSpPr txBox="1"/>
          <p:nvPr/>
        </p:nvSpPr>
        <p:spPr>
          <a:xfrm>
            <a:off x="998154" y="4515330"/>
            <a:ext cx="7251192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Recursos da PSB e da PSE utilizados no repasse para as organizações parceiras (a partir de 2025 unificação dos repasses da PSE MC e PSE AC).</a:t>
            </a:r>
          </a:p>
          <a:p>
            <a:endParaRPr lang="pt-BR" sz="1200" dirty="0"/>
          </a:p>
          <a:p>
            <a:r>
              <a:rPr lang="pt-BR" sz="1200" dirty="0"/>
              <a:t>Benefício Eventual: repasse em </a:t>
            </a:r>
            <a:r>
              <a:rPr lang="pt-BR" sz="1200" dirty="0" err="1"/>
              <a:t>jan</a:t>
            </a:r>
            <a:r>
              <a:rPr lang="pt-BR" sz="1200" dirty="0"/>
              <a:t>/25 do BE OBT 2024 – compra de passagens e cobertores (Plano de Ação)</a:t>
            </a:r>
          </a:p>
          <a:p>
            <a:endParaRPr lang="pt-BR" sz="1200" dirty="0"/>
          </a:p>
          <a:p>
            <a:r>
              <a:rPr lang="pt-BR" sz="1200" dirty="0"/>
              <a:t>Repasse Extraordinário para CRAS e CREAS: Plano de Ação </a:t>
            </a:r>
          </a:p>
          <a:p>
            <a:endParaRPr lang="pt-BR" sz="1200" dirty="0"/>
          </a:p>
          <a:p>
            <a:r>
              <a:rPr lang="pt-BR" sz="1200" dirty="0"/>
              <a:t>Viagem Conferência: passagens e despesas com a participação dos Conselheiros na 14º Conferência Nacional da Assistência Social.</a:t>
            </a:r>
          </a:p>
          <a:p>
            <a:endParaRPr lang="pt-BR" sz="1500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775CE848-19B8-712E-C478-13F63C3AEE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8898" y="1494853"/>
            <a:ext cx="5383149" cy="288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83669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4515" y="764704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500" b="1" dirty="0">
                <a:solidFill>
                  <a:srgbClr val="002060"/>
                </a:solidFill>
              </a:rPr>
              <a:t>PSB, PSE  e BE 2025 – 4º TRIM 2025</a:t>
            </a:r>
          </a:p>
        </p:txBody>
      </p:sp>
      <p:sp>
        <p:nvSpPr>
          <p:cNvPr id="9" name="Retângulo 8"/>
          <p:cNvSpPr/>
          <p:nvPr/>
        </p:nvSpPr>
        <p:spPr>
          <a:xfrm>
            <a:off x="957518" y="3006956"/>
            <a:ext cx="7990964" cy="8440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2400" kern="1200"/>
          </a:p>
        </p:txBody>
      </p:sp>
      <p:pic>
        <p:nvPicPr>
          <p:cNvPr id="12" name="Imagem 11" descr="logo sma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B13303E-4A4F-FE31-337A-EB7FE4E101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515" y="1301242"/>
            <a:ext cx="8300335" cy="274955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DF9CC44-5BB5-1F5B-5739-ADD2506070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8736" y="4372792"/>
            <a:ext cx="2592656" cy="1794074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36BC1-0C16-1086-3EFB-2A25CD371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9BF4F3-A3D8-BFFE-855F-B483A7C6A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515" y="764704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300" b="1" dirty="0">
                <a:solidFill>
                  <a:srgbClr val="002060"/>
                </a:solidFill>
              </a:rPr>
              <a:t>PSB, PSE MC, PSE AC e BE – REPROGRAMAÇÃO - 4º TRIM 2025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3DBF617-A9A1-C22D-E30C-4B4B99A42302}"/>
              </a:ext>
            </a:extLst>
          </p:cNvPr>
          <p:cNvSpPr/>
          <p:nvPr/>
        </p:nvSpPr>
        <p:spPr>
          <a:xfrm>
            <a:off x="957518" y="3006956"/>
            <a:ext cx="7990964" cy="8440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2400" kern="1200"/>
          </a:p>
        </p:txBody>
      </p:sp>
      <p:pic>
        <p:nvPicPr>
          <p:cNvPr id="12" name="Imagem 11" descr="logo smads.jpg">
            <a:extLst>
              <a:ext uri="{FF2B5EF4-FFF2-40B4-BE49-F238E27FC236}">
                <a16:creationId xmlns:a16="http://schemas.microsoft.com/office/drawing/2014/main" id="{B16515A0-A425-B224-C168-EA7A083CB6B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F8BADBE8-D3FD-53D0-71EF-A1D2C0F4F8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515" y="1853908"/>
            <a:ext cx="8656413" cy="2738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40207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F1580-7C21-A770-92E4-EA0377502D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60553F-3A38-FE71-4251-859FD07B8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803" y="631363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300" b="1" dirty="0">
                <a:solidFill>
                  <a:srgbClr val="002060"/>
                </a:solidFill>
              </a:rPr>
              <a:t>PARCERIAS E COMPRAS - 4º TRIM 2025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98309595-4F0E-EEDB-17B7-7C50D60A4D16}"/>
              </a:ext>
            </a:extLst>
          </p:cNvPr>
          <p:cNvSpPr/>
          <p:nvPr/>
        </p:nvSpPr>
        <p:spPr>
          <a:xfrm>
            <a:off x="957518" y="3006956"/>
            <a:ext cx="7990964" cy="8440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2400" kern="1200"/>
          </a:p>
        </p:txBody>
      </p:sp>
      <p:pic>
        <p:nvPicPr>
          <p:cNvPr id="12" name="Imagem 11" descr="logo smads.jpg">
            <a:extLst>
              <a:ext uri="{FF2B5EF4-FFF2-40B4-BE49-F238E27FC236}">
                <a16:creationId xmlns:a16="http://schemas.microsoft.com/office/drawing/2014/main" id="{E4BC290A-A465-1A45-2005-7D480B16C71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8C444F23-97D7-6650-A75A-5222940B4E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0903" y="1247113"/>
            <a:ext cx="4251961" cy="497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00497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B8137-9A5C-CB32-4F51-022466DDC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15DE9D-B821-D082-64BF-B838CEC28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512" y="548680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000" b="1" dirty="0">
                <a:solidFill>
                  <a:srgbClr val="002060"/>
                </a:solidFill>
              </a:rPr>
              <a:t>EXECUÇÃO FINANCEIRA GERAL - 4º TRIM 2025</a:t>
            </a:r>
          </a:p>
        </p:txBody>
      </p:sp>
      <p:pic>
        <p:nvPicPr>
          <p:cNvPr id="12" name="Imagem 11" descr="logo smads.jpg">
            <a:extLst>
              <a:ext uri="{FF2B5EF4-FFF2-40B4-BE49-F238E27FC236}">
                <a16:creationId xmlns:a16="http://schemas.microsoft.com/office/drawing/2014/main" id="{0A35C406-EFAE-3ACF-7F3B-3698FEAE65F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1F6EA113-79D2-43DA-6FB9-3E36CB9E4D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144" y="1911096"/>
            <a:ext cx="6519711" cy="273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163347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Apresentação</Template>
  <TotalTime>253</TotalTime>
  <Words>394</Words>
  <Application>Microsoft Office PowerPoint</Application>
  <PresentationFormat>Papel A4 (210 x 297 mm)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Bookman Old Style</vt:lpstr>
      <vt:lpstr>Calibri</vt:lpstr>
      <vt:lpstr>Courier New</vt:lpstr>
      <vt:lpstr>Gill Sans MT</vt:lpstr>
      <vt:lpstr>Wingdings</vt:lpstr>
      <vt:lpstr>Wingdings 3</vt:lpstr>
      <vt:lpstr>Origem</vt:lpstr>
      <vt:lpstr>PRESTAÇÃO DE CONTAS ESTADUAL - 4º TRIMESTRE 2025 </vt:lpstr>
      <vt:lpstr>Apresentação do PowerPoint</vt:lpstr>
      <vt:lpstr>Apresentação do PowerPoint</vt:lpstr>
      <vt:lpstr>Apresentação do PowerPoint</vt:lpstr>
      <vt:lpstr>Apresentação do PowerPoint</vt:lpstr>
      <vt:lpstr>PSB, PSE  e BE 2025 – 4º TRIM 2025</vt:lpstr>
      <vt:lpstr>PSB, PSE MC, PSE AC e BE – REPROGRAMAÇÃO - 4º TRIM 2025</vt:lpstr>
      <vt:lpstr>PARCERIAS E COMPRAS - 4º TRIM 2025</vt:lpstr>
      <vt:lpstr>EXECUÇÃO FINANCEIRA GERAL - 4º TRIM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Dealing Desk para Letras Financeiras Plano de Negócios</dc:title>
  <dc:creator>Brenda</dc:creator>
  <cp:lastModifiedBy>Vanessa Moraes Lugli</cp:lastModifiedBy>
  <cp:revision>45</cp:revision>
  <cp:lastPrinted>2016-10-03T15:45:50Z</cp:lastPrinted>
  <dcterms:created xsi:type="dcterms:W3CDTF">2012-05-09T15:50:49Z</dcterms:created>
  <dcterms:modified xsi:type="dcterms:W3CDTF">2026-02-03T15:20:24Z</dcterms:modified>
</cp:coreProperties>
</file>