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12"/>
  </p:notesMasterIdLst>
  <p:handoutMasterIdLst>
    <p:handoutMasterId r:id="rId13"/>
  </p:handoutMasterIdLst>
  <p:sldIdLst>
    <p:sldId id="2271" r:id="rId2"/>
    <p:sldId id="2317" r:id="rId3"/>
    <p:sldId id="2319" r:id="rId4"/>
    <p:sldId id="2320" r:id="rId5"/>
    <p:sldId id="2318" r:id="rId6"/>
    <p:sldId id="2279" r:id="rId7"/>
    <p:sldId id="2324" r:id="rId8"/>
    <p:sldId id="2322" r:id="rId9"/>
    <p:sldId id="2323" r:id="rId10"/>
    <p:sldId id="2316" r:id="rId11"/>
  </p:sldIdLst>
  <p:sldSz cx="9906000" cy="6858000" type="A4"/>
  <p:notesSz cx="6735763" cy="9866313"/>
  <p:defaultTextStyle>
    <a:defPPr>
      <a:defRPr lang="en-US"/>
    </a:defPPr>
    <a:lvl1pPr marL="0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14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30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044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058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073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089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103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118" algn="l" defTabSz="9140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6" orient="horz" pos="572" userDrawn="1">
          <p15:clr>
            <a:srgbClr val="A4A3A4"/>
          </p15:clr>
        </p15:guide>
        <p15:guide id="121" orient="horz" pos="4020" userDrawn="1">
          <p15:clr>
            <a:srgbClr val="A4A3A4"/>
          </p15:clr>
        </p15:guide>
        <p15:guide id="122" pos="4435" userDrawn="1">
          <p15:clr>
            <a:srgbClr val="A4A3A4"/>
          </p15:clr>
        </p15:guide>
        <p15:guide id="123" pos="3075" userDrawn="1">
          <p15:clr>
            <a:srgbClr val="A4A3A4"/>
          </p15:clr>
        </p15:guide>
        <p15:guide id="125" pos="5932" userDrawn="1">
          <p15:clr>
            <a:srgbClr val="A4A3A4"/>
          </p15:clr>
        </p15:guide>
        <p15:guide id="126" pos="308" userDrawn="1">
          <p15:clr>
            <a:srgbClr val="A4A3A4"/>
          </p15:clr>
        </p15:guide>
        <p15:guide id="127" orient="horz" pos="527" userDrawn="1">
          <p15:clr>
            <a:srgbClr val="A4A3A4"/>
          </p15:clr>
        </p15:guide>
        <p15:guide id="129" orient="horz" pos="3067" userDrawn="1">
          <p15:clr>
            <a:srgbClr val="A4A3A4"/>
          </p15:clr>
        </p15:guide>
        <p15:guide id="131" pos="1850" userDrawn="1">
          <p15:clr>
            <a:srgbClr val="A4A3A4"/>
          </p15:clr>
        </p15:guide>
        <p15:guide id="132" pos="3165" userDrawn="1">
          <p15:clr>
            <a:srgbClr val="A4A3A4"/>
          </p15:clr>
        </p15:guide>
        <p15:guide id="135" pos="3120" userDrawn="1">
          <p15:clr>
            <a:srgbClr val="A4A3A4"/>
          </p15:clr>
        </p15:guide>
        <p15:guide id="136" orient="horz" pos="1026" userDrawn="1">
          <p15:clr>
            <a:srgbClr val="A4A3A4"/>
          </p15:clr>
        </p15:guide>
        <p15:guide id="137" orient="horz" pos="3294" userDrawn="1">
          <p15:clr>
            <a:srgbClr val="A4A3A4"/>
          </p15:clr>
        </p15:guide>
        <p15:guide id="138" orient="horz" pos="2160" userDrawn="1">
          <p15:clr>
            <a:srgbClr val="A4A3A4"/>
          </p15:clr>
        </p15:guide>
        <p15:guide id="139" orient="horz" pos="1298" userDrawn="1">
          <p15:clr>
            <a:srgbClr val="A4A3A4"/>
          </p15:clr>
        </p15:guide>
        <p15:guide id="140" pos="5796">
          <p15:clr>
            <a:srgbClr val="A4A3A4"/>
          </p15:clr>
        </p15:guide>
        <p15:guide id="141" pos="31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AF3E6A-4522-8E8B-C216-5568F05BDA20}" name="Isabela Calil Quintino" initials="IQ" userId="S::isacquintino@prefeitura.sp.gov.br::10852edd-28df-43fa-9248-9fba6afdc497" providerId="AD"/>
  <p188:author id="{460008F2-3538-EAFE-59D7-5FA270B01AC7}" name="Bruna Carolina Monteiro Dal Fabbro" initials="BF" userId="S::bmonteiro@prefeitura.sp.gov.br::efb1c09b-baa4-40f6-af3a-2b4f219d5ff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ierry Battistini" initials="TB" lastIdx="2" clrIdx="0">
    <p:extLst>
      <p:ext uri="{19B8F6BF-5375-455C-9EA6-DF929625EA0E}">
        <p15:presenceInfo xmlns:p15="http://schemas.microsoft.com/office/powerpoint/2012/main" userId="dd3ee72bef574af0" providerId="Windows Live"/>
      </p:ext>
    </p:extLst>
  </p:cmAuthor>
  <p:cmAuthor id="2" name="Gitane N. S. Leao" initials="GNSL" lastIdx="2" clrIdx="1">
    <p:extLst>
      <p:ext uri="{19B8F6BF-5375-455C-9EA6-DF929625EA0E}">
        <p15:presenceInfo xmlns:p15="http://schemas.microsoft.com/office/powerpoint/2012/main" userId="d02a49c8648675c5" providerId="Windows Live"/>
      </p:ext>
    </p:extLst>
  </p:cmAuthor>
  <p:cmAuthor id="3" name="Gregoire Balasko Orelio" initials="GBO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7F9F"/>
    <a:srgbClr val="3863CC"/>
    <a:srgbClr val="95A6BD"/>
    <a:srgbClr val="FFCC00"/>
    <a:srgbClr val="0099CC"/>
    <a:srgbClr val="33CCCC"/>
    <a:srgbClr val="23A1D3"/>
    <a:srgbClr val="13234A"/>
    <a:srgbClr val="FFFF99"/>
    <a:srgbClr val="EB4F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C7EAE2-E3F9-ECE5-067A-4F83735F086E}" v="1129" dt="2025-02-17T12:54:12.285"/>
    <p1510:client id="{53E23B88-36F0-EBF1-E6FE-DC7E3216306D}" v="50" dt="2025-02-17T12:45:00.500"/>
    <p1510:client id="{5B377E06-B489-6D08-E49C-DA571B8D3F5B}" v="575" dt="2025-02-17T12:41:05.449"/>
    <p1510:client id="{AF6CFF16-5BE5-05BE-E881-05A3DF25AC8D}" v="15" dt="2025-02-17T13:02:40.378"/>
    <p1510:client id="{B0791C5D-EAC6-B840-24FF-BCF198EEE032}" v="16" dt="2025-02-17T12:55:41.9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35" autoAdjust="0"/>
    <p:restoredTop sz="86441" autoAdjust="0"/>
  </p:normalViewPr>
  <p:slideViewPr>
    <p:cSldViewPr snapToGrid="0">
      <p:cViewPr varScale="1">
        <p:scale>
          <a:sx n="95" d="100"/>
          <a:sy n="95" d="100"/>
        </p:scale>
        <p:origin x="2352" y="96"/>
      </p:cViewPr>
      <p:guideLst>
        <p:guide orient="horz" pos="572"/>
        <p:guide orient="horz" pos="4020"/>
        <p:guide pos="4435"/>
        <p:guide pos="3075"/>
        <p:guide pos="5932"/>
        <p:guide pos="308"/>
        <p:guide orient="horz" pos="527"/>
        <p:guide orient="horz" pos="3067"/>
        <p:guide pos="1850"/>
        <p:guide pos="3165"/>
        <p:guide pos="3120"/>
        <p:guide orient="horz" pos="1026"/>
        <p:guide orient="horz" pos="3294"/>
        <p:guide orient="horz" pos="2160"/>
        <p:guide orient="horz" pos="1298"/>
        <p:guide pos="5796"/>
        <p:guide pos="31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E86FE3CA-9578-4093-A638-41075E3FCEDF}" type="datetimeFigureOut">
              <a:rPr lang="pt-BR" smtClean="0"/>
              <a:pPr/>
              <a:t>30/07/2026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13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3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FF234E31-4146-4D38-851E-B8BC7C7D05F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098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517CFDDF-CD52-4706-B3C2-1E3871CBAA9B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1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7CF75B13-15A3-4931-9F78-781FFD07625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23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14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30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44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58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73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89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103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118" algn="l" defTabSz="9140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20800" y="5124450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934200" y="6355080"/>
            <a:ext cx="2476500" cy="365760"/>
          </a:xfrm>
        </p:spPr>
        <p:txBody>
          <a:bodyPr/>
          <a:lstStyle>
            <a:lvl1pPr>
              <a:defRPr sz="1400"/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3140202" y="6355080"/>
            <a:ext cx="3764280" cy="365760"/>
          </a:xfr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317498" y="6355080"/>
            <a:ext cx="1320800" cy="365760"/>
          </a:xfrm>
        </p:spPr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980281" y="3648075"/>
            <a:ext cx="79248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980281" y="3648075"/>
            <a:ext cx="24765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4175914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934200" y="6355080"/>
            <a:ext cx="2476500" cy="365760"/>
          </a:xfr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40202" y="6355080"/>
            <a:ext cx="3764280" cy="365760"/>
          </a:xfr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59002" y="6355080"/>
            <a:ext cx="1647698" cy="365760"/>
          </a:xfrm>
        </p:spPr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990600" y="2819400"/>
            <a:ext cx="79248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90600" y="2819400"/>
            <a:ext cx="24765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1650" y="1219201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675492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95300" y="500856"/>
            <a:ext cx="19812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95300" y="152400"/>
            <a:ext cx="89154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95300" y="1219200"/>
            <a:ext cx="89154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802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140202" y="6356350"/>
            <a:ext cx="37973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63702" y="6356350"/>
            <a:ext cx="21463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9362214-88F9-4222-9D26-BB32672F5A1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4608" y="3789040"/>
            <a:ext cx="7428825" cy="576064"/>
          </a:xfrm>
        </p:spPr>
        <p:txBody>
          <a:bodyPr>
            <a:noAutofit/>
          </a:bodyPr>
          <a:lstStyle/>
          <a:p>
            <a:r>
              <a:rPr lang="pt-BR" sz="2200" b="1" dirty="0">
                <a:solidFill>
                  <a:srgbClr val="002060"/>
                </a:solidFill>
              </a:rPr>
              <a:t>PRESTAÇÃO DE CONTAS ESTADUAL - 1º SEMESTRE 2026 </a:t>
            </a:r>
            <a:endParaRPr lang="pt-BR" sz="2500" b="1" dirty="0">
              <a:solidFill>
                <a:srgbClr val="00206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02783" y="5157192"/>
            <a:ext cx="5828455" cy="585918"/>
          </a:xfrm>
        </p:spPr>
        <p:txBody>
          <a:bodyPr>
            <a:normAutofit/>
          </a:bodyPr>
          <a:lstStyle/>
          <a:p>
            <a:r>
              <a:rPr lang="pt-BR" sz="2400" dirty="0">
                <a:solidFill>
                  <a:srgbClr val="002060"/>
                </a:solidFill>
              </a:rPr>
              <a:t>JULHO/2026</a:t>
            </a:r>
          </a:p>
          <a:p>
            <a:endParaRPr lang="pt-BR" sz="1600" dirty="0">
              <a:solidFill>
                <a:srgbClr val="002060"/>
              </a:solidFill>
            </a:endParaRPr>
          </a:p>
        </p:txBody>
      </p:sp>
      <p:pic>
        <p:nvPicPr>
          <p:cNvPr id="4" name="Imagem 3" descr="logo sma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61112" y="322161"/>
            <a:ext cx="3648819" cy="18908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DA7E6AF-1A66-AD4C-B2BA-2E0D1299E321}"/>
              </a:ext>
            </a:extLst>
          </p:cNvPr>
          <p:cNvSpPr txBox="1"/>
          <p:nvPr/>
        </p:nvSpPr>
        <p:spPr>
          <a:xfrm>
            <a:off x="998280" y="5888867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Documentos completos no SEI! 6024.2026/0002102-1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B2529-7B77-D5EF-E737-93E4FDAEC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C0B397-9038-ECC4-8D40-146A67774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512" y="548680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000" b="1" dirty="0">
                <a:solidFill>
                  <a:srgbClr val="002060"/>
                </a:solidFill>
              </a:rPr>
              <a:t>EXECUÇÃO FINANCEIRA GERAL - 1º SEMESTRE 2026</a:t>
            </a:r>
          </a:p>
        </p:txBody>
      </p:sp>
      <p:pic>
        <p:nvPicPr>
          <p:cNvPr id="12" name="Imagem 11" descr="logo smads.jpg">
            <a:extLst>
              <a:ext uri="{FF2B5EF4-FFF2-40B4-BE49-F238E27FC236}">
                <a16:creationId xmlns:a16="http://schemas.microsoft.com/office/drawing/2014/main" id="{9C61EA14-DFBB-AF4F-0B20-B4FD05EF12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E5FA686-1112-CECC-3037-D0C8444A6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372950"/>
              </p:ext>
            </p:extLst>
          </p:nvPr>
        </p:nvGraphicFramePr>
        <p:xfrm>
          <a:off x="1130742" y="1639649"/>
          <a:ext cx="7350650" cy="3997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0130">
                  <a:extLst>
                    <a:ext uri="{9D8B030D-6E8A-4147-A177-3AD203B41FA5}">
                      <a16:colId xmlns:a16="http://schemas.microsoft.com/office/drawing/2014/main" val="1188280674"/>
                    </a:ext>
                  </a:extLst>
                </a:gridCol>
                <a:gridCol w="1470130">
                  <a:extLst>
                    <a:ext uri="{9D8B030D-6E8A-4147-A177-3AD203B41FA5}">
                      <a16:colId xmlns:a16="http://schemas.microsoft.com/office/drawing/2014/main" val="1006931428"/>
                    </a:ext>
                  </a:extLst>
                </a:gridCol>
                <a:gridCol w="1470130">
                  <a:extLst>
                    <a:ext uri="{9D8B030D-6E8A-4147-A177-3AD203B41FA5}">
                      <a16:colId xmlns:a16="http://schemas.microsoft.com/office/drawing/2014/main" val="1952105743"/>
                    </a:ext>
                  </a:extLst>
                </a:gridCol>
                <a:gridCol w="1470130">
                  <a:extLst>
                    <a:ext uri="{9D8B030D-6E8A-4147-A177-3AD203B41FA5}">
                      <a16:colId xmlns:a16="http://schemas.microsoft.com/office/drawing/2014/main" val="4118737721"/>
                    </a:ext>
                  </a:extLst>
                </a:gridCol>
                <a:gridCol w="1470130">
                  <a:extLst>
                    <a:ext uri="{9D8B030D-6E8A-4147-A177-3AD203B41FA5}">
                      <a16:colId xmlns:a16="http://schemas.microsoft.com/office/drawing/2014/main" val="2871623788"/>
                    </a:ext>
                  </a:extLst>
                </a:gridCol>
              </a:tblGrid>
              <a:tr h="103713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REPASSES 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SALDO ANTERIOR (reprogramado)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VALORES UTILIZADOS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491059"/>
                  </a:ext>
                </a:extLst>
              </a:tr>
              <a:tr h="59206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PSB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8.827.586,52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3.958.886,03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4.864.621,08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9840862"/>
                  </a:ext>
                </a:extLst>
              </a:tr>
              <a:tr h="59206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13.878.961,98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3.691.652,76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10.923.274,67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8110327"/>
                  </a:ext>
                </a:extLst>
              </a:tr>
              <a:tr h="59206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BE + outros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412.239,22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6504867"/>
                  </a:ext>
                </a:extLst>
              </a:tr>
              <a:tr h="59206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SUPERAÇÃO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4.953.484,27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1.268.167,35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5277618"/>
                  </a:ext>
                </a:extLst>
              </a:tr>
              <a:tr h="59206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TOTAL 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27.660.032,77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8.062.778,01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17.056.063,10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03403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99015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0AD06-A747-320D-D463-02ACF5728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6B31AE53-F466-61B4-B1CE-A04879F3C7B5}"/>
              </a:ext>
            </a:extLst>
          </p:cNvPr>
          <p:cNvSpPr txBox="1">
            <a:spLocks/>
          </p:cNvSpPr>
          <p:nvPr/>
        </p:nvSpPr>
        <p:spPr>
          <a:xfrm>
            <a:off x="560512" y="620688"/>
            <a:ext cx="8089900" cy="481682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0" b="1" cap="sm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ORÇAMENTÁRIO x FINANCEIRO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smads.jpg">
            <a:extLst>
              <a:ext uri="{FF2B5EF4-FFF2-40B4-BE49-F238E27FC236}">
                <a16:creationId xmlns:a16="http://schemas.microsoft.com/office/drawing/2014/main" id="{7143CEF4-3B3C-69A2-8F3E-E049EAD71F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54158"/>
            <a:ext cx="1424608" cy="7382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E6EE4E6-4A90-D6D9-4B24-8C32B5F7B626}"/>
              </a:ext>
            </a:extLst>
          </p:cNvPr>
          <p:cNvSpPr txBox="1"/>
          <p:nvPr/>
        </p:nvSpPr>
        <p:spPr>
          <a:xfrm>
            <a:off x="667512" y="1682496"/>
            <a:ext cx="86502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LOA 2026 é a estimativa de RECEITAS e DESPESAS para o exercício de 2026. O valor orçamentário é resultado de um PLANEJAMENTO, é uma previsão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A previsão de RECEITAS da LOA se baseia em recursos NOVOS nas contas correntes (repasses estaduais e rendimentos financeiros das contas que já possuem recursos). Informações em MAIO de cada ano.</a:t>
            </a:r>
          </a:p>
          <a:p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Repasses FINANCEIROS efetuados do FEAS ao FMAS ao longo de 2026, significa dinheiro efetivamente transferido para as contas correntes</a:t>
            </a:r>
          </a:p>
          <a:p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Execução só é possível quando o valor disponível no ORÇAMENTO é igual ao valor FINANCEIRO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“Problemas” de execução: orçamento e financeiro não são iguais, congelamento do orçamento e insuficiência de cotas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627631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99CFA-7023-5719-D636-58178D2E2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BB7F9020-E39D-DFE0-492D-E57C2193EC97}"/>
              </a:ext>
            </a:extLst>
          </p:cNvPr>
          <p:cNvSpPr txBox="1">
            <a:spLocks/>
          </p:cNvSpPr>
          <p:nvPr/>
        </p:nvSpPr>
        <p:spPr>
          <a:xfrm>
            <a:off x="560512" y="620688"/>
            <a:ext cx="8089900" cy="481682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0" b="1" cap="sm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ORÇAMENTÁRIO x FINANCEIRO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5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smads.jpg">
            <a:extLst>
              <a:ext uri="{FF2B5EF4-FFF2-40B4-BE49-F238E27FC236}">
                <a16:creationId xmlns:a16="http://schemas.microsoft.com/office/drawing/2014/main" id="{B3F35548-DFB6-F12A-F835-E38C13C000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54158"/>
            <a:ext cx="1424608" cy="7382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1DF9F85-1334-4A3A-BA03-5E79CA7E3800}"/>
              </a:ext>
            </a:extLst>
          </p:cNvPr>
          <p:cNvSpPr txBox="1"/>
          <p:nvPr/>
        </p:nvSpPr>
        <p:spPr>
          <a:xfrm>
            <a:off x="627888" y="1417321"/>
            <a:ext cx="820521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700" dirty="0"/>
              <a:t>Pedidos de Movimentação Orçamentária (PMO): </a:t>
            </a:r>
          </a:p>
          <a:p>
            <a:endParaRPr lang="pt-BR" sz="17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700" dirty="0"/>
              <a:t>descongelamento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700" dirty="0"/>
              <a:t>suplementação com ou sem contrapartida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700" dirty="0"/>
              <a:t>suplementação via superávit do exercício anterior (descontados os restos a pagar)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700" dirty="0"/>
              <a:t>suplementação por excesso de arrecadação no presente exercício (não previstos na LOA)</a:t>
            </a:r>
          </a:p>
          <a:p>
            <a:endParaRPr lang="pt-BR" sz="17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sz="1700" dirty="0"/>
              <a:t>Problema para o início do exercício de 2026:</a:t>
            </a:r>
          </a:p>
          <a:p>
            <a:endParaRPr lang="pt-BR" sz="1700" dirty="0"/>
          </a:p>
          <a:p>
            <a:r>
              <a:rPr lang="pt-BR" sz="1700" dirty="0"/>
              <a:t>	- Previsão de receitas para a LOA 2026 feita em MAIO/2025 utilizando as fontes de recurso existentes (03.1.1682 e 03.1.1683) </a:t>
            </a:r>
          </a:p>
          <a:p>
            <a:endParaRPr lang="pt-BR" sz="1700" dirty="0"/>
          </a:p>
          <a:p>
            <a:r>
              <a:rPr lang="pt-BR" sz="1700" dirty="0"/>
              <a:t>	- Início 2026 DRADS informa que foram abertas novas contas para os repasses de 2026</a:t>
            </a:r>
          </a:p>
          <a:p>
            <a:endParaRPr lang="pt-BR" sz="1700" dirty="0"/>
          </a:p>
          <a:p>
            <a:r>
              <a:rPr lang="pt-BR" sz="1700" dirty="0"/>
              <a:t>	- Tempo necessário para regularização das novas contas e posteriormente movimentação do orçamento dos recursos antigos para os novos.</a:t>
            </a:r>
          </a:p>
          <a:p>
            <a:endParaRPr lang="pt-BR" sz="1700" dirty="0"/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sz="1500" dirty="0"/>
          </a:p>
          <a:p>
            <a:endParaRPr lang="pt-BR" sz="15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sz="1500" dirty="0"/>
          </a:p>
          <a:p>
            <a:endParaRPr lang="pt-BR" sz="1500" dirty="0"/>
          </a:p>
          <a:p>
            <a:endParaRPr lang="pt-BR" sz="1500" dirty="0"/>
          </a:p>
        </p:txBody>
      </p:sp>
    </p:spTree>
    <p:extLst>
      <p:ext uri="{BB962C8B-B14F-4D97-AF65-F5344CB8AC3E}">
        <p14:creationId xmlns:p14="http://schemas.microsoft.com/office/powerpoint/2010/main" val="342552603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FB189-5579-0B67-5B54-ACC00BBC1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99CB5BE9-3B93-30C3-ACBD-A179B99DB4EB}"/>
              </a:ext>
            </a:extLst>
          </p:cNvPr>
          <p:cNvSpPr txBox="1">
            <a:spLocks/>
          </p:cNvSpPr>
          <p:nvPr/>
        </p:nvSpPr>
        <p:spPr>
          <a:xfrm>
            <a:off x="679384" y="931584"/>
            <a:ext cx="8089900" cy="4816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4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cap="sm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EXECUÇÃO ORÇAMENTÁRIA 1º SEMESTRE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4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smads.jpg">
            <a:extLst>
              <a:ext uri="{FF2B5EF4-FFF2-40B4-BE49-F238E27FC236}">
                <a16:creationId xmlns:a16="http://schemas.microsoft.com/office/drawing/2014/main" id="{CF09D568-83AC-42E3-416E-A09C207067C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54158"/>
            <a:ext cx="1424608" cy="73825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5680B99-B63F-61B7-B022-89D097DEC769}"/>
              </a:ext>
            </a:extLst>
          </p:cNvPr>
          <p:cNvSpPr txBox="1"/>
          <p:nvPr/>
        </p:nvSpPr>
        <p:spPr>
          <a:xfrm>
            <a:off x="434205" y="3968497"/>
            <a:ext cx="18562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/>
              <a:t>Fonte: SOF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F6B569B1-C211-1B8A-6ABB-9B2EBDEB97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6993788"/>
              </p:ext>
            </p:extLst>
          </p:nvPr>
        </p:nvGraphicFramePr>
        <p:xfrm>
          <a:off x="488374" y="2521192"/>
          <a:ext cx="8929251" cy="1304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827">
                  <a:extLst>
                    <a:ext uri="{9D8B030D-6E8A-4147-A177-3AD203B41FA5}">
                      <a16:colId xmlns:a16="http://schemas.microsoft.com/office/drawing/2014/main" val="2299866610"/>
                    </a:ext>
                  </a:extLst>
                </a:gridCol>
                <a:gridCol w="1216152">
                  <a:extLst>
                    <a:ext uri="{9D8B030D-6E8A-4147-A177-3AD203B41FA5}">
                      <a16:colId xmlns:a16="http://schemas.microsoft.com/office/drawing/2014/main" val="1992591770"/>
                    </a:ext>
                  </a:extLst>
                </a:gridCol>
                <a:gridCol w="941832">
                  <a:extLst>
                    <a:ext uri="{9D8B030D-6E8A-4147-A177-3AD203B41FA5}">
                      <a16:colId xmlns:a16="http://schemas.microsoft.com/office/drawing/2014/main" val="320896133"/>
                    </a:ext>
                  </a:extLst>
                </a:gridCol>
                <a:gridCol w="978408">
                  <a:extLst>
                    <a:ext uri="{9D8B030D-6E8A-4147-A177-3AD203B41FA5}">
                      <a16:colId xmlns:a16="http://schemas.microsoft.com/office/drawing/2014/main" val="2598704783"/>
                    </a:ext>
                  </a:extLst>
                </a:gridCol>
                <a:gridCol w="1197864">
                  <a:extLst>
                    <a:ext uri="{9D8B030D-6E8A-4147-A177-3AD203B41FA5}">
                      <a16:colId xmlns:a16="http://schemas.microsoft.com/office/drawing/2014/main" val="2608536823"/>
                    </a:ext>
                  </a:extLst>
                </a:gridCol>
                <a:gridCol w="1307592">
                  <a:extLst>
                    <a:ext uri="{9D8B030D-6E8A-4147-A177-3AD203B41FA5}">
                      <a16:colId xmlns:a16="http://schemas.microsoft.com/office/drawing/2014/main" val="4043986063"/>
                    </a:ext>
                  </a:extLst>
                </a:gridCol>
                <a:gridCol w="1225296">
                  <a:extLst>
                    <a:ext uri="{9D8B030D-6E8A-4147-A177-3AD203B41FA5}">
                      <a16:colId xmlns:a16="http://schemas.microsoft.com/office/drawing/2014/main" val="215770496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8437146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VALOR ORÇADO 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SUPLEMENTAÇÕES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CONGELADO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DISPONÍVEL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VALOR RESERVADO 1º TRIMESTRE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VALOR EMPENHADO 1º TRIMESTRE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VALOR LIQUIDADO 1º TRIMESTRE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VALOR PAGO 1º TRIMESTRE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79575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   65.793.652,00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       4.953.484,27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70.747.136,27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           50.539.346,75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49.353.176,36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        19.305.756,41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17.056.063,10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76180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71,4%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69,8%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85957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852040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4008A-E72D-C5F1-8D76-9A911008E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C933BC04-7F46-F1BB-A128-57C37DFC8C1B}"/>
              </a:ext>
            </a:extLst>
          </p:cNvPr>
          <p:cNvSpPr txBox="1">
            <a:spLocks/>
          </p:cNvSpPr>
          <p:nvPr/>
        </p:nvSpPr>
        <p:spPr>
          <a:xfrm>
            <a:off x="496504" y="968160"/>
            <a:ext cx="8089900" cy="4816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2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00" b="1" cap="small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REPASSES FINANCEIROS 2026 – PREVISTO x EFETIVO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200" b="1" cap="small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smads.jpg">
            <a:extLst>
              <a:ext uri="{FF2B5EF4-FFF2-40B4-BE49-F238E27FC236}">
                <a16:creationId xmlns:a16="http://schemas.microsoft.com/office/drawing/2014/main" id="{D10459A5-94D4-7CE3-7D5A-0E9F80B811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54158"/>
            <a:ext cx="1424608" cy="73825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7948547-BF72-C689-16FE-BEB23B2D483D}"/>
              </a:ext>
            </a:extLst>
          </p:cNvPr>
          <p:cNvSpPr txBox="1"/>
          <p:nvPr/>
        </p:nvSpPr>
        <p:spPr>
          <a:xfrm>
            <a:off x="979866" y="4749790"/>
            <a:ext cx="7251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/>
              <a:t>Recursos da PSB e da PSE utilizados no repasse para as organizações parceiras. </a:t>
            </a:r>
          </a:p>
          <a:p>
            <a:endParaRPr lang="pt-BR" sz="1500" dirty="0"/>
          </a:p>
          <a:p>
            <a:r>
              <a:rPr lang="pt-BR" sz="1500" dirty="0"/>
              <a:t>Repasse do Programa SUPERAÇÃO em janeiro/2026 referente a 2025 – Não previsto na LOA 2026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ABD78F85-2FBE-3191-CB03-8C1EB1EF9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532210"/>
              </p:ext>
            </p:extLst>
          </p:nvPr>
        </p:nvGraphicFramePr>
        <p:xfrm>
          <a:off x="1239454" y="1648290"/>
          <a:ext cx="6991605" cy="2768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321">
                  <a:extLst>
                    <a:ext uri="{9D8B030D-6E8A-4147-A177-3AD203B41FA5}">
                      <a16:colId xmlns:a16="http://schemas.microsoft.com/office/drawing/2014/main" val="2606239737"/>
                    </a:ext>
                  </a:extLst>
                </a:gridCol>
                <a:gridCol w="1398321">
                  <a:extLst>
                    <a:ext uri="{9D8B030D-6E8A-4147-A177-3AD203B41FA5}">
                      <a16:colId xmlns:a16="http://schemas.microsoft.com/office/drawing/2014/main" val="2901248998"/>
                    </a:ext>
                  </a:extLst>
                </a:gridCol>
                <a:gridCol w="1398321">
                  <a:extLst>
                    <a:ext uri="{9D8B030D-6E8A-4147-A177-3AD203B41FA5}">
                      <a16:colId xmlns:a16="http://schemas.microsoft.com/office/drawing/2014/main" val="2339053860"/>
                    </a:ext>
                  </a:extLst>
                </a:gridCol>
                <a:gridCol w="1398321">
                  <a:extLst>
                    <a:ext uri="{9D8B030D-6E8A-4147-A177-3AD203B41FA5}">
                      <a16:colId xmlns:a16="http://schemas.microsoft.com/office/drawing/2014/main" val="2715989942"/>
                    </a:ext>
                  </a:extLst>
                </a:gridCol>
                <a:gridCol w="1398321">
                  <a:extLst>
                    <a:ext uri="{9D8B030D-6E8A-4147-A177-3AD203B41FA5}">
                      <a16:colId xmlns:a16="http://schemas.microsoft.com/office/drawing/2014/main" val="382142300"/>
                    </a:ext>
                  </a:extLst>
                </a:gridCol>
              </a:tblGrid>
              <a:tr h="46137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PREVISTO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EFETIVO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5598879"/>
                  </a:ext>
                </a:extLst>
              </a:tr>
              <a:tr h="4613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PSB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25.221.672,00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8.827.586,52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98139344"/>
                  </a:ext>
                </a:extLst>
              </a:tr>
              <a:tr h="4613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39.654.180,00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13.878.961,98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6828190"/>
                  </a:ext>
                </a:extLst>
              </a:tr>
              <a:tr h="4613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   600.000,00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7363094"/>
                  </a:ext>
                </a:extLst>
              </a:tr>
              <a:tr h="4613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SUPERAÇÃO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15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  4.953.484,27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41524243"/>
                  </a:ext>
                </a:extLst>
              </a:tr>
              <a:tr h="46137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TOTAL 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65.475.852,00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27.660.032,77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880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83669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515" y="764704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500" b="1" dirty="0">
                <a:solidFill>
                  <a:srgbClr val="002060"/>
                </a:solidFill>
              </a:rPr>
              <a:t>PSB, PSE e SUPERAÇÃO – 1º SEMESTRE 2026</a:t>
            </a:r>
          </a:p>
        </p:txBody>
      </p:sp>
      <p:sp>
        <p:nvSpPr>
          <p:cNvPr id="9" name="Retângulo 8"/>
          <p:cNvSpPr/>
          <p:nvPr/>
        </p:nvSpPr>
        <p:spPr>
          <a:xfrm>
            <a:off x="957518" y="3006956"/>
            <a:ext cx="7990964" cy="844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kern="1200"/>
          </a:p>
        </p:txBody>
      </p:sp>
      <p:pic>
        <p:nvPicPr>
          <p:cNvPr id="12" name="Imagem 11" descr="logo sma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1523E2D-176F-377D-81A0-783D35DEBCE7}"/>
              </a:ext>
            </a:extLst>
          </p:cNvPr>
          <p:cNvSpPr txBox="1"/>
          <p:nvPr/>
        </p:nvSpPr>
        <p:spPr>
          <a:xfrm>
            <a:off x="720471" y="5153416"/>
            <a:ext cx="59225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/>
              <a:t>Repasses PSB e PSE em 30/03/2026 - necessidade de movimentação do orçamento pela mudança de fonte</a:t>
            </a:r>
          </a:p>
          <a:p>
            <a:endParaRPr lang="pt-BR" sz="1500" dirty="0"/>
          </a:p>
          <a:p>
            <a:r>
              <a:rPr lang="pt-BR" sz="1500" dirty="0"/>
              <a:t>SUPERAÇÃO: repasses aos </a:t>
            </a:r>
            <a:r>
              <a:rPr lang="pt-BR" sz="1500" dirty="0" err="1"/>
              <a:t>SASFs</a:t>
            </a:r>
            <a:r>
              <a:rPr lang="pt-BR" sz="1500" dirty="0"/>
              <a:t> de acordo com Plano de Ação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BDF9DE74-CC6E-E32B-990E-8BA5F74332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3331"/>
              </p:ext>
            </p:extLst>
          </p:nvPr>
        </p:nvGraphicFramePr>
        <p:xfrm>
          <a:off x="720470" y="1379366"/>
          <a:ext cx="8228012" cy="3774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003">
                  <a:extLst>
                    <a:ext uri="{9D8B030D-6E8A-4147-A177-3AD203B41FA5}">
                      <a16:colId xmlns:a16="http://schemas.microsoft.com/office/drawing/2014/main" val="1414470979"/>
                    </a:ext>
                  </a:extLst>
                </a:gridCol>
                <a:gridCol w="2057003">
                  <a:extLst>
                    <a:ext uri="{9D8B030D-6E8A-4147-A177-3AD203B41FA5}">
                      <a16:colId xmlns:a16="http://schemas.microsoft.com/office/drawing/2014/main" val="3417604962"/>
                    </a:ext>
                  </a:extLst>
                </a:gridCol>
                <a:gridCol w="2057003">
                  <a:extLst>
                    <a:ext uri="{9D8B030D-6E8A-4147-A177-3AD203B41FA5}">
                      <a16:colId xmlns:a16="http://schemas.microsoft.com/office/drawing/2014/main" val="3244167453"/>
                    </a:ext>
                  </a:extLst>
                </a:gridCol>
                <a:gridCol w="2057003">
                  <a:extLst>
                    <a:ext uri="{9D8B030D-6E8A-4147-A177-3AD203B41FA5}">
                      <a16:colId xmlns:a16="http://schemas.microsoft.com/office/drawing/2014/main" val="2442749167"/>
                    </a:ext>
                  </a:extLst>
                </a:gridCol>
              </a:tblGrid>
              <a:tr h="50431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 BÁSICA 2026 23.398-6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 ESPECIAL 2026 23.399-4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SUPERAÇÃO 2026 23.022-7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45473917"/>
                  </a:ext>
                </a:extLst>
              </a:tr>
              <a:tr h="46090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SALDO 31/12/2025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498801"/>
                  </a:ext>
                </a:extLst>
              </a:tr>
              <a:tr h="46090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Repasses FEAS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8.827.586,52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13.878.961,98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4.953.484,27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53264571"/>
                  </a:ext>
                </a:extLst>
              </a:tr>
              <a:tr h="46090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Outras transferências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5950324"/>
                  </a:ext>
                </a:extLst>
              </a:tr>
              <a:tr h="5043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Rendimentos financeiros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130.533,67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174.782,99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201.446,36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0483498"/>
                  </a:ext>
                </a:extLst>
              </a:tr>
              <a:tr h="46090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Valores utilizados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4.031.525,19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7.805.077,27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1.268.167,35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4816701"/>
                  </a:ext>
                </a:extLst>
              </a:tr>
              <a:tr h="46090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EXECUÇÃO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51228277"/>
                  </a:ext>
                </a:extLst>
              </a:tr>
              <a:tr h="46090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SALDO 30/06/2026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4.926.595,00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6.248.667,70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3.886.763,28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822769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0B83A-1EDD-4312-6DDB-37D452468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1E72FA-11BC-CACD-40BD-AE2C9A61F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71" y="548677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300" b="1" dirty="0">
                <a:solidFill>
                  <a:srgbClr val="002060"/>
                </a:solidFill>
              </a:rPr>
              <a:t>PSB, PSE e SUPERAÇÃO - 1º SEMESTRE 2026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26B9B3E-0AB9-FBA5-F9EE-E6E47D35E93E}"/>
              </a:ext>
            </a:extLst>
          </p:cNvPr>
          <p:cNvSpPr/>
          <p:nvPr/>
        </p:nvSpPr>
        <p:spPr>
          <a:xfrm>
            <a:off x="957518" y="3006956"/>
            <a:ext cx="7990964" cy="844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kern="1200"/>
          </a:p>
        </p:txBody>
      </p:sp>
      <p:pic>
        <p:nvPicPr>
          <p:cNvPr id="12" name="Imagem 11" descr="logo smads.jpg">
            <a:extLst>
              <a:ext uri="{FF2B5EF4-FFF2-40B4-BE49-F238E27FC236}">
                <a16:creationId xmlns:a16="http://schemas.microsoft.com/office/drawing/2014/main" id="{65F5ECB3-130E-BBEF-805A-159F3CB67AA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507BCDE1-7035-4BD9-60F9-8F35266D93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775136"/>
              </p:ext>
            </p:extLst>
          </p:nvPr>
        </p:nvGraphicFramePr>
        <p:xfrm>
          <a:off x="1429937" y="1468826"/>
          <a:ext cx="6603999" cy="4545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1333">
                  <a:extLst>
                    <a:ext uri="{9D8B030D-6E8A-4147-A177-3AD203B41FA5}">
                      <a16:colId xmlns:a16="http://schemas.microsoft.com/office/drawing/2014/main" val="2818695742"/>
                    </a:ext>
                  </a:extLst>
                </a:gridCol>
                <a:gridCol w="2201333">
                  <a:extLst>
                    <a:ext uri="{9D8B030D-6E8A-4147-A177-3AD203B41FA5}">
                      <a16:colId xmlns:a16="http://schemas.microsoft.com/office/drawing/2014/main" val="3176656376"/>
                    </a:ext>
                  </a:extLst>
                </a:gridCol>
                <a:gridCol w="2201333">
                  <a:extLst>
                    <a:ext uri="{9D8B030D-6E8A-4147-A177-3AD203B41FA5}">
                      <a16:colId xmlns:a16="http://schemas.microsoft.com/office/drawing/2014/main" val="2790990305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1º SEMESTRE 2026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1427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PROTEÇÃO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Nº DE SERVIÇOS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TIPO DE SERVIÇO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93469465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PSB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CCA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700772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Circo Social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3782620"/>
                  </a:ext>
                </a:extLst>
              </a:tr>
              <a:tr h="370840">
                <a:tc rowSpan="7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PSE 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 II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9465808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 II - CTA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155807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CAE Familias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689634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CAE Idosos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8036112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Núcleo Conv.p/Adulto em Sit.Rua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7789129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República para Adultos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670228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SEAS I-II Misto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15369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SUPERAÇÃO 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SASF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40565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666419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36BC1-0C16-1086-3EFB-2A25CD371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9BF4F3-A3D8-BFFE-855F-B483A7C6A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515" y="764704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300" b="1" dirty="0">
                <a:solidFill>
                  <a:srgbClr val="002060"/>
                </a:solidFill>
              </a:rPr>
              <a:t>PSB, PSE, BE e Extraordinário – REPROGRAMAÇÃO - 1º SEMESTRE 2026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3DBF617-A9A1-C22D-E30C-4B4B99A42302}"/>
              </a:ext>
            </a:extLst>
          </p:cNvPr>
          <p:cNvSpPr/>
          <p:nvPr/>
        </p:nvSpPr>
        <p:spPr>
          <a:xfrm>
            <a:off x="957518" y="3006956"/>
            <a:ext cx="7990964" cy="844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kern="1200"/>
          </a:p>
        </p:txBody>
      </p:sp>
      <p:pic>
        <p:nvPicPr>
          <p:cNvPr id="12" name="Imagem 11" descr="logo smads.jpg">
            <a:extLst>
              <a:ext uri="{FF2B5EF4-FFF2-40B4-BE49-F238E27FC236}">
                <a16:creationId xmlns:a16="http://schemas.microsoft.com/office/drawing/2014/main" id="{B16515A0-A425-B224-C168-EA7A083CB6B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BDAA52F-3E15-FB02-E759-E21BFB4EB168}"/>
              </a:ext>
            </a:extLst>
          </p:cNvPr>
          <p:cNvSpPr txBox="1"/>
          <p:nvPr/>
        </p:nvSpPr>
        <p:spPr>
          <a:xfrm>
            <a:off x="584515" y="5230738"/>
            <a:ext cx="8089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/>
              <a:t>BE OBT – Plano de 2024, mas repasse financeiro efetivo em </a:t>
            </a:r>
            <a:r>
              <a:rPr lang="pt-BR" sz="1500" dirty="0" err="1"/>
              <a:t>jan</a:t>
            </a:r>
            <a:r>
              <a:rPr lang="pt-BR" sz="1500" dirty="0"/>
              <a:t>/2025 – autorizada reprogramação para 2026.</a:t>
            </a:r>
          </a:p>
          <a:p>
            <a:endParaRPr lang="pt-BR" sz="1500" dirty="0"/>
          </a:p>
          <a:p>
            <a:r>
              <a:rPr lang="pt-BR" sz="1500" dirty="0"/>
              <a:t>Suplementação orçamentária via PMO por superávit do exercício anterior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0DB9ECD2-2686-3C42-A4CC-032D116E38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956451"/>
              </p:ext>
            </p:extLst>
          </p:nvPr>
        </p:nvGraphicFramePr>
        <p:xfrm>
          <a:off x="1231585" y="1246150"/>
          <a:ext cx="7441086" cy="385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0181">
                  <a:extLst>
                    <a:ext uri="{9D8B030D-6E8A-4147-A177-3AD203B41FA5}">
                      <a16:colId xmlns:a16="http://schemas.microsoft.com/office/drawing/2014/main" val="63329826"/>
                    </a:ext>
                  </a:extLst>
                </a:gridCol>
                <a:gridCol w="1240181">
                  <a:extLst>
                    <a:ext uri="{9D8B030D-6E8A-4147-A177-3AD203B41FA5}">
                      <a16:colId xmlns:a16="http://schemas.microsoft.com/office/drawing/2014/main" val="2075775177"/>
                    </a:ext>
                  </a:extLst>
                </a:gridCol>
                <a:gridCol w="1240181">
                  <a:extLst>
                    <a:ext uri="{9D8B030D-6E8A-4147-A177-3AD203B41FA5}">
                      <a16:colId xmlns:a16="http://schemas.microsoft.com/office/drawing/2014/main" val="1488772328"/>
                    </a:ext>
                  </a:extLst>
                </a:gridCol>
                <a:gridCol w="1240181">
                  <a:extLst>
                    <a:ext uri="{9D8B030D-6E8A-4147-A177-3AD203B41FA5}">
                      <a16:colId xmlns:a16="http://schemas.microsoft.com/office/drawing/2014/main" val="885578799"/>
                    </a:ext>
                  </a:extLst>
                </a:gridCol>
                <a:gridCol w="1240181">
                  <a:extLst>
                    <a:ext uri="{9D8B030D-6E8A-4147-A177-3AD203B41FA5}">
                      <a16:colId xmlns:a16="http://schemas.microsoft.com/office/drawing/2014/main" val="4140135256"/>
                    </a:ext>
                  </a:extLst>
                </a:gridCol>
                <a:gridCol w="1240181">
                  <a:extLst>
                    <a:ext uri="{9D8B030D-6E8A-4147-A177-3AD203B41FA5}">
                      <a16:colId xmlns:a16="http://schemas.microsoft.com/office/drawing/2014/main" val="3072906451"/>
                    </a:ext>
                  </a:extLst>
                </a:gridCol>
              </a:tblGrid>
              <a:tr h="49270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 BÁSICA 2025 21.822-7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 ESPECIAL 2025 21.823-5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BE OBT 2024 19.447-6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BE 2025 21.824-3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PASSAGENS 2025 22.951-2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77257149"/>
                  </a:ext>
                </a:extLst>
              </a:tr>
              <a:tr h="49270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SALDO 31/12/2025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4.583.034,47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6.601.772,83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138.678,76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180.227,33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70.652,28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0138765"/>
                  </a:ext>
                </a:extLst>
              </a:tr>
              <a:tr h="45029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Repasses FEAS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5037677"/>
                  </a:ext>
                </a:extLst>
              </a:tr>
              <a:tr h="49270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Outras transferências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0095104"/>
                  </a:ext>
                </a:extLst>
              </a:tr>
              <a:tr h="49270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Rendimentos financeiros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208.947,45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208.077,33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9.437,70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9.513,64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3.729,51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6859628"/>
                  </a:ext>
                </a:extLst>
              </a:tr>
              <a:tr h="49270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Valores utilizados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833.095,89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3.118.197,40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0,00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2966325"/>
                  </a:ext>
                </a:extLst>
              </a:tr>
              <a:tr h="45029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EXECUÇÃO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743312"/>
                  </a:ext>
                </a:extLst>
              </a:tr>
              <a:tr h="49270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SALDO 30/06/2026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3.958.886,03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3.691.652,76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148.116,46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189.740,97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74.381,79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758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140207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354CD-949A-0BA5-313D-E87DD03BD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8E52B9-9C22-C3A7-7084-4B886C793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515" y="764704"/>
            <a:ext cx="8089900" cy="432048"/>
          </a:xfrm>
        </p:spPr>
        <p:txBody>
          <a:bodyPr>
            <a:noAutofit/>
          </a:bodyPr>
          <a:lstStyle/>
          <a:p>
            <a:pPr algn="ctr"/>
            <a:r>
              <a:rPr lang="pt-BR" sz="2300" b="1" dirty="0">
                <a:solidFill>
                  <a:srgbClr val="002060"/>
                </a:solidFill>
              </a:rPr>
              <a:t>PSB e PSE – REPROGRAMAÇÃO 2025/2026 - 1º SEMESTRE 2026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08B56F6-95E5-ABCA-9178-C10C8F31DB65}"/>
              </a:ext>
            </a:extLst>
          </p:cNvPr>
          <p:cNvSpPr/>
          <p:nvPr/>
        </p:nvSpPr>
        <p:spPr>
          <a:xfrm>
            <a:off x="957518" y="3006956"/>
            <a:ext cx="7990964" cy="844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kern="1200"/>
          </a:p>
        </p:txBody>
      </p:sp>
      <p:pic>
        <p:nvPicPr>
          <p:cNvPr id="12" name="Imagem 11" descr="logo smads.jpg">
            <a:extLst>
              <a:ext uri="{FF2B5EF4-FFF2-40B4-BE49-F238E27FC236}">
                <a16:creationId xmlns:a16="http://schemas.microsoft.com/office/drawing/2014/main" id="{4B40DF04-B25E-AD62-05D6-627ED82EAC2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1392" y="5877272"/>
            <a:ext cx="1424608" cy="738258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C0E36E8-C028-1990-7FDD-7929360964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725612"/>
              </p:ext>
            </p:extLst>
          </p:nvPr>
        </p:nvGraphicFramePr>
        <p:xfrm>
          <a:off x="1446964" y="1237973"/>
          <a:ext cx="6641961" cy="4855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3987">
                  <a:extLst>
                    <a:ext uri="{9D8B030D-6E8A-4147-A177-3AD203B41FA5}">
                      <a16:colId xmlns:a16="http://schemas.microsoft.com/office/drawing/2014/main" val="1782231925"/>
                    </a:ext>
                  </a:extLst>
                </a:gridCol>
                <a:gridCol w="2213987">
                  <a:extLst>
                    <a:ext uri="{9D8B030D-6E8A-4147-A177-3AD203B41FA5}">
                      <a16:colId xmlns:a16="http://schemas.microsoft.com/office/drawing/2014/main" val="3454880709"/>
                    </a:ext>
                  </a:extLst>
                </a:gridCol>
                <a:gridCol w="2213987">
                  <a:extLst>
                    <a:ext uri="{9D8B030D-6E8A-4147-A177-3AD203B41FA5}">
                      <a16:colId xmlns:a16="http://schemas.microsoft.com/office/drawing/2014/main" val="2439682667"/>
                    </a:ext>
                  </a:extLst>
                </a:gridCol>
              </a:tblGrid>
              <a:tr h="303004"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1º SEMESTRE 2026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430074"/>
                  </a:ext>
                </a:extLst>
              </a:tr>
              <a:tr h="30300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PROTEÇÃO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Nº DE SERVIÇOS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TIPO DE SERVIÇO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7800091"/>
                  </a:ext>
                </a:extLst>
              </a:tr>
              <a:tr h="303004"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PSB 2025 - REPROGRAMADO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CCA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20132578"/>
                  </a:ext>
                </a:extLst>
              </a:tr>
              <a:tr h="3030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CIRCO SOCIAL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9604170"/>
                  </a:ext>
                </a:extLst>
              </a:tr>
              <a:tr h="3030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CJ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12171748"/>
                  </a:ext>
                </a:extLst>
              </a:tr>
              <a:tr h="303004">
                <a:tc rowSpan="11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PSE 2025 - REPROGRAMADO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90181741"/>
                  </a:ext>
                </a:extLst>
              </a:tr>
              <a:tr h="3030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CAE Familias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4946839"/>
                  </a:ext>
                </a:extLst>
              </a:tr>
              <a:tr h="3030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CAE Idosos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1960343"/>
                  </a:ext>
                </a:extLst>
              </a:tr>
              <a:tr h="3030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CAE Mulheres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98086153"/>
                  </a:ext>
                </a:extLst>
              </a:tr>
              <a:tr h="3030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CAE Mulheres Imigrantes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9327503"/>
                  </a:ext>
                </a:extLst>
              </a:tr>
              <a:tr h="3030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CAE Mulheres Gestantes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9294409"/>
                  </a:ext>
                </a:extLst>
              </a:tr>
              <a:tr h="3030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CAE Mulheres Trans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0528518"/>
                  </a:ext>
                </a:extLst>
              </a:tr>
              <a:tr h="30663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Hospedagem p/ Pessoas Sit. de Rua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94199398"/>
                  </a:ext>
                </a:extLst>
              </a:tr>
              <a:tr h="30663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Complexo de Serv. à Pop. Sit. de Rua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4099971"/>
                  </a:ext>
                </a:extLst>
              </a:tr>
              <a:tr h="3030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Núcleo Conv. p/Adulto em Sit.Rua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5259922"/>
                  </a:ext>
                </a:extLst>
              </a:tr>
              <a:tr h="3030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SEAS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7383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577427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m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</Template>
  <TotalTime>281</TotalTime>
  <Words>804</Words>
  <Application>Microsoft Office PowerPoint</Application>
  <PresentationFormat>Papel A4 (210 x 297 mm)</PresentationFormat>
  <Paragraphs>279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Bookman Old Style</vt:lpstr>
      <vt:lpstr>Calibri</vt:lpstr>
      <vt:lpstr>Courier New</vt:lpstr>
      <vt:lpstr>Gill Sans MT</vt:lpstr>
      <vt:lpstr>Wingdings</vt:lpstr>
      <vt:lpstr>Wingdings 3</vt:lpstr>
      <vt:lpstr>Origem</vt:lpstr>
      <vt:lpstr>PRESTAÇÃO DE CONTAS ESTADUAL - 1º SEMESTRE 2026 </vt:lpstr>
      <vt:lpstr>Apresentação do PowerPoint</vt:lpstr>
      <vt:lpstr>Apresentação do PowerPoint</vt:lpstr>
      <vt:lpstr>Apresentação do PowerPoint</vt:lpstr>
      <vt:lpstr>Apresentação do PowerPoint</vt:lpstr>
      <vt:lpstr>PSB, PSE e SUPERAÇÃO – 1º SEMESTRE 2026</vt:lpstr>
      <vt:lpstr>PSB, PSE e SUPERAÇÃO - 1º SEMESTRE 2026</vt:lpstr>
      <vt:lpstr>PSB, PSE, BE e Extraordinário – REPROGRAMAÇÃO - 1º SEMESTRE 2026</vt:lpstr>
      <vt:lpstr>PSB e PSE – REPROGRAMAÇÃO 2025/2026 - 1º SEMESTRE 2026</vt:lpstr>
      <vt:lpstr>EXECUÇÃO FINANCEIRA GERAL - 1º SEMESTRE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Dealing Desk para Letras Financeiras Plano de Negócios</dc:title>
  <dc:creator>Brenda</dc:creator>
  <cp:lastModifiedBy>Vanessa Moraes Lugli</cp:lastModifiedBy>
  <cp:revision>56</cp:revision>
  <cp:lastPrinted>2016-10-03T15:45:50Z</cp:lastPrinted>
  <dcterms:created xsi:type="dcterms:W3CDTF">2012-05-09T15:50:49Z</dcterms:created>
  <dcterms:modified xsi:type="dcterms:W3CDTF">2026-07-30T19:55:24Z</dcterms:modified>
</cp:coreProperties>
</file>