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5"/>
  </p:notesMasterIdLst>
  <p:handoutMasterIdLst>
    <p:handoutMasterId r:id="rId16"/>
  </p:handoutMasterIdLst>
  <p:sldIdLst>
    <p:sldId id="2271" r:id="rId2"/>
    <p:sldId id="2317" r:id="rId3"/>
    <p:sldId id="2319" r:id="rId4"/>
    <p:sldId id="2320" r:id="rId5"/>
    <p:sldId id="2318" r:id="rId6"/>
    <p:sldId id="2279" r:id="rId7"/>
    <p:sldId id="2285" r:id="rId8"/>
    <p:sldId id="2286" r:id="rId9"/>
    <p:sldId id="2287" r:id="rId10"/>
    <p:sldId id="2321" r:id="rId11"/>
    <p:sldId id="2322" r:id="rId12"/>
    <p:sldId id="2316" r:id="rId13"/>
    <p:sldId id="2323" r:id="rId14"/>
  </p:sldIdLst>
  <p:sldSz cx="9906000" cy="6858000" type="A4"/>
  <p:notesSz cx="6735763" cy="9866313"/>
  <p:defaultTextStyle>
    <a:defPPr>
      <a:defRPr lang="en-US"/>
    </a:defPPr>
    <a:lvl1pPr marL="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6" orient="horz" pos="572" userDrawn="1">
          <p15:clr>
            <a:srgbClr val="A4A3A4"/>
          </p15:clr>
        </p15:guide>
        <p15:guide id="121" orient="horz" pos="4020" userDrawn="1">
          <p15:clr>
            <a:srgbClr val="A4A3A4"/>
          </p15:clr>
        </p15:guide>
        <p15:guide id="122" pos="4435" userDrawn="1">
          <p15:clr>
            <a:srgbClr val="A4A3A4"/>
          </p15:clr>
        </p15:guide>
        <p15:guide id="123" pos="3075" userDrawn="1">
          <p15:clr>
            <a:srgbClr val="A4A3A4"/>
          </p15:clr>
        </p15:guide>
        <p15:guide id="125" pos="5932" userDrawn="1">
          <p15:clr>
            <a:srgbClr val="A4A3A4"/>
          </p15:clr>
        </p15:guide>
        <p15:guide id="126" pos="308" userDrawn="1">
          <p15:clr>
            <a:srgbClr val="A4A3A4"/>
          </p15:clr>
        </p15:guide>
        <p15:guide id="127" orient="horz" pos="527" userDrawn="1">
          <p15:clr>
            <a:srgbClr val="A4A3A4"/>
          </p15:clr>
        </p15:guide>
        <p15:guide id="129" orient="horz" pos="3067" userDrawn="1">
          <p15:clr>
            <a:srgbClr val="A4A3A4"/>
          </p15:clr>
        </p15:guide>
        <p15:guide id="131" pos="1850" userDrawn="1">
          <p15:clr>
            <a:srgbClr val="A4A3A4"/>
          </p15:clr>
        </p15:guide>
        <p15:guide id="132" pos="3165" userDrawn="1">
          <p15:clr>
            <a:srgbClr val="A4A3A4"/>
          </p15:clr>
        </p15:guide>
        <p15:guide id="135" pos="3120" userDrawn="1">
          <p15:clr>
            <a:srgbClr val="A4A3A4"/>
          </p15:clr>
        </p15:guide>
        <p15:guide id="136" orient="horz" pos="1026" userDrawn="1">
          <p15:clr>
            <a:srgbClr val="A4A3A4"/>
          </p15:clr>
        </p15:guide>
        <p15:guide id="137" orient="horz" pos="3294" userDrawn="1">
          <p15:clr>
            <a:srgbClr val="A4A3A4"/>
          </p15:clr>
        </p15:guide>
        <p15:guide id="138" orient="horz" pos="2160" userDrawn="1">
          <p15:clr>
            <a:srgbClr val="A4A3A4"/>
          </p15:clr>
        </p15:guide>
        <p15:guide id="139" orient="horz" pos="1298" userDrawn="1">
          <p15:clr>
            <a:srgbClr val="A4A3A4"/>
          </p15:clr>
        </p15:guide>
        <p15:guide id="140" pos="5796">
          <p15:clr>
            <a:srgbClr val="A4A3A4"/>
          </p15:clr>
        </p15:guide>
        <p15:guide id="141" pos="31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AF3E6A-4522-8E8B-C216-5568F05BDA20}" name="Isabela Calil Quintino" initials="IQ" userId="S::isacquintino@prefeitura.sp.gov.br::10852edd-28df-43fa-9248-9fba6afdc497" providerId="AD"/>
  <p188:author id="{460008F2-3538-EAFE-59D7-5FA270B01AC7}" name="Bruna Carolina Monteiro Dal Fabbro" initials="BF" userId="S::bmonteiro@prefeitura.sp.gov.br::efb1c09b-baa4-40f6-af3a-2b4f219d5f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erry Battistini" initials="TB" lastIdx="2" clrIdx="0">
    <p:extLst>
      <p:ext uri="{19B8F6BF-5375-455C-9EA6-DF929625EA0E}">
        <p15:presenceInfo xmlns:p15="http://schemas.microsoft.com/office/powerpoint/2012/main" userId="dd3ee72bef574af0" providerId="Windows Live"/>
      </p:ext>
    </p:extLst>
  </p:cmAuthor>
  <p:cmAuthor id="2" name="Gitane N. S. Leao" initials="GNSL" lastIdx="2" clrIdx="1">
    <p:extLst>
      <p:ext uri="{19B8F6BF-5375-455C-9EA6-DF929625EA0E}">
        <p15:presenceInfo xmlns:p15="http://schemas.microsoft.com/office/powerpoint/2012/main" userId="d02a49c8648675c5" providerId="Windows Live"/>
      </p:ext>
    </p:extLst>
  </p:cmAuthor>
  <p:cmAuthor id="3" name="Gregoire Balasko Orelio" initials="GBO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9F"/>
    <a:srgbClr val="3863CC"/>
    <a:srgbClr val="95A6BD"/>
    <a:srgbClr val="FFCC00"/>
    <a:srgbClr val="0099CC"/>
    <a:srgbClr val="33CCCC"/>
    <a:srgbClr val="23A1D3"/>
    <a:srgbClr val="13234A"/>
    <a:srgbClr val="FFFF99"/>
    <a:srgbClr val="EB4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7EAE2-E3F9-ECE5-067A-4F83735F086E}" v="1129" dt="2025-02-17T12:54:12.285"/>
    <p1510:client id="{53E23B88-36F0-EBF1-E6FE-DC7E3216306D}" v="50" dt="2025-02-17T12:45:00.500"/>
    <p1510:client id="{5B377E06-B489-6D08-E49C-DA571B8D3F5B}" v="575" dt="2025-02-17T12:41:05.449"/>
    <p1510:client id="{AF6CFF16-5BE5-05BE-E881-05A3DF25AC8D}" v="15" dt="2025-02-17T13:02:40.378"/>
    <p1510:client id="{B0791C5D-EAC6-B840-24FF-BCF198EEE032}" v="16" dt="2025-02-17T12:55:41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>
        <p:guide orient="horz" pos="572"/>
        <p:guide orient="horz" pos="4020"/>
        <p:guide pos="4435"/>
        <p:guide pos="3075"/>
        <p:guide pos="5932"/>
        <p:guide pos="308"/>
        <p:guide orient="horz" pos="527"/>
        <p:guide orient="horz" pos="3067"/>
        <p:guide pos="1850"/>
        <p:guide pos="3165"/>
        <p:guide pos="3120"/>
        <p:guide orient="horz" pos="1026"/>
        <p:guide orient="horz" pos="3294"/>
        <p:guide orient="horz" pos="2160"/>
        <p:guide orient="horz" pos="1298"/>
        <p:guide pos="5796"/>
        <p:guide pos="31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E86FE3CA-9578-4093-A638-41075E3FCEDF}" type="datetimeFigureOut">
              <a:rPr lang="pt-BR" smtClean="0"/>
              <a:pPr/>
              <a:t>04/02/2026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FF234E31-4146-4D38-851E-B8BC7C7D05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098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17CFDDF-CD52-4706-B3C2-1E3871CBAA9B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7CF75B13-15A3-4931-9F78-781FFD07625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2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>
            <a:lvl1pPr>
              <a:defRPr sz="1400"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317498" y="6355080"/>
            <a:ext cx="1320800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980281" y="3648075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80281" y="3648075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4175914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59002" y="6355080"/>
            <a:ext cx="1647698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90600" y="2819400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90600" y="2819400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1650" y="1219201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675492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95300" y="500856"/>
            <a:ext cx="19812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95300" y="1219200"/>
            <a:ext cx="89154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802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40202" y="6356350"/>
            <a:ext cx="37973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63702" y="6356350"/>
            <a:ext cx="21463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4608" y="3789040"/>
            <a:ext cx="7428825" cy="576064"/>
          </a:xfrm>
        </p:spPr>
        <p:txBody>
          <a:bodyPr>
            <a:noAutofit/>
          </a:bodyPr>
          <a:lstStyle/>
          <a:p>
            <a:r>
              <a:rPr lang="pt-BR" sz="2200" b="1" dirty="0">
                <a:solidFill>
                  <a:srgbClr val="002060"/>
                </a:solidFill>
              </a:rPr>
              <a:t>PRESTAÇÃO DE CONTAS FEDERAL - 4º TRIMESTRE 2025 </a:t>
            </a:r>
            <a:endParaRPr lang="pt-BR" sz="25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02783" y="5157192"/>
            <a:ext cx="5828455" cy="585918"/>
          </a:xfrm>
        </p:spPr>
        <p:txBody>
          <a:bodyPr>
            <a:normAutofit/>
          </a:bodyPr>
          <a:lstStyle/>
          <a:p>
            <a:r>
              <a:rPr lang="pt-BR" sz="2400" dirty="0">
                <a:solidFill>
                  <a:srgbClr val="002060"/>
                </a:solidFill>
              </a:rPr>
              <a:t>FEVEREIRO/2026</a:t>
            </a:r>
          </a:p>
          <a:p>
            <a:endParaRPr lang="pt-BR" sz="1600" dirty="0">
              <a:solidFill>
                <a:srgbClr val="002060"/>
              </a:solidFill>
            </a:endParaRPr>
          </a:p>
        </p:txBody>
      </p:sp>
      <p:pic>
        <p:nvPicPr>
          <p:cNvPr id="4" name="Imagem 3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61112" y="322161"/>
            <a:ext cx="3648819" cy="189088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DA7E6AF-1A66-AD4C-B2BA-2E0D1299E321}"/>
              </a:ext>
            </a:extLst>
          </p:cNvPr>
          <p:cNvSpPr txBox="1"/>
          <p:nvPr/>
        </p:nvSpPr>
        <p:spPr>
          <a:xfrm>
            <a:off x="998280" y="5888867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Documentos completos no SEI! 6024.2025/0002077-5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3DD62-1457-19ED-C88D-C1A15E12B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DC284C-BAC2-72C9-4765-63A72588A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EMENDAS PARLAMENTARES – 4º TRIMESTRE 2025</a:t>
            </a:r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48762866-0B0B-3905-DFB5-7D525329E76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BA17E11-8E03-7E9A-745C-F748DB0C9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" y="1907214"/>
            <a:ext cx="9009888" cy="24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8987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958BD-9E7D-F4D3-C93C-BD8411EC6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A78FD-E63B-2D9E-E3BB-7480F25AA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EMENDAS PARLAMENTARES – 4º TRIMESTRE 2025</a:t>
            </a:r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3A167EBA-34F6-E18A-0C5E-D055A39C646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4730078-096A-2085-77D6-256BECA5B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624" y="1236019"/>
            <a:ext cx="6466332" cy="497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3487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B2529-7B77-D5EF-E737-93E4FDAE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0B397-9038-ECC4-8D40-146A6777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EXECUÇÃO GERAL FEDERAL 4º TRIMESTRE 2025</a:t>
            </a:r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9C61EA14-DFBB-AF4F-0B20-B4FD05EF123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1DC175B-9CF1-C4FB-FE09-4DD80CB63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37" y="1333690"/>
            <a:ext cx="7446455" cy="300282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D02953F-A2C2-ACFA-2672-593F435918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9350" y="4405646"/>
            <a:ext cx="2622042" cy="190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99015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1C9B2-99DC-19A0-F315-62CAAA4EC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1D12BB-B606-47BE-26C8-837CDE03F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REPROGRAMAÇÃO 2025/2026</a:t>
            </a:r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1011C245-C513-D450-A7C2-6151329EAD8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826E76CD-076F-473F-C878-5D2F93CDF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360" y="1911096"/>
            <a:ext cx="9124127" cy="244024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D2191B7-E7BF-1A3E-0632-1E9116AA2A80}"/>
              </a:ext>
            </a:extLst>
          </p:cNvPr>
          <p:cNvSpPr txBox="1"/>
          <p:nvPr/>
        </p:nvSpPr>
        <p:spPr>
          <a:xfrm>
            <a:off x="560512" y="4864608"/>
            <a:ext cx="4322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Repasses para PSB, PSE, IGD-BF nos últimos dias de DEZ/2025</a:t>
            </a:r>
          </a:p>
        </p:txBody>
      </p:sp>
    </p:spTree>
    <p:extLst>
      <p:ext uri="{BB962C8B-B14F-4D97-AF65-F5344CB8AC3E}">
        <p14:creationId xmlns:p14="http://schemas.microsoft.com/office/powerpoint/2010/main" val="77885728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0AD06-A747-320D-D463-02ACF5728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6B31AE53-F466-61B4-B1CE-A04879F3C7B5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ORÇAMENTÁRIO x FINANCEIRO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7143CEF4-3B3C-69A2-8F3E-E049EAD71FC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E6EE4E6-4A90-D6D9-4B24-8C32B5F7B626}"/>
              </a:ext>
            </a:extLst>
          </p:cNvPr>
          <p:cNvSpPr txBox="1"/>
          <p:nvPr/>
        </p:nvSpPr>
        <p:spPr>
          <a:xfrm>
            <a:off x="667512" y="1682496"/>
            <a:ext cx="86502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LOA 2025 é a estimativa de RECEITAS e DESPESAS para o exercício de 2025. O valor orçamentário é resultado de um PLANEJAMENTO, é uma previsão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A previsão de RECEITAS da LOA se baseia em recursos NOVOS nas contas correntes (repasses federais e rendimentos financeiros das contas que já possuem recursos). Informações em MAIO de cada ano.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Repasses FINANCEIROS efetuados do FNAS ao FMAS ao longo de 2025, significa dinheiro efetivamente transferido para as contas correntes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Execução só é possível quando o valor disponível no ORÇAMENTO é igual ao valor FINANCEIRO ´comprovado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“Problemas” de execução: orçamento e financeiro não são iguais, congelamento do orçamento e insuficiência de cotas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627631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99CFA-7023-5719-D636-58178D2E2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BB7F9020-E39D-DFE0-492D-E57C2193EC97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ORÇAMENTÁRIO x FINANCEIRO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B3F35548-DFB6-F12A-F835-E38C13C000F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1DF9F85-1334-4A3A-BA03-5E79CA7E3800}"/>
              </a:ext>
            </a:extLst>
          </p:cNvPr>
          <p:cNvSpPr txBox="1"/>
          <p:nvPr/>
        </p:nvSpPr>
        <p:spPr>
          <a:xfrm>
            <a:off x="627888" y="1417321"/>
            <a:ext cx="82052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Pedidos de Movimentação Orçamentária (PMO): </a:t>
            </a:r>
          </a:p>
          <a:p>
            <a:endParaRPr lang="pt-BR" sz="15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descongelamento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com ou sem contrapartida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via superávit do exercício anterior (descontados os restos a pagar)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por excesso de arrecadação no presente exercício (não previstos na LOA)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O exercício de 2025 inicia com as dotações de fontes externas congeladas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Descongelamento via comprovação de saldos bancários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A cada parcela mensal recebida dos recursos de fontes externas um novo processo SEI! solicitando o descongelamento do valor da dotação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JAN/25: apresentação e aprovação da prestação de contas e reprogramação dos recursos 2024/2025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FEV/25: PMO solicitação de descongelamento orçamentário. Reserva e empenho dos valores disponíveis em conta.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sz="1500" dirty="0"/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sz="1500" dirty="0"/>
          </a:p>
          <a:p>
            <a:endParaRPr lang="pt-BR" sz="1500" dirty="0"/>
          </a:p>
          <a:p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34255260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FB189-5579-0B67-5B54-ACC00BBC1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99CB5BE9-3B93-30C3-ACBD-A179B99DB4EB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88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EXECUÇÃO ORÇAMENTÁRIA 4º TRIMESTRE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CF09D568-83AC-42E3-416E-A09C207067C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5680B99-B63F-61B7-B022-89D097DEC769}"/>
              </a:ext>
            </a:extLst>
          </p:cNvPr>
          <p:cNvSpPr txBox="1"/>
          <p:nvPr/>
        </p:nvSpPr>
        <p:spPr>
          <a:xfrm>
            <a:off x="434205" y="3968497"/>
            <a:ext cx="185623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Fonte: SOF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3BC3D3C-A21E-C0F1-8C15-91F580DA9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272" y="2363838"/>
            <a:ext cx="83820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204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4008A-E72D-C5F1-8D76-9A911008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C933BC04-7F46-F1BB-A128-57C37DFC8C1B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REPASSES FINANCEIROS 2025 – PREVISTO E EFETIVO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D10459A5-94D4-7CE3-7D5A-0E9F80B8119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948547-BF72-C689-16FE-BEB23B2D483D}"/>
              </a:ext>
            </a:extLst>
          </p:cNvPr>
          <p:cNvSpPr txBox="1"/>
          <p:nvPr/>
        </p:nvSpPr>
        <p:spPr>
          <a:xfrm>
            <a:off x="979866" y="4749790"/>
            <a:ext cx="725119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Recursos da PSB e da PSE utilizados no repasse para as organizações parceiras</a:t>
            </a:r>
          </a:p>
          <a:p>
            <a:endParaRPr lang="pt-BR" sz="1500" dirty="0"/>
          </a:p>
          <a:p>
            <a:r>
              <a:rPr lang="pt-BR" sz="1500" dirty="0"/>
              <a:t>Recursos IGD-BF e PROCAD SUAS utilizados no pagamento das despesas com contratos</a:t>
            </a:r>
          </a:p>
          <a:p>
            <a:endParaRPr lang="pt-BR" sz="1500" dirty="0"/>
          </a:p>
          <a:p>
            <a:r>
              <a:rPr lang="pt-BR" sz="1500" dirty="0"/>
              <a:t>EMENDAS PARLAMENTARES repassadas de acordo com Plano de Ação 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55D1223-D242-4CDC-49A9-731F29E76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8667" y="1414843"/>
            <a:ext cx="5259989" cy="302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8366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PSB E PSE – 4º TRIMESTRE 2025</a:t>
            </a:r>
          </a:p>
        </p:txBody>
      </p:sp>
      <p:sp>
        <p:nvSpPr>
          <p:cNvPr id="9" name="Retângulo 8"/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541C89B-B80D-0927-8B81-84B96764F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202" y="1277534"/>
            <a:ext cx="4962525" cy="245745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A544398-3FDF-05C8-0844-879CD1E7A2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938" y="3956046"/>
            <a:ext cx="2305050" cy="102870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A8C729EB-10E0-76EF-BFC7-C4473567C3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15" y="5089748"/>
            <a:ext cx="7731584" cy="116955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IGD-BF, IGD-PAB, IGD-SUAS e PROCAD SUAS – 4º TRIMESTRE 2025</a:t>
            </a:r>
          </a:p>
        </p:txBody>
      </p:sp>
      <p:sp>
        <p:nvSpPr>
          <p:cNvPr id="9" name="Retângulo 8"/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EF555960-A419-436C-BD66-695823AD92EA}"/>
              </a:ext>
            </a:extLst>
          </p:cNvPr>
          <p:cNvSpPr txBox="1"/>
          <p:nvPr/>
        </p:nvSpPr>
        <p:spPr>
          <a:xfrm>
            <a:off x="453828" y="4861609"/>
            <a:ext cx="8739868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1500" dirty="0"/>
              <a:t>A partir de 2023 IGD-M/PBF passa a substituir o IGD-M/PAB. </a:t>
            </a:r>
          </a:p>
          <a:p>
            <a:endParaRPr lang="pt-BR" sz="1500" dirty="0"/>
          </a:p>
          <a:p>
            <a:r>
              <a:rPr lang="pt-BR" sz="1500" dirty="0"/>
              <a:t>Saldos remanescentes na conta IGD-M/PAB podem ser utilizados normalmente, mas novos repasses ocorrerão apenas na conta IGD-M/BF.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5453D5E-CCF3-E5C0-584A-86FBE7535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242" y="1499616"/>
            <a:ext cx="7677150" cy="27432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200" b="1" dirty="0">
                <a:solidFill>
                  <a:srgbClr val="002060"/>
                </a:solidFill>
              </a:rPr>
              <a:t>USO DOS RECURSOS IGD-BF – </a:t>
            </a:r>
            <a:r>
              <a:rPr lang="pt-BR" sz="2400" b="1" dirty="0">
                <a:solidFill>
                  <a:srgbClr val="002060"/>
                </a:solidFill>
              </a:rPr>
              <a:t>4º TRIMESTRE 2025</a:t>
            </a:r>
            <a:endParaRPr lang="pt-BR" sz="2200" b="1" dirty="0">
              <a:solidFill>
                <a:srgbClr val="002060"/>
              </a:solidFill>
            </a:endParaRPr>
          </a:p>
        </p:txBody>
      </p:sp>
      <p:pic>
        <p:nvPicPr>
          <p:cNvPr id="12" name="Imagem 11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03A7681-E63B-A2A5-6801-7D00527C6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3351" y="1262002"/>
            <a:ext cx="6245353" cy="498439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PROGRAMAS – 4º TRIMESTRE 2025</a:t>
            </a:r>
          </a:p>
        </p:txBody>
      </p:sp>
      <p:pic>
        <p:nvPicPr>
          <p:cNvPr id="12" name="Imagem 11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7C9FA5B-88FD-081C-DD1F-EAADBD5095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577" y="1966722"/>
            <a:ext cx="7705725" cy="27051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</Template>
  <TotalTime>268</TotalTime>
  <Words>411</Words>
  <Application>Microsoft Office PowerPoint</Application>
  <PresentationFormat>Papel A4 (210 x 297 mm)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Bookman Old Style</vt:lpstr>
      <vt:lpstr>Calibri</vt:lpstr>
      <vt:lpstr>Courier New</vt:lpstr>
      <vt:lpstr>Gill Sans MT</vt:lpstr>
      <vt:lpstr>Wingdings</vt:lpstr>
      <vt:lpstr>Wingdings 3</vt:lpstr>
      <vt:lpstr>Origem</vt:lpstr>
      <vt:lpstr>PRESTAÇÃO DE CONTAS FEDERAL - 4º TRIMESTRE 2025 </vt:lpstr>
      <vt:lpstr>Apresentação do PowerPoint</vt:lpstr>
      <vt:lpstr>Apresentação do PowerPoint</vt:lpstr>
      <vt:lpstr>Apresentação do PowerPoint</vt:lpstr>
      <vt:lpstr>Apresentação do PowerPoint</vt:lpstr>
      <vt:lpstr>PSB E PSE – 4º TRIMESTRE 2025</vt:lpstr>
      <vt:lpstr>IGD-BF, IGD-PAB, IGD-SUAS e PROCAD SUAS – 4º TRIMESTRE 2025</vt:lpstr>
      <vt:lpstr>USO DOS RECURSOS IGD-BF – 4º TRIMESTRE 2025</vt:lpstr>
      <vt:lpstr>PROGRAMAS – 4º TRIMESTRE 2025</vt:lpstr>
      <vt:lpstr>EMENDAS PARLAMENTARES – 4º TRIMESTRE 2025</vt:lpstr>
      <vt:lpstr>EMENDAS PARLAMENTARES – 4º TRIMESTRE 2025</vt:lpstr>
      <vt:lpstr>EXECUÇÃO GERAL FEDERAL 4º TRIMESTRE 2025</vt:lpstr>
      <vt:lpstr>REPROGRAMAÇÃO 2025/2026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Desk para Letras Financeiras Plano de Negócios</dc:title>
  <dc:creator>Brenda</dc:creator>
  <cp:lastModifiedBy>Vanessa Moraes Lugli</cp:lastModifiedBy>
  <cp:revision>53</cp:revision>
  <cp:lastPrinted>2016-10-03T15:45:50Z</cp:lastPrinted>
  <dcterms:created xsi:type="dcterms:W3CDTF">2012-05-09T15:50:49Z</dcterms:created>
  <dcterms:modified xsi:type="dcterms:W3CDTF">2026-02-04T15:31:17Z</dcterms:modified>
</cp:coreProperties>
</file>