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8"/>
  </p:notesMasterIdLst>
  <p:sldIdLst>
    <p:sldId id="256" r:id="rId2"/>
    <p:sldId id="297" r:id="rId3"/>
    <p:sldId id="270" r:id="rId4"/>
    <p:sldId id="288" r:id="rId5"/>
    <p:sldId id="310" r:id="rId6"/>
    <p:sldId id="306" r:id="rId7"/>
    <p:sldId id="275" r:id="rId8"/>
    <p:sldId id="290" r:id="rId9"/>
    <p:sldId id="303" r:id="rId10"/>
    <p:sldId id="289" r:id="rId11"/>
    <p:sldId id="278" r:id="rId12"/>
    <p:sldId id="291" r:id="rId13"/>
    <p:sldId id="279" r:id="rId14"/>
    <p:sldId id="292" r:id="rId15"/>
    <p:sldId id="293" r:id="rId16"/>
    <p:sldId id="281" r:id="rId17"/>
    <p:sldId id="282" r:id="rId18"/>
    <p:sldId id="295" r:id="rId19"/>
    <p:sldId id="294" r:id="rId20"/>
    <p:sldId id="298" r:id="rId21"/>
    <p:sldId id="286" r:id="rId22"/>
    <p:sldId id="301" r:id="rId23"/>
    <p:sldId id="287" r:id="rId24"/>
    <p:sldId id="307" r:id="rId25"/>
    <p:sldId id="304" r:id="rId26"/>
    <p:sldId id="299" r:id="rId27"/>
  </p:sldIdLst>
  <p:sldSz cx="18288000" cy="10287000"/>
  <p:notesSz cx="7105650" cy="10236200"/>
  <p:embeddedFontLst>
    <p:embeddedFont>
      <p:font typeface="Arial Rounded MT Bold" panose="020F0704030504030204" pitchFamily="34" charset="0"/>
      <p:regular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Poppins" panose="00000500000000000000" pitchFamily="2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aracterização Geral" id="{B0ECE606-A26C-40C2-8549-9E1545F19950}">
          <p14:sldIdLst>
            <p14:sldId id="256"/>
            <p14:sldId id="297"/>
            <p14:sldId id="270"/>
            <p14:sldId id="288"/>
            <p14:sldId id="310"/>
            <p14:sldId id="306"/>
            <p14:sldId id="275"/>
            <p14:sldId id="290"/>
            <p14:sldId id="303"/>
            <p14:sldId id="289"/>
            <p14:sldId id="278"/>
            <p14:sldId id="291"/>
            <p14:sldId id="279"/>
            <p14:sldId id="292"/>
            <p14:sldId id="293"/>
            <p14:sldId id="281"/>
            <p14:sldId id="282"/>
            <p14:sldId id="295"/>
            <p14:sldId id="294"/>
            <p14:sldId id="298"/>
            <p14:sldId id="286"/>
            <p14:sldId id="301"/>
            <p14:sldId id="287"/>
            <p14:sldId id="307"/>
            <p14:sldId id="304"/>
            <p14:sldId id="299"/>
          </p14:sldIdLst>
        </p14:section>
        <p14:section name="Seção sem Título" id="{2B20D3A4-6410-440D-945C-A185896B91F1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525FF55-DB53-8378-7F7A-F7B007507F62}" name="Ricardo Framil Filho" initials="RF" userId="S::ricardoframil@PREFEITURA.SP.GOV.BR::020a5d5a-aa1c-4a08-bb85-c727fc835dc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84394"/>
    <a:srgbClr val="9F3A11"/>
    <a:srgbClr val="951B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notesView">
  <p:normalViewPr>
    <p:restoredLeft sz="13476" autoAdjust="0"/>
    <p:restoredTop sz="94365" autoAdjust="0"/>
  </p:normalViewPr>
  <p:slideViewPr>
    <p:cSldViewPr>
      <p:cViewPr>
        <p:scale>
          <a:sx n="180" d="100"/>
          <a:sy n="180" d="100"/>
        </p:scale>
        <p:origin x="132" y="1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4032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microsoft.com/office/2018/10/relationships/authors" Target="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9115" cy="513588"/>
          </a:xfrm>
          <a:prstGeom prst="rect">
            <a:avLst/>
          </a:prstGeom>
        </p:spPr>
        <p:txBody>
          <a:bodyPr vert="horz" lIns="99094" tIns="49547" rIns="99094" bIns="49547" rtlCol="0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4024891" y="0"/>
            <a:ext cx="3079115" cy="513588"/>
          </a:xfrm>
          <a:prstGeom prst="rect">
            <a:avLst/>
          </a:prstGeom>
        </p:spPr>
        <p:txBody>
          <a:bodyPr vert="horz" lIns="99094" tIns="49547" rIns="99094" bIns="49547" rtlCol="0"/>
          <a:lstStyle>
            <a:lvl1pPr algn="r">
              <a:defRPr sz="1300"/>
            </a:lvl1pPr>
          </a:lstStyle>
          <a:p>
            <a:fld id="{FEB59E18-220D-4213-931C-7883AA3AC099}" type="datetimeFigureOut">
              <a:rPr lang="pt-BR" smtClean="0"/>
              <a:t>05/08/2025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94" tIns="49547" rIns="99094" bIns="49547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710565" y="4926171"/>
            <a:ext cx="5684520" cy="4030504"/>
          </a:xfrm>
          <a:prstGeom prst="rect">
            <a:avLst/>
          </a:prstGeom>
        </p:spPr>
        <p:txBody>
          <a:bodyPr vert="horz" lIns="99094" tIns="49547" rIns="99094" bIns="49547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722614"/>
            <a:ext cx="3079115" cy="513587"/>
          </a:xfrm>
          <a:prstGeom prst="rect">
            <a:avLst/>
          </a:prstGeom>
        </p:spPr>
        <p:txBody>
          <a:bodyPr vert="horz" lIns="99094" tIns="49547" rIns="99094" bIns="49547" rtlCol="0" anchor="b"/>
          <a:lstStyle>
            <a:lvl1pPr algn="l">
              <a:defRPr sz="13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4024891" y="9722614"/>
            <a:ext cx="3079115" cy="513587"/>
          </a:xfrm>
          <a:prstGeom prst="rect">
            <a:avLst/>
          </a:prstGeom>
        </p:spPr>
        <p:txBody>
          <a:bodyPr vert="horz" lIns="99094" tIns="49547" rIns="99094" bIns="49547" rtlCol="0" anchor="b"/>
          <a:lstStyle>
            <a:lvl1pPr algn="r">
              <a:defRPr sz="1300"/>
            </a:lvl1pPr>
          </a:lstStyle>
          <a:p>
            <a:fld id="{5DD38A85-5395-41C5-85B0-FDA45F98D4F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185685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APRESENTAÇÃO – NOME  E REFERENCIAS </a:t>
            </a:r>
          </a:p>
          <a:p>
            <a:endParaRPr lang="pt-BR" dirty="0"/>
          </a:p>
          <a:p>
            <a:r>
              <a:rPr lang="pt-BR" dirty="0"/>
              <a:t>VOU APRESENTAR PARA VOCÊS O DIAGNÓSTICO DA CIDADE DE SÃO PAULO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38A85-5395-41C5-85B0-FDA45F98D4F8}" type="slidenum">
              <a:rPr lang="pt-BR" smtClean="0"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21231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482600" y="4926171"/>
            <a:ext cx="6140449" cy="4030504"/>
          </a:xfrm>
        </p:spPr>
        <p:txBody>
          <a:bodyPr/>
          <a:lstStyle/>
          <a:p>
            <a:pPr algn="just"/>
            <a:r>
              <a:rPr lang="pt-BR" dirty="0"/>
              <a:t>NO GRÁFICO, A PROPORÇÃO DE PESSOAS NO CAD ÚNICO NA ZONA LESTE DOIS COMO UM TODO É DE QUARENTA E QUATRO POR CENTO, A MAIOR ENTRE TODAS AS MACRORREGIÕES DA CIDADE.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A LESTE DOIS TEM TAMBÉM O MAIOR NÚMERO DE CADASTRADOS NO CAD ÚNICO.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38A85-5395-41C5-85B0-FDA45F98D4F8}" type="slidenum">
              <a:rPr lang="pt-BR" smtClean="0"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89942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710565" y="4926171"/>
            <a:ext cx="5684520" cy="4627615"/>
          </a:xfrm>
        </p:spPr>
        <p:txBody>
          <a:bodyPr/>
          <a:lstStyle/>
          <a:p>
            <a:pPr algn="just"/>
            <a:r>
              <a:rPr lang="pt-BR" dirty="0"/>
              <a:t>Ler os dados 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38A85-5395-41C5-85B0-FDA45F98D4F8}" type="slidenum">
              <a:rPr lang="pt-BR" smtClean="0"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67005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dirty="0"/>
              <a:t>AS DUAS MACRORREGIÕES COM MAIOR PROPORÇÃO DE FAMÍLIAS EM EXTREMA POBREZA NO CADASTRO ÚNICO SÃO O CENTRO E A LESTE UM, O QUE REFORÇA O QUE FOI DITO ACERCA DO VOLUME EXPRESSIVO DA POPULAÇÃO EM SITUAÇÃO DE RUA NO CADASTRO ÚNICO NESSAS REGIÕES.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38A85-5395-41C5-85B0-FDA45F98D4F8}" type="slidenum">
              <a:rPr lang="pt-BR" smtClean="0"/>
              <a:t>12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611585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dirty="0"/>
              <a:t>PESSOAS NO CADÚNICO POR CICLO ETÁRIO.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O QUE SÃO CICLOS ETÁRIOS?</a:t>
            </a:r>
          </a:p>
          <a:p>
            <a:pPr marL="185800" indent="-185800" algn="just">
              <a:buFont typeface="Wingdings" panose="05000000000000000000" pitchFamily="2" charset="2"/>
              <a:buChar char="§"/>
            </a:pPr>
            <a:r>
              <a:rPr lang="pt-BR" dirty="0"/>
              <a:t>CRIANÇAS NA PRIMEIRA INFÂNCIA, DE 0 A 5 ANOS,</a:t>
            </a:r>
          </a:p>
          <a:p>
            <a:pPr marL="185800" indent="-185800" algn="just">
              <a:buFont typeface="Wingdings" panose="05000000000000000000" pitchFamily="2" charset="2"/>
              <a:buChar char="§"/>
            </a:pPr>
            <a:r>
              <a:rPr lang="pt-BR" dirty="0"/>
              <a:t>CRIANÇAS E ADOLESCENTES NA FAIXA ETÁRIA DE SERVIÇOS DE CCA, DE 6 A 14 ANOS,</a:t>
            </a:r>
          </a:p>
          <a:p>
            <a:pPr marL="185800" indent="-185800" algn="just">
              <a:buFont typeface="Wingdings" panose="05000000000000000000" pitchFamily="2" charset="2"/>
              <a:buChar char="§"/>
            </a:pPr>
            <a:r>
              <a:rPr lang="pt-BR" dirty="0"/>
              <a:t>ADOLESCENTES DE 15 A 17 ANOS,</a:t>
            </a:r>
          </a:p>
          <a:p>
            <a:pPr marL="185800" indent="-185800" algn="just">
              <a:buFont typeface="Wingdings" panose="05000000000000000000" pitchFamily="2" charset="2"/>
              <a:buChar char="§"/>
            </a:pPr>
            <a:r>
              <a:rPr lang="pt-BR" dirty="0"/>
              <a:t>PESSOAS IDOSAS, COM 60 OU MAIS ANOS DE IDADE.</a:t>
            </a:r>
          </a:p>
          <a:p>
            <a:endParaRPr lang="pt-BR" dirty="0"/>
          </a:p>
          <a:p>
            <a:r>
              <a:rPr lang="pt-BR" dirty="0"/>
              <a:t>Ler os dados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38A85-5395-41C5-85B0-FDA45F98D4F8}" type="slidenum">
              <a:rPr lang="pt-BR" smtClean="0"/>
              <a:t>13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394485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dirty="0"/>
              <a:t>OS PERCENTUAIS DE PESSOAS NO CADASTRO ÚNICO POR CICLO ETÁRIO, QUANDO COMPARADAS AS OITO MACRORREGIÕES DA CIDADE E DESCONSIDERA A MAIOR CONCENTRAÇÃO QUE É NA FAIXA DE 18 A 59 ANOS. DESTACA-SE OS MAIORES PERCENTUAIS NA FAIXA DE IDADE DE 6 A 14 ANOS PARA TODAS AS REGIÕES. 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AS ZONAS NORTE 2, SUL 2 E LESTE 2 TEM 20% DOS CADASTROS NA FAIXA ETÁRIA DE 6 A 14 ANOS.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JÁ AS ZONAS LESTE 1 E SUL 1 ESTÃO ENTRE AS COM MAIOR PROPORÇÃO DE PESSOAS IDOSAS COM 19%.</a:t>
            </a:r>
          </a:p>
          <a:p>
            <a:pPr algn="just"/>
            <a:endParaRPr lang="pt-BR" dirty="0"/>
          </a:p>
          <a:p>
            <a:pPr algn="just"/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38A85-5395-41C5-85B0-FDA45F98D4F8}" type="slidenum">
              <a:rPr lang="pt-BR" smtClean="0"/>
              <a:t>14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715118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b="1" dirty="0"/>
              <a:t>NA CIDADE DE SÃO PAULO: </a:t>
            </a:r>
            <a:r>
              <a:rPr lang="pt-BR" dirty="0">
                <a:solidFill>
                  <a:srgbClr val="000000"/>
                </a:solidFill>
                <a:latin typeface="Calibri" panose="020F0502020204030204" pitchFamily="34" charset="0"/>
              </a:rPr>
              <a:t>2.095.103 PESSOAS PRETAS E PARDAS NO CADASTRO (57% DO TOTAL), E HÁ 4.662 PESSOAS INDÍGENAS. </a:t>
            </a:r>
            <a:endParaRPr lang="pt-BR" dirty="0"/>
          </a:p>
          <a:p>
            <a:pPr algn="just"/>
            <a:endParaRPr lang="pt-BR" dirty="0"/>
          </a:p>
          <a:p>
            <a:pPr algn="just"/>
            <a:r>
              <a:rPr lang="pt-BR" dirty="0"/>
              <a:t>A SUL 2 É A REGIÃO DA CIDADE COM MAIOR PERCENTUAL DE PESSOAS PRETAS, PARDAS E INDÍGENAS COM CADASTRO ÚNICO, SÃO SESSENTA E QUATRO POR CENTO.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38A85-5395-41C5-85B0-FDA45F98D4F8}" type="slidenum">
              <a:rPr lang="pt-BR" smtClean="0"/>
              <a:t>15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6957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 PRESENÇA DA IDENTIFICAÇÃO DE GRUPOS TRADICIONAIS E ESPECÍFICOS NO CADASTRO ÚNICO NA CIDADE, DESTACA EM MAIOR QUANTIDADE: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pt-BR" dirty="0"/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pt-BR" dirty="0"/>
              <a:t>AS FAMÍLIAS DE CATADORES DE MATERIAIS RECICLÁVEIS;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pt-BR" dirty="0"/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pt-BR" dirty="0"/>
              <a:t>AS FAMÍLIAS DE PRESOS DO SISTEMA CARCERÁRIO;</a:t>
            </a:r>
          </a:p>
          <a:p>
            <a:pPr algn="just"/>
            <a:endParaRPr lang="pt-BR" dirty="0"/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pt-BR" dirty="0"/>
              <a:t>AS FAMÍLIAS DE AGRICULTORES FAMILIARES;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pt-BR" dirty="0"/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pt-BR" dirty="0"/>
              <a:t>AS FAMÍLIAS INDÍGENAS;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pt-BR" dirty="0"/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pt-BR" dirty="0"/>
              <a:t>AS FAMÍLIAS DE DESABRIGADOS OU DESALOJADOS.</a:t>
            </a:r>
          </a:p>
          <a:p>
            <a:pPr marL="171450" indent="-171450" algn="just">
              <a:buFont typeface="Wingdings" panose="05000000000000000000" pitchFamily="2" charset="2"/>
              <a:buChar char="ü"/>
            </a:pPr>
            <a:endParaRPr lang="pt-BR" dirty="0"/>
          </a:p>
          <a:p>
            <a:pPr marL="171450" indent="-171450" algn="just">
              <a:buFont typeface="Wingdings" panose="05000000000000000000" pitchFamily="2" charset="2"/>
              <a:buChar char="ü"/>
            </a:pPr>
            <a:r>
              <a:rPr lang="pt-BR" dirty="0"/>
              <a:t>A PRESENÇA DE OUTROS GRUPOS, COM MENOS DE 100 REGISTROS, PODE INDICAR A EXISTÊNCIA DE MAIS FAMÍLIAS ASSOCIADAS A ESSES GRUPOS, MAS QUE AINDA NÃO ESTÃO REGISTRADOS NO CADASTRO.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38A85-5395-41C5-85B0-FDA45F98D4F8}" type="slidenum">
              <a:rPr lang="pt-BR" smtClean="0"/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174325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LER O DESTAQUE EM AZUL.</a:t>
            </a:r>
          </a:p>
          <a:p>
            <a:endParaRPr lang="pt-BR" dirty="0"/>
          </a:p>
          <a:p>
            <a:r>
              <a:rPr lang="pt-BR" dirty="0"/>
              <a:t>Dados de Pessoas com Deficiência do Censo da População (IBGE, 2022):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t-BR" dirty="0"/>
              <a:t>3,6</a:t>
            </a:r>
            <a:r>
              <a:rPr lang="pt-BR"/>
              <a:t>% com </a:t>
            </a:r>
            <a:r>
              <a:rPr lang="pt-BR" dirty="0"/>
              <a:t>dificuldades para enxergar;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t-BR" dirty="0"/>
              <a:t>47,2% não tem instrução ou tem o ensino fundamental incompleto;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t-BR" dirty="0"/>
              <a:t>10,53% são analfabetos.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t-BR" dirty="0"/>
              <a:t>1,4% de pessoas foram diagnosticadas com autismo, a maioria é do gênero masculino (1,6%) e indígena (1,7%).</a:t>
            </a:r>
          </a:p>
          <a:p>
            <a:endParaRPr lang="pt-BR" dirty="0"/>
          </a:p>
          <a:p>
            <a:r>
              <a:rPr lang="pt-BR" dirty="0">
                <a:solidFill>
                  <a:srgbClr val="384394"/>
                </a:solidFill>
              </a:rPr>
              <a:t>Na cidade de </a:t>
            </a:r>
            <a:r>
              <a:rPr lang="pt-BR" b="1" dirty="0">
                <a:solidFill>
                  <a:srgbClr val="384394"/>
                </a:solidFill>
              </a:rPr>
              <a:t>São Paulo </a:t>
            </a:r>
            <a:r>
              <a:rPr lang="pt-BR" dirty="0">
                <a:solidFill>
                  <a:srgbClr val="384394"/>
                </a:solidFill>
              </a:rPr>
              <a:t>tem 312.070 Pessoas com Deficiência no CadÚnico, e 165.105 pessoas com deficiência que recebem o BPC (52,9%).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38A85-5395-41C5-85B0-FDA45F98D4F8}" type="slidenum">
              <a:rPr lang="pt-BR" smtClean="0"/>
              <a:t>17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027324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>
          <a:xfrm>
            <a:off x="482600" y="4926171"/>
            <a:ext cx="6140450" cy="4030504"/>
          </a:xfrm>
        </p:spPr>
        <p:txBody>
          <a:bodyPr/>
          <a:lstStyle/>
          <a:p>
            <a:pPr algn="just"/>
            <a:r>
              <a:rPr lang="pt-BR" dirty="0"/>
              <a:t>A LESTE 2 É A REGIÃO DA CIDADE QUE TEM MAIS PESSOAS QUE TÊM ALGUMA OU MAIS DE UMA DEFICIÊNCIA, IDENTIFICADA NO CADÚNICO.</a:t>
            </a:r>
          </a:p>
          <a:p>
            <a:pPr algn="just"/>
            <a:endParaRPr lang="pt-BR" dirty="0"/>
          </a:p>
          <a:p>
            <a:r>
              <a:rPr lang="pt-BR" dirty="0"/>
              <a:t>CONTUDO, A SUL 2 É A QUE TEM MAIS BENEFICIÁRIOS DO BPC.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38A85-5395-41C5-85B0-FDA45F98D4F8}" type="slidenum">
              <a:rPr lang="pt-BR" smtClean="0"/>
              <a:t>18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58449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dirty="0"/>
              <a:t>O CENTRO É A MAIOR REGIÃO EM PERCENTUAL DE FAMÍLIAS QUE ESTÃO NO PROGRAMA BOLSA FAMÍLIA, SÃO 50% DAS FAMÍLIAS CADASTRADAS.</a:t>
            </a:r>
          </a:p>
          <a:p>
            <a:pPr algn="just"/>
            <a:endParaRPr lang="pt-BR" dirty="0"/>
          </a:p>
          <a:p>
            <a:pPr algn="just"/>
            <a:r>
              <a:rPr lang="pt-BR" dirty="0">
                <a:latin typeface="Calibri" panose="020F0502020204030204" pitchFamily="34" charset="0"/>
              </a:rPr>
              <a:t>NA CIDADE DE SÃO PAULO SÃO 673.892 FAMÍLIAS BENEFICIÁRIAS DO PROGRAMA BOLSA FAMÍLIA, O QUE REPRESENTA 41% DAS FAMÍLIAS NO CADASTRO. </a:t>
            </a:r>
            <a:endParaRPr lang="pt-BR" dirty="0"/>
          </a:p>
          <a:p>
            <a:pPr algn="just"/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38A85-5395-41C5-85B0-FDA45F98D4F8}" type="slidenum">
              <a:rPr lang="pt-BR" smtClean="0"/>
              <a:t>19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6263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LER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38A85-5395-41C5-85B0-FDA45F98D4F8}" type="slidenum">
              <a:rPr lang="pt-BR" smtClean="0"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152050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LER O TEXTO.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38A85-5395-41C5-85B0-FDA45F98D4F8}" type="slidenum">
              <a:rPr lang="pt-BR" smtClean="0"/>
              <a:t>20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21083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Em 10 anos 2015 para 2025 foram implantados 3 unidades, eram 51, hoje são 54 unidades na cidade.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38A85-5395-41C5-85B0-FDA45F98D4F8}" type="slidenum">
              <a:rPr lang="pt-BR" smtClean="0"/>
              <a:t>21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01167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38F9B1-5608-0C56-A890-DF83F58AF7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F0D44D52-7D8A-733C-56C3-973C0C2F77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68F052C8-7A62-2AFD-3338-DB18E818D6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LER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45DCF7D6-9CE9-B40F-CC82-783535722B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38A85-5395-41C5-85B0-FDA45F98D4F8}" type="slidenum">
              <a:rPr lang="pt-BR" smtClean="0"/>
              <a:t>22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409390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2015 - 26 CREAS e 4 Centros POP Rua.</a:t>
            </a:r>
          </a:p>
          <a:p>
            <a:endParaRPr lang="pt-BR" dirty="0"/>
          </a:p>
          <a:p>
            <a:r>
              <a:rPr lang="pt-BR" dirty="0"/>
              <a:t>2025 – 6 CREAS e 2 Centro POP a mais em 10 anos.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38A85-5395-41C5-85B0-FDA45F98D4F8}" type="slidenum">
              <a:rPr lang="pt-BR" smtClean="0"/>
              <a:t>23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41995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65AAD-8D6A-66C2-4416-7143B86D5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0AF8DD92-AF1F-F2B8-56CC-FE3EB6ECBD7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A9DD204F-D5AF-1D76-9CB9-5409DCA6A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Ler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D3A2F0D-13E5-9B16-6131-076498FCDE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38A85-5395-41C5-85B0-FDA45F98D4F8}" type="slidenum">
              <a:rPr lang="pt-BR" smtClean="0"/>
              <a:t>24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4842610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5F5F25-2835-A2E5-B787-FB82511BE2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972B51F-27C5-467E-C03D-D01175033D2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30BB7192-7D17-49E0-24DA-C990BF7CDD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dirty="0"/>
              <a:t>OS SERVIÇOS COM ENDEREÇOS SIGILOSOS FORAM OMITIDOS NO MAPA (EXEMPLOS: SERVIÇO DE ACOLHIMENTO INSTITUCIONAL PARA CRIANÇAS E ADOLESCENTES E CENTRO DE ACOLHIDA PARA MULHERES EM SITUAÇÃO DE VIOLÊNCIA).</a:t>
            </a:r>
          </a:p>
          <a:p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50575C3-EC2E-EDE7-D5F8-26EF2843D5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38A85-5395-41C5-85B0-FDA45F98D4F8}" type="slidenum">
              <a:rPr lang="pt-BR" smtClean="0"/>
              <a:t>25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9125742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SAUDAÇÕES ESPONTÂNEA DO NARRADOR</a:t>
            </a:r>
          </a:p>
          <a:p>
            <a:endParaRPr lang="pt-BR" dirty="0"/>
          </a:p>
          <a:p>
            <a:r>
              <a:rPr lang="pt-BR" dirty="0"/>
              <a:t>Ou SUGESTÃO:</a:t>
            </a:r>
          </a:p>
          <a:p>
            <a:endParaRPr lang="pt-BR" dirty="0"/>
          </a:p>
          <a:p>
            <a:r>
              <a:rPr lang="pt-BR" dirty="0"/>
              <a:t>UMA EXCELENTE CONFERENCIA PARA VOCÊS.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38A85-5395-41C5-85B0-FDA45F98D4F8}" type="slidenum">
              <a:rPr lang="pt-BR" smtClean="0"/>
              <a:t>26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6643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dirty="0"/>
              <a:t>A CIDADE DE SÃO PAULO É RECORTADA, OFICIALMENTE, POR: 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8 MACRORREGIÕES</a:t>
            </a:r>
          </a:p>
          <a:p>
            <a:pPr algn="just"/>
            <a:r>
              <a:rPr lang="pt-BR" dirty="0"/>
              <a:t>32 SUBPREFEITURA</a:t>
            </a:r>
          </a:p>
          <a:p>
            <a:pPr algn="just"/>
            <a:r>
              <a:rPr lang="pt-BR" dirty="0"/>
              <a:t>96 DISTRITOS</a:t>
            </a:r>
          </a:p>
          <a:p>
            <a:pPr algn="just"/>
            <a:r>
              <a:rPr lang="pt-BR" dirty="0"/>
              <a:t>27.592 SETORES CENSITÁRIOS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38A85-5395-41C5-85B0-FDA45F98D4F8}" type="slidenum">
              <a:rPr lang="pt-BR" smtClean="0"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25461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CARACTERIZAÇÃO GERAL</a:t>
            </a:r>
          </a:p>
          <a:p>
            <a:endParaRPr lang="pt-BR" dirty="0"/>
          </a:p>
          <a:p>
            <a:r>
              <a:rPr lang="pt-BR" dirty="0"/>
              <a:t>LER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38A85-5395-41C5-85B0-FDA45F98D4F8}" type="slidenum">
              <a:rPr lang="pt-BR" smtClean="0"/>
              <a:t>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47759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C0CFBE-99D5-D21A-7CA4-5430C57105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2804356D-EAF9-2BC4-0AD6-67B9F09C8FB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9C3CA0AE-4D43-4C44-E193-C6A0A691C20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endParaRPr lang="pt-BR" dirty="0"/>
          </a:p>
          <a:p>
            <a:r>
              <a:rPr lang="pt-BR" dirty="0"/>
              <a:t>Importante destacar que: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t-BR" dirty="0"/>
              <a:t> em relação ao censo de 2010, houve aumento de registro de pessoas pretas, pardas e indígenas.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t-BR" dirty="0"/>
              <a:t>A idade mediana das pessoas identificadas por raça cor é menor entre os indígenas 33 anos.</a:t>
            </a:r>
          </a:p>
          <a:p>
            <a:pPr marL="171450" indent="-171450">
              <a:buFont typeface="Wingdings" panose="05000000000000000000" pitchFamily="2" charset="2"/>
              <a:buChar char="ü"/>
            </a:pPr>
            <a:r>
              <a:rPr lang="pt-BR" dirty="0"/>
              <a:t>Na cidade de São Paulo somos a maioria mulheres e idosos (60 anos ou mais), com significativo destaque para os 19.783 indígenas,739 quilombolas e 1,39% de pessoas estrangeiras – a maioria 11.966 vindos da Bolívia (nos últimos 5 anos).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E897178-9CBA-859C-5969-6C6E6174799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38A85-5395-41C5-85B0-FDA45F98D4F8}" type="slidenum">
              <a:rPr lang="pt-BR" smtClean="0"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8832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EEFBAC-D735-F885-4C7B-BD172BC2A2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6D9538D0-EDE3-A51D-E018-616C9E58FD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C3160970-2E03-3A1B-5E8D-6724373601C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dirty="0"/>
              <a:t>SÃO OITO MACRORREGIÕES NO TOTAL:</a:t>
            </a:r>
          </a:p>
          <a:p>
            <a:pPr marL="171450" indent="-171450" algn="just">
              <a:buFontTx/>
              <a:buChar char="-"/>
            </a:pPr>
            <a:r>
              <a:rPr lang="pt-BR" dirty="0"/>
              <a:t>CENTRO, </a:t>
            </a:r>
          </a:p>
          <a:p>
            <a:pPr marL="171450" indent="-171450" algn="just">
              <a:buFontTx/>
              <a:buChar char="-"/>
            </a:pPr>
            <a:r>
              <a:rPr lang="pt-BR" dirty="0"/>
              <a:t>SUL 1 (UM), </a:t>
            </a:r>
          </a:p>
          <a:p>
            <a:pPr marL="171450" indent="-171450" algn="just">
              <a:buFontTx/>
              <a:buChar char="-"/>
            </a:pPr>
            <a:r>
              <a:rPr lang="pt-BR" dirty="0"/>
              <a:t>SUL 2 (DOIS), </a:t>
            </a:r>
          </a:p>
          <a:p>
            <a:pPr marL="171450" indent="-171450" algn="just">
              <a:buFontTx/>
              <a:buChar char="-"/>
            </a:pPr>
            <a:r>
              <a:rPr lang="pt-BR" dirty="0"/>
              <a:t>NORTE 1 (UM), </a:t>
            </a:r>
          </a:p>
          <a:p>
            <a:pPr marL="171450" indent="-171450" algn="just">
              <a:buFontTx/>
              <a:buChar char="-"/>
            </a:pPr>
            <a:r>
              <a:rPr lang="pt-BR" dirty="0"/>
              <a:t>NORTE 2 (DOIS), </a:t>
            </a:r>
          </a:p>
          <a:p>
            <a:pPr marL="171450" indent="-171450" algn="just">
              <a:buFontTx/>
              <a:buChar char="-"/>
            </a:pPr>
            <a:r>
              <a:rPr lang="pt-BR" dirty="0"/>
              <a:t>OESTE, </a:t>
            </a:r>
          </a:p>
          <a:p>
            <a:pPr marL="171450" indent="-171450" algn="just">
              <a:buFontTx/>
              <a:buChar char="-"/>
            </a:pPr>
            <a:r>
              <a:rPr lang="pt-BR" dirty="0"/>
              <a:t>LESTE 1 (UM) E </a:t>
            </a:r>
          </a:p>
          <a:p>
            <a:pPr marL="171450" indent="-171450" algn="just">
              <a:buFontTx/>
              <a:buChar char="-"/>
            </a:pPr>
            <a:r>
              <a:rPr lang="pt-BR" dirty="0"/>
              <a:t>LESTE 2 (DOIS)</a:t>
            </a:r>
          </a:p>
          <a:p>
            <a:pPr algn="just"/>
            <a:endParaRPr lang="pt-BR" b="1" dirty="0"/>
          </a:p>
          <a:p>
            <a:pPr algn="just"/>
            <a:r>
              <a:rPr lang="pt-BR" dirty="0"/>
              <a:t>ENTRE 2010 E 2022, A REGIÃO OESTE FOI A QUE MAIS CRESCEU COM 6,8% EM TERMOS POPULACIONAIS.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A REGIÃO MAIS POPULOSA É A SUL 2 E FOI A SEGUNDA QUE MAIS CRESCEU COM 5,8%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5C43283D-6EEC-09E0-57C6-C550E9ADCC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38A85-5395-41C5-85B0-FDA45F98D4F8}" type="slidenum">
              <a:rPr lang="pt-BR" smtClean="0"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677310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just">
              <a:defRPr/>
            </a:pPr>
            <a:r>
              <a:rPr lang="pt-BR" b="1" dirty="0">
                <a:latin typeface="Calibri"/>
              </a:rPr>
              <a:t>SÃO PAULO: </a:t>
            </a:r>
            <a:r>
              <a:rPr lang="pt-BR" dirty="0"/>
              <a:t>653.878 (</a:t>
            </a:r>
            <a:r>
              <a:rPr lang="pt-BR" dirty="0">
                <a:latin typeface="Calibri"/>
              </a:rPr>
              <a:t>13,09%) DOS DOMICÍLIOS EM FAVELAS E COMUNIDADES URBANAS.</a:t>
            </a:r>
          </a:p>
          <a:p>
            <a:pPr lvl="0" algn="just">
              <a:defRPr/>
            </a:pPr>
            <a:endParaRPr lang="pt-BR" dirty="0">
              <a:latin typeface="Calibri"/>
            </a:endParaRPr>
          </a:p>
          <a:p>
            <a:pPr marL="457200" lvl="0" indent="-457200" algn="just">
              <a:buFontTx/>
              <a:buChar char="-"/>
              <a:defRPr/>
            </a:pPr>
            <a:r>
              <a:rPr lang="pt-BR" dirty="0">
                <a:latin typeface="Calibri"/>
              </a:rPr>
              <a:t>EXISTEM 1.359 FAVELAS OU COMUNIDADES URBANAS NA CIDADE DE SÃO PAULO (O MUNICÍPIO É O PRIMEIRO EM QUANTIDADE DE FAVELAS NO PAÍS). </a:t>
            </a:r>
          </a:p>
          <a:p>
            <a:pPr marL="457200" lvl="0" indent="-457200" algn="just">
              <a:buFontTx/>
              <a:buChar char="-"/>
              <a:defRPr/>
            </a:pPr>
            <a:endParaRPr lang="pt-BR" dirty="0">
              <a:latin typeface="Calibri"/>
            </a:endParaRPr>
          </a:p>
          <a:p>
            <a:pPr marL="457200" lvl="0" indent="-457200" algn="just">
              <a:buFontTx/>
              <a:buChar char="-"/>
              <a:defRPr/>
            </a:pPr>
            <a:r>
              <a:rPr lang="pt-BR" dirty="0">
                <a:latin typeface="Calibri"/>
              </a:rPr>
              <a:t>54.431 MORADIAS EM ÁREAS DE RISCO HIDROLÓGICO.</a:t>
            </a:r>
          </a:p>
          <a:p>
            <a:pPr lvl="0" algn="just">
              <a:defRPr/>
            </a:pPr>
            <a:endParaRPr lang="pt-BR" dirty="0">
              <a:latin typeface="Calibri"/>
            </a:endParaRPr>
          </a:p>
          <a:p>
            <a:pPr marL="457200" lvl="0" indent="-457200" algn="just">
              <a:buFontTx/>
              <a:buChar char="-"/>
              <a:defRPr/>
            </a:pPr>
            <a:r>
              <a:rPr lang="pt-BR" dirty="0">
                <a:latin typeface="Calibri"/>
              </a:rPr>
              <a:t>190.731 </a:t>
            </a:r>
            <a:r>
              <a:rPr lang="pt-BR" dirty="0"/>
              <a:t>MORADIAS EM ÁREAS DE RISCO GEOLÓGICO.</a:t>
            </a:r>
          </a:p>
          <a:p>
            <a:pPr marL="457200" lvl="0" indent="-457200" algn="just">
              <a:buFontTx/>
              <a:buChar char="-"/>
              <a:defRPr/>
            </a:pPr>
            <a:endParaRPr lang="pt-BR" dirty="0">
              <a:latin typeface="Calibri"/>
            </a:endParaRPr>
          </a:p>
          <a:p>
            <a:pPr marL="457200" lvl="0" indent="-457200" algn="just">
              <a:buFontTx/>
              <a:buChar char="-"/>
              <a:defRPr/>
            </a:pPr>
            <a:r>
              <a:rPr lang="pt-BR" dirty="0">
                <a:latin typeface="Calibri"/>
              </a:rPr>
              <a:t>AS MENORES FAVELAS SÃO TRÊS (CROMER NO DISTRITO DE CAMPO LIMPO; RUA ANA MOREIRA DOS SANTOS MATTOS NO JARAGUÁ E CONJUNTO HABITACIONAL GUAIANASES C NO LAJEADO) CADA UMA TEM 13 MORADIAS E A MAIOR É PARAISÓPOLIS COM 21.447 MORADIAS.</a:t>
            </a:r>
          </a:p>
          <a:p>
            <a:pPr lvl="0" algn="just">
              <a:defRPr/>
            </a:pPr>
            <a:endParaRPr lang="pt-BR" dirty="0">
              <a:latin typeface="Calibri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38A85-5395-41C5-85B0-FDA45F98D4F8}" type="slidenum">
              <a:rPr lang="pt-BR" smtClean="0"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13352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dirty="0"/>
              <a:t>A POPULAÇÃO EM SITUAÇÃO DE RUA CRESCEU EM TODA A CIDADE, DE MODO QUE HOJE, HÁ UM NÚMERO RELEVANTE DE PESSOAS NESSA SITUAÇÃO ESPALHADAS POR OUTRAS MACRORREGIÕES DA CIDADE. NÃO OBSTANTE, HÁ AINDA GRANDE CONCENTRAÇÃO NA REGIÃO CENTRAL E NA REGIÃO LESTE UM, QUE É ADJACENTE AO CENTRO.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NO CENTRO, FORAM ENCONTRADAS PELO CENSO DE DOIS MIL E VINTE E UM OITO MIL QUINHENTAS E SESSENTA E SEIS PESSOAS SEM ACOLHIMENTO E QUATRO MIL DUZENTAS E OITENTA E CINCO ACOLHIDAS.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38A85-5395-41C5-85B0-FDA45F98D4F8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36356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E80FB5-2595-A8FF-25FA-2BBD07E8B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A63D5456-CCE0-C5E5-6021-870A0685C58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E204CE3E-2B55-5A8F-E0CD-AAFEF10E546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/>
            <a:r>
              <a:rPr lang="pt-BR" dirty="0"/>
              <a:t>O REGISTRO DAS OPERAÇÕES BAIXAS TEMPERATURAS DE 2024 DEMONSTRA AS MAIORES CONCENTRAÇÕES DE ABORDAGENS REALIZADAS.</a:t>
            </a:r>
          </a:p>
          <a:p>
            <a:pPr algn="just"/>
            <a:endParaRPr lang="pt-BR" dirty="0"/>
          </a:p>
          <a:p>
            <a:pPr algn="just"/>
            <a:r>
              <a:rPr lang="pt-BR" dirty="0"/>
              <a:t>NO DISTRITO DE MARSILAC FORAM REALIZADAS APENAS 2 ABORDAGENS, ENQUANTO NA REPÚBLICA FORAM 41.909  ABORDAGENS.</a:t>
            </a: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8466074-1FD3-A807-25FE-3513E3D316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D38A85-5395-41C5-85B0-FDA45F98D4F8}" type="slidenum">
              <a:rPr lang="pt-BR" smtClean="0"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11736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1.pn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8.pn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4" Type="http://schemas.openxmlformats.org/officeDocument/2006/relationships/image" Target="../media/image7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svg"/><Relationship Id="rId18" Type="http://schemas.openxmlformats.org/officeDocument/2006/relationships/image" Target="../media/image54.png"/><Relationship Id="rId26" Type="http://schemas.openxmlformats.org/officeDocument/2006/relationships/image" Target="../media/image62.png"/><Relationship Id="rId3" Type="http://schemas.openxmlformats.org/officeDocument/2006/relationships/image" Target="../media/image1.png"/><Relationship Id="rId21" Type="http://schemas.openxmlformats.org/officeDocument/2006/relationships/image" Target="../media/image57.svg"/><Relationship Id="rId34" Type="http://schemas.openxmlformats.org/officeDocument/2006/relationships/image" Target="../media/image70.png"/><Relationship Id="rId7" Type="http://schemas.openxmlformats.org/officeDocument/2006/relationships/image" Target="../media/image43.svg"/><Relationship Id="rId12" Type="http://schemas.openxmlformats.org/officeDocument/2006/relationships/image" Target="../media/image48.png"/><Relationship Id="rId17" Type="http://schemas.openxmlformats.org/officeDocument/2006/relationships/image" Target="../media/image53.svg"/><Relationship Id="rId25" Type="http://schemas.openxmlformats.org/officeDocument/2006/relationships/image" Target="../media/image61.svg"/><Relationship Id="rId33" Type="http://schemas.openxmlformats.org/officeDocument/2006/relationships/image" Target="../media/image69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2.png"/><Relationship Id="rId20" Type="http://schemas.openxmlformats.org/officeDocument/2006/relationships/image" Target="../media/image56.png"/><Relationship Id="rId29" Type="http://schemas.openxmlformats.org/officeDocument/2006/relationships/image" Target="../media/image6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png"/><Relationship Id="rId11" Type="http://schemas.openxmlformats.org/officeDocument/2006/relationships/image" Target="../media/image47.svg"/><Relationship Id="rId24" Type="http://schemas.openxmlformats.org/officeDocument/2006/relationships/image" Target="../media/image60.png"/><Relationship Id="rId32" Type="http://schemas.openxmlformats.org/officeDocument/2006/relationships/image" Target="../media/image68.png"/><Relationship Id="rId5" Type="http://schemas.openxmlformats.org/officeDocument/2006/relationships/image" Target="../media/image8.png"/><Relationship Id="rId15" Type="http://schemas.openxmlformats.org/officeDocument/2006/relationships/image" Target="../media/image51.svg"/><Relationship Id="rId23" Type="http://schemas.openxmlformats.org/officeDocument/2006/relationships/image" Target="../media/image59.svg"/><Relationship Id="rId28" Type="http://schemas.openxmlformats.org/officeDocument/2006/relationships/image" Target="../media/image64.png"/><Relationship Id="rId10" Type="http://schemas.openxmlformats.org/officeDocument/2006/relationships/image" Target="../media/image46.png"/><Relationship Id="rId19" Type="http://schemas.openxmlformats.org/officeDocument/2006/relationships/image" Target="../media/image55.svg"/><Relationship Id="rId31" Type="http://schemas.openxmlformats.org/officeDocument/2006/relationships/image" Target="../media/image67.svg"/><Relationship Id="rId4" Type="http://schemas.openxmlformats.org/officeDocument/2006/relationships/image" Target="../media/image7.png"/><Relationship Id="rId9" Type="http://schemas.openxmlformats.org/officeDocument/2006/relationships/image" Target="../media/image45.svg"/><Relationship Id="rId14" Type="http://schemas.openxmlformats.org/officeDocument/2006/relationships/image" Target="../media/image50.png"/><Relationship Id="rId22" Type="http://schemas.openxmlformats.org/officeDocument/2006/relationships/image" Target="../media/image58.png"/><Relationship Id="rId27" Type="http://schemas.openxmlformats.org/officeDocument/2006/relationships/image" Target="../media/image63.svg"/><Relationship Id="rId30" Type="http://schemas.openxmlformats.org/officeDocument/2006/relationships/image" Target="../media/image66.png"/><Relationship Id="rId35" Type="http://schemas.openxmlformats.org/officeDocument/2006/relationships/image" Target="../media/image71.svg"/><Relationship Id="rId8" Type="http://schemas.openxmlformats.org/officeDocument/2006/relationships/image" Target="../media/image4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9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0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tiff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.pn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8.png"/><Relationship Id="rId10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png"/><Relationship Id="rId4" Type="http://schemas.openxmlformats.org/officeDocument/2006/relationships/image" Target="../media/image8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3676173" y="0"/>
            <a:ext cx="4611827" cy="4611827"/>
          </a:xfrm>
          <a:custGeom>
            <a:avLst/>
            <a:gdLst/>
            <a:ahLst/>
            <a:cxnLst/>
            <a:rect l="l" t="t" r="r" b="b"/>
            <a:pathLst>
              <a:path w="4611827" h="4611827">
                <a:moveTo>
                  <a:pt x="0" y="0"/>
                </a:moveTo>
                <a:lnTo>
                  <a:pt x="4611827" y="0"/>
                </a:lnTo>
                <a:lnTo>
                  <a:pt x="4611827" y="4611827"/>
                </a:lnTo>
                <a:lnTo>
                  <a:pt x="0" y="4611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Freeform 3"/>
          <p:cNvSpPr/>
          <p:nvPr/>
        </p:nvSpPr>
        <p:spPr>
          <a:xfrm>
            <a:off x="-541803" y="-523643"/>
            <a:ext cx="4000117" cy="4057712"/>
          </a:xfrm>
          <a:custGeom>
            <a:avLst/>
            <a:gdLst/>
            <a:ahLst/>
            <a:cxnLst/>
            <a:rect l="l" t="t" r="r" b="b"/>
            <a:pathLst>
              <a:path w="4000117" h="4057712">
                <a:moveTo>
                  <a:pt x="0" y="0"/>
                </a:moveTo>
                <a:lnTo>
                  <a:pt x="4000117" y="0"/>
                </a:lnTo>
                <a:lnTo>
                  <a:pt x="4000117" y="4057712"/>
                </a:lnTo>
                <a:lnTo>
                  <a:pt x="0" y="405771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12958" b="-11355"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Freeform 4"/>
          <p:cNvSpPr/>
          <p:nvPr/>
        </p:nvSpPr>
        <p:spPr>
          <a:xfrm>
            <a:off x="5276073" y="2531231"/>
            <a:ext cx="7735854" cy="4617931"/>
          </a:xfrm>
          <a:custGeom>
            <a:avLst/>
            <a:gdLst/>
            <a:ahLst/>
            <a:cxnLst/>
            <a:rect l="l" t="t" r="r" b="b"/>
            <a:pathLst>
              <a:path w="7735854" h="4617931">
                <a:moveTo>
                  <a:pt x="0" y="0"/>
                </a:moveTo>
                <a:lnTo>
                  <a:pt x="7735854" y="0"/>
                </a:lnTo>
                <a:lnTo>
                  <a:pt x="7735854" y="4617931"/>
                </a:lnTo>
                <a:lnTo>
                  <a:pt x="0" y="461793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4363" b="-33153"/>
            </a:stretch>
          </a:blipFill>
        </p:spPr>
        <p:txBody>
          <a:bodyPr/>
          <a:lstStyle/>
          <a:p>
            <a:endParaRPr lang="pt-BR" dirty="0"/>
          </a:p>
        </p:txBody>
      </p:sp>
      <p:grpSp>
        <p:nvGrpSpPr>
          <p:cNvPr id="5" name="Group 5"/>
          <p:cNvGrpSpPr/>
          <p:nvPr/>
        </p:nvGrpSpPr>
        <p:grpSpPr>
          <a:xfrm>
            <a:off x="0" y="8211239"/>
            <a:ext cx="18288000" cy="2075761"/>
            <a:chOff x="0" y="0"/>
            <a:chExt cx="4816593" cy="546702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546702"/>
            </a:xfrm>
            <a:custGeom>
              <a:avLst/>
              <a:gdLst/>
              <a:ahLst/>
              <a:cxnLst/>
              <a:rect l="l" t="t" r="r" b="b"/>
              <a:pathLst>
                <a:path w="4816592" h="546702">
                  <a:moveTo>
                    <a:pt x="0" y="0"/>
                  </a:moveTo>
                  <a:lnTo>
                    <a:pt x="4816592" y="0"/>
                  </a:lnTo>
                  <a:lnTo>
                    <a:pt x="4816592" y="546702"/>
                  </a:lnTo>
                  <a:lnTo>
                    <a:pt x="0" y="546702"/>
                  </a:lnTo>
                  <a:close/>
                </a:path>
              </a:pathLst>
            </a:custGeom>
            <a:solidFill>
              <a:srgbClr val="38439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816593" cy="5848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r>
                <a:rPr lang="pt-BR" b="1" dirty="0">
                  <a:solidFill>
                    <a:srgbClr val="384394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endParaRPr dirty="0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4883058" y="335032"/>
            <a:ext cx="9384528" cy="1737491"/>
            <a:chOff x="0" y="0"/>
            <a:chExt cx="2256178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56178" cy="406400"/>
            </a:xfrm>
            <a:custGeom>
              <a:avLst/>
              <a:gdLst/>
              <a:ahLst/>
              <a:cxnLst/>
              <a:rect l="l" t="t" r="r" b="b"/>
              <a:pathLst>
                <a:path w="2256178" h="406400">
                  <a:moveTo>
                    <a:pt x="2052978" y="0"/>
                  </a:moveTo>
                  <a:cubicBezTo>
                    <a:pt x="2165202" y="0"/>
                    <a:pt x="2256178" y="90976"/>
                    <a:pt x="2256178" y="203200"/>
                  </a:cubicBezTo>
                  <a:cubicBezTo>
                    <a:pt x="2256178" y="315424"/>
                    <a:pt x="2165202" y="406400"/>
                    <a:pt x="2052978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DC40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256178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4" name="Imagem 23">
            <a:extLst>
              <a:ext uri="{FF2B5EF4-FFF2-40B4-BE49-F238E27FC236}">
                <a16:creationId xmlns:a16="http://schemas.microsoft.com/office/drawing/2014/main" id="{E739360D-CB8E-ECA6-AA08-00AA90BAE7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58000" y="8281853"/>
            <a:ext cx="3686349" cy="12144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F2CF9CE-F685-BD56-811B-6DF88C38EB16}"/>
              </a:ext>
            </a:extLst>
          </p:cNvPr>
          <p:cNvSpPr txBox="1"/>
          <p:nvPr/>
        </p:nvSpPr>
        <p:spPr>
          <a:xfrm>
            <a:off x="1" y="9378194"/>
            <a:ext cx="18288000" cy="743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pt-BR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Elaboração: Coordenação do Observatório de Vigilância Socioassistencial (SMADS/GSUAS/COVS)</a:t>
            </a:r>
            <a:endParaRPr lang="en-US" sz="6600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EA058EA5-9E75-A959-AF7E-2C477E7B37E9}"/>
              </a:ext>
            </a:extLst>
          </p:cNvPr>
          <p:cNvSpPr txBox="1"/>
          <p:nvPr/>
        </p:nvSpPr>
        <p:spPr>
          <a:xfrm>
            <a:off x="6058490" y="721262"/>
            <a:ext cx="645872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200" b="1" spc="332" dirty="0">
                <a:solidFill>
                  <a:srgbClr val="384394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DIAGNÓSTICO SOCIOTERRITORIAL</a:t>
            </a:r>
          </a:p>
          <a:p>
            <a:pPr algn="ctr"/>
            <a:r>
              <a:rPr lang="pt-BR" sz="2200" dirty="0">
                <a:solidFill>
                  <a:srgbClr val="384394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Cidade de São Paulo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63DE0-CDAE-EA1C-D91D-E75686EE0B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macro-popecad-leste2.png">
            <a:extLst>
              <a:ext uri="{FF2B5EF4-FFF2-40B4-BE49-F238E27FC236}">
                <a16:creationId xmlns:a16="http://schemas.microsoft.com/office/drawing/2014/main" id="{D89D790F-FD74-4819-20E1-1CBB8CD45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1828800"/>
            <a:ext cx="14554200" cy="7277100"/>
          </a:xfrm>
          <a:prstGeom prst="rect">
            <a:avLst/>
          </a:prstGeom>
        </p:spPr>
      </p:pic>
      <p:sp>
        <p:nvSpPr>
          <p:cNvPr id="8" name="Freeform 8">
            <a:extLst>
              <a:ext uri="{FF2B5EF4-FFF2-40B4-BE49-F238E27FC236}">
                <a16:creationId xmlns:a16="http://schemas.microsoft.com/office/drawing/2014/main" id="{689D3C53-5A85-056B-8A85-F622A61C7F1B}"/>
              </a:ext>
            </a:extLst>
          </p:cNvPr>
          <p:cNvSpPr/>
          <p:nvPr/>
        </p:nvSpPr>
        <p:spPr>
          <a:xfrm>
            <a:off x="13676173" y="0"/>
            <a:ext cx="4611827" cy="4611827"/>
          </a:xfrm>
          <a:custGeom>
            <a:avLst/>
            <a:gdLst/>
            <a:ahLst/>
            <a:cxnLst/>
            <a:rect l="l" t="t" r="r" b="b"/>
            <a:pathLst>
              <a:path w="4611827" h="4611827">
                <a:moveTo>
                  <a:pt x="0" y="0"/>
                </a:moveTo>
                <a:lnTo>
                  <a:pt x="4611827" y="0"/>
                </a:lnTo>
                <a:lnTo>
                  <a:pt x="4611827" y="4611827"/>
                </a:lnTo>
                <a:lnTo>
                  <a:pt x="0" y="461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CA91F464-92A4-1DD9-39BD-CE66489E5642}"/>
              </a:ext>
            </a:extLst>
          </p:cNvPr>
          <p:cNvSpPr txBox="1">
            <a:spLocks/>
          </p:cNvSpPr>
          <p:nvPr/>
        </p:nvSpPr>
        <p:spPr>
          <a:xfrm>
            <a:off x="414260" y="114300"/>
            <a:ext cx="13100984" cy="8356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rgbClr val="384394"/>
                </a:solidFill>
              </a:rPr>
              <a:t>Cadastro Único – % da População Total (Macrorregiões)</a:t>
            </a:r>
            <a:endParaRPr lang="pt-PT" dirty="0">
              <a:solidFill>
                <a:srgbClr val="384394"/>
              </a:solidFill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3614E99F-AC66-EEBB-8D4C-03D4B4CBCBC0}"/>
              </a:ext>
            </a:extLst>
          </p:cNvPr>
          <p:cNvSpPr/>
          <p:nvPr/>
        </p:nvSpPr>
        <p:spPr>
          <a:xfrm>
            <a:off x="14020800" y="2929434"/>
            <a:ext cx="4428129" cy="4428129"/>
          </a:xfrm>
          <a:custGeom>
            <a:avLst/>
            <a:gdLst/>
            <a:ahLst/>
            <a:cxnLst/>
            <a:rect l="l" t="t" r="r" b="b"/>
            <a:pathLst>
              <a:path w="4428129" h="4428129">
                <a:moveTo>
                  <a:pt x="0" y="0"/>
                </a:moveTo>
                <a:lnTo>
                  <a:pt x="4428128" y="0"/>
                </a:lnTo>
                <a:lnTo>
                  <a:pt x="4428128" y="4428128"/>
                </a:lnTo>
                <a:lnTo>
                  <a:pt x="0" y="4428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3B9AF9C-9B5A-693C-65EE-67B9F4F0C3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161" y="9121647"/>
            <a:ext cx="2900363" cy="968562"/>
          </a:xfrm>
          <a:prstGeom prst="rect">
            <a:avLst/>
          </a:prstGeom>
        </p:spPr>
      </p:pic>
      <p:sp>
        <p:nvSpPr>
          <p:cNvPr id="6" name="TextBox 10">
            <a:extLst>
              <a:ext uri="{FF2B5EF4-FFF2-40B4-BE49-F238E27FC236}">
                <a16:creationId xmlns:a16="http://schemas.microsoft.com/office/drawing/2014/main" id="{0D8F9851-F8C7-65DF-7BB8-C9E0B5EF70A3}"/>
              </a:ext>
            </a:extLst>
          </p:cNvPr>
          <p:cNvSpPr txBox="1"/>
          <p:nvPr/>
        </p:nvSpPr>
        <p:spPr>
          <a:xfrm>
            <a:off x="304800" y="1104900"/>
            <a:ext cx="13546968" cy="3539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4604" lvl="1" algn="ctr" defTabSz="457200">
              <a:spcAft>
                <a:spcPts val="300"/>
              </a:spcAft>
              <a:defRPr/>
            </a:pPr>
            <a:r>
              <a:rPr lang="pt-BR" sz="2300" dirty="0">
                <a:solidFill>
                  <a:srgbClr val="384394"/>
                </a:solidFill>
                <a:latin typeface="Open Sans"/>
              </a:rPr>
              <a:t>Na cidade de </a:t>
            </a:r>
            <a:r>
              <a:rPr lang="pt-BR" sz="2300" noProof="0" dirty="0">
                <a:solidFill>
                  <a:srgbClr val="384394"/>
                </a:solidFill>
                <a:latin typeface="Open Sans"/>
              </a:rPr>
              <a:t>São Paulo são </a:t>
            </a:r>
            <a:r>
              <a:rPr lang="pt-BR" sz="2300" dirty="0">
                <a:solidFill>
                  <a:srgbClr val="384394"/>
                </a:solidFill>
                <a:latin typeface="Open Sans"/>
              </a:rPr>
              <a:t>3.683.221 pessoas, </a:t>
            </a:r>
            <a:r>
              <a:rPr lang="pt-BR" sz="2300" noProof="0" dirty="0">
                <a:solidFill>
                  <a:srgbClr val="384394"/>
                </a:solidFill>
                <a:latin typeface="Open Sans"/>
              </a:rPr>
              <a:t>cerca de 32% da população está</a:t>
            </a:r>
            <a:r>
              <a:rPr lang="pt-BR" sz="2300" dirty="0">
                <a:solidFill>
                  <a:srgbClr val="384394"/>
                </a:solidFill>
                <a:latin typeface="Open Sans"/>
              </a:rPr>
              <a:t> </a:t>
            </a:r>
            <a:r>
              <a:rPr lang="pt-BR" sz="2300" noProof="0" dirty="0">
                <a:solidFill>
                  <a:srgbClr val="384394"/>
                </a:solidFill>
                <a:latin typeface="Open Sans"/>
              </a:rPr>
              <a:t>no CadÚnico.</a:t>
            </a:r>
            <a:endParaRPr lang="en-US" sz="2300" noProof="0" dirty="0">
              <a:solidFill>
                <a:srgbClr val="384394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4060334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4B115-D579-45C7-324E-FFEA6FFB1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id="{AF96FE6D-6C6C-C9F8-FCDD-A6347EB50917}"/>
              </a:ext>
            </a:extLst>
          </p:cNvPr>
          <p:cNvSpPr/>
          <p:nvPr/>
        </p:nvSpPr>
        <p:spPr>
          <a:xfrm>
            <a:off x="13676173" y="0"/>
            <a:ext cx="4611827" cy="4611827"/>
          </a:xfrm>
          <a:custGeom>
            <a:avLst/>
            <a:gdLst/>
            <a:ahLst/>
            <a:cxnLst/>
            <a:rect l="l" t="t" r="r" b="b"/>
            <a:pathLst>
              <a:path w="4611827" h="4611827">
                <a:moveTo>
                  <a:pt x="0" y="0"/>
                </a:moveTo>
                <a:lnTo>
                  <a:pt x="4611827" y="0"/>
                </a:lnTo>
                <a:lnTo>
                  <a:pt x="4611827" y="4611827"/>
                </a:lnTo>
                <a:lnTo>
                  <a:pt x="0" y="4611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E96AFB2F-1283-1730-C28E-10FCBB44E8D9}"/>
              </a:ext>
            </a:extLst>
          </p:cNvPr>
          <p:cNvSpPr txBox="1">
            <a:spLocks/>
          </p:cNvSpPr>
          <p:nvPr/>
        </p:nvSpPr>
        <p:spPr>
          <a:xfrm>
            <a:off x="414260" y="348892"/>
            <a:ext cx="12615939" cy="8356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rgbClr val="384394"/>
                </a:solidFill>
              </a:rPr>
              <a:t>Cadastro Único – Faixas de Renda</a:t>
            </a:r>
            <a:endParaRPr lang="pt-PT" dirty="0">
              <a:solidFill>
                <a:srgbClr val="384394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5782603E-14D6-676E-61F4-D9D1A2D009C5}"/>
              </a:ext>
            </a:extLst>
          </p:cNvPr>
          <p:cNvSpPr txBox="1"/>
          <p:nvPr/>
        </p:nvSpPr>
        <p:spPr>
          <a:xfrm>
            <a:off x="414261" y="1184528"/>
            <a:ext cx="1795539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23C7861-F576-B488-24CC-DC748B7178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3161" y="9121647"/>
            <a:ext cx="2900363" cy="968562"/>
          </a:xfrm>
          <a:prstGeom prst="rect">
            <a:avLst/>
          </a:prstGeom>
        </p:spPr>
      </p:pic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B3A174A4-2C7E-7429-D632-7C5E5B4D7D77}"/>
              </a:ext>
            </a:extLst>
          </p:cNvPr>
          <p:cNvSpPr/>
          <p:nvPr/>
        </p:nvSpPr>
        <p:spPr>
          <a:xfrm>
            <a:off x="12404510" y="2636786"/>
            <a:ext cx="4130890" cy="5943600"/>
          </a:xfrm>
          <a:prstGeom prst="roundRect">
            <a:avLst/>
          </a:prstGeom>
          <a:solidFill>
            <a:srgbClr val="3843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 sz="2100" b="1" dirty="0"/>
          </a:p>
          <a:p>
            <a:pPr algn="ctr"/>
            <a:endParaRPr lang="pt-BR" sz="2100" b="1" dirty="0"/>
          </a:p>
          <a:p>
            <a:pPr algn="ctr"/>
            <a:r>
              <a:rPr lang="pt-BR" sz="2100" b="1" dirty="0"/>
              <a:t>Renda </a:t>
            </a:r>
            <a:r>
              <a:rPr lang="pt-BR" sz="2100" b="1" i="1" dirty="0"/>
              <a:t>per capita </a:t>
            </a:r>
            <a:r>
              <a:rPr lang="pt-BR" sz="2100" b="1" dirty="0"/>
              <a:t>mensal da família (Cadastro Único, 2025)</a:t>
            </a:r>
          </a:p>
          <a:p>
            <a:pPr algn="just"/>
            <a:endParaRPr lang="pt-BR" sz="2100" dirty="0"/>
          </a:p>
          <a:p>
            <a:pPr algn="just"/>
            <a:r>
              <a:rPr lang="pt-BR" sz="2100" b="1" dirty="0"/>
              <a:t>Extrema Pobreza:</a:t>
            </a:r>
            <a:r>
              <a:rPr lang="pt-BR" sz="2100" dirty="0"/>
              <a:t> 0 a 109 reais</a:t>
            </a:r>
          </a:p>
          <a:p>
            <a:pPr algn="just"/>
            <a:endParaRPr lang="pt-BR" sz="2100" dirty="0"/>
          </a:p>
          <a:p>
            <a:pPr algn="just"/>
            <a:r>
              <a:rPr lang="pt-BR" sz="2100" b="1" dirty="0"/>
              <a:t>Pobreza: </a:t>
            </a:r>
            <a:r>
              <a:rPr lang="pt-BR" sz="2100" dirty="0"/>
              <a:t>109,01 a 218 reais</a:t>
            </a:r>
          </a:p>
          <a:p>
            <a:pPr algn="just"/>
            <a:endParaRPr lang="pt-BR" sz="2100" dirty="0"/>
          </a:p>
          <a:p>
            <a:pPr algn="just"/>
            <a:r>
              <a:rPr lang="pt-BR" sz="2100" b="1" dirty="0"/>
              <a:t>Baixa Renda:</a:t>
            </a:r>
            <a:r>
              <a:rPr lang="pt-BR" sz="2100" dirty="0"/>
              <a:t> 218,01 a 759 reais</a:t>
            </a:r>
          </a:p>
          <a:p>
            <a:pPr algn="just"/>
            <a:endParaRPr lang="pt-BR" sz="2100" dirty="0"/>
          </a:p>
          <a:p>
            <a:pPr algn="just"/>
            <a:r>
              <a:rPr lang="pt-BR" sz="2100" b="1" dirty="0"/>
              <a:t>Acima de meio salário-mínimo: </a:t>
            </a:r>
            <a:r>
              <a:rPr lang="pt-BR" sz="2100" dirty="0"/>
              <a:t>mais do que</a:t>
            </a:r>
            <a:r>
              <a:rPr lang="pt-BR" sz="2100" b="1" dirty="0"/>
              <a:t> </a:t>
            </a:r>
            <a:r>
              <a:rPr lang="pt-BR" sz="2100" dirty="0"/>
              <a:t>759 reais</a:t>
            </a:r>
          </a:p>
          <a:p>
            <a:pPr algn="just"/>
            <a:endParaRPr lang="pt-BR" i="1" dirty="0"/>
          </a:p>
          <a:p>
            <a:pPr algn="just"/>
            <a:endParaRPr lang="pt-BR" i="1" dirty="0"/>
          </a:p>
          <a:p>
            <a:pPr algn="just"/>
            <a:r>
              <a:rPr lang="pt-BR" i="1" dirty="0"/>
              <a:t>A renda per capita mensal corresponde ao total dos rendimentos, excluído o valor do Bolsa Família (se houver), dividido pelo número de pessoas na família</a:t>
            </a:r>
          </a:p>
          <a:p>
            <a:pPr algn="just"/>
            <a:endParaRPr lang="pt-BR" i="1" dirty="0"/>
          </a:p>
          <a:p>
            <a:pPr algn="just"/>
            <a:endParaRPr lang="pt-BR" i="1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E2724C43-BB2F-1C22-559D-4CBBE6472AA9}"/>
              </a:ext>
            </a:extLst>
          </p:cNvPr>
          <p:cNvSpPr txBox="1"/>
          <p:nvPr/>
        </p:nvSpPr>
        <p:spPr>
          <a:xfrm>
            <a:off x="228600" y="2020164"/>
            <a:ext cx="11734800" cy="72943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sz="3600" dirty="0">
                <a:solidFill>
                  <a:srgbClr val="384394"/>
                </a:solidFill>
                <a:latin typeface="+mj-lt"/>
              </a:rPr>
              <a:t>Total de famílias cadastradas no CadÚnico - 1.645.430 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pt-BR" sz="3600" dirty="0">
              <a:solidFill>
                <a:srgbClr val="384394"/>
              </a:solidFill>
              <a:latin typeface="+mj-lt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sz="3600" dirty="0">
                <a:solidFill>
                  <a:srgbClr val="384394"/>
                </a:solidFill>
                <a:latin typeface="+mj-lt"/>
              </a:rPr>
              <a:t>Famílias no CadÚnico em extrema pobreza - 494.357 (30,7% das famílias cadastradas)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pt-BR" sz="3600" dirty="0">
              <a:solidFill>
                <a:srgbClr val="384394"/>
              </a:solidFill>
              <a:latin typeface="+mj-lt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sz="3600" dirty="0">
                <a:solidFill>
                  <a:srgbClr val="384394"/>
                </a:solidFill>
                <a:latin typeface="+mj-lt"/>
              </a:rPr>
              <a:t>Famílias no CadÚnico em situação de pobreza - 203.272 (12,6% das famílias cadastradas)</a:t>
            </a:r>
          </a:p>
          <a:p>
            <a:pPr marL="571500" indent="-571500">
              <a:buFont typeface="Wingdings" panose="05000000000000000000" pitchFamily="2" charset="2"/>
              <a:buChar char="Ø"/>
            </a:pPr>
            <a:endParaRPr lang="pt-BR" sz="3600" dirty="0">
              <a:solidFill>
                <a:srgbClr val="384394"/>
              </a:solidFill>
              <a:latin typeface="+mj-lt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sz="3600" dirty="0">
                <a:solidFill>
                  <a:srgbClr val="384394"/>
                </a:solidFill>
                <a:latin typeface="+mj-lt"/>
              </a:rPr>
              <a:t>Famílias no CadÚnico com baixa renda - 360.003 (21% das famílias cadastradas).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endParaRPr lang="pt-BR" sz="3600" dirty="0">
              <a:solidFill>
                <a:srgbClr val="384394"/>
              </a:solidFill>
              <a:latin typeface="+mj-lt"/>
            </a:endParaRPr>
          </a:p>
          <a:p>
            <a:pPr marL="571500" indent="-571500">
              <a:buFont typeface="Wingdings" panose="05000000000000000000" pitchFamily="2" charset="2"/>
              <a:buChar char="Ø"/>
            </a:pPr>
            <a:r>
              <a:rPr lang="pt-BR" sz="3600" dirty="0">
                <a:solidFill>
                  <a:srgbClr val="384394"/>
                </a:solidFill>
                <a:latin typeface="+mj-lt"/>
              </a:rPr>
              <a:t>Famílias no CadÚnico com renda familiar per capita acima de meio salário-mínimo - 587.798 (35%)</a:t>
            </a:r>
          </a:p>
        </p:txBody>
      </p:sp>
    </p:spTree>
    <p:extLst>
      <p:ext uri="{BB962C8B-B14F-4D97-AF65-F5344CB8AC3E}">
        <p14:creationId xmlns:p14="http://schemas.microsoft.com/office/powerpoint/2010/main" val="25886527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A2C807-BEA7-31A7-5274-1C1584D14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macro-cadfaixasrenda-centro.png">
            <a:extLst>
              <a:ext uri="{FF2B5EF4-FFF2-40B4-BE49-F238E27FC236}">
                <a16:creationId xmlns:a16="http://schemas.microsoft.com/office/drawing/2014/main" id="{6F2D3996-3CB9-14AC-42E1-B3F30C2DB3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1184528"/>
            <a:ext cx="14715566" cy="7848302"/>
          </a:xfrm>
          <a:prstGeom prst="rect">
            <a:avLst/>
          </a:prstGeom>
        </p:spPr>
      </p:pic>
      <p:sp>
        <p:nvSpPr>
          <p:cNvPr id="8" name="Freeform 8">
            <a:extLst>
              <a:ext uri="{FF2B5EF4-FFF2-40B4-BE49-F238E27FC236}">
                <a16:creationId xmlns:a16="http://schemas.microsoft.com/office/drawing/2014/main" id="{14BA835A-518B-54D3-782E-0DC3DC529507}"/>
              </a:ext>
            </a:extLst>
          </p:cNvPr>
          <p:cNvSpPr/>
          <p:nvPr/>
        </p:nvSpPr>
        <p:spPr>
          <a:xfrm>
            <a:off x="13676173" y="0"/>
            <a:ext cx="4611827" cy="4611827"/>
          </a:xfrm>
          <a:custGeom>
            <a:avLst/>
            <a:gdLst/>
            <a:ahLst/>
            <a:cxnLst/>
            <a:rect l="l" t="t" r="r" b="b"/>
            <a:pathLst>
              <a:path w="4611827" h="4611827">
                <a:moveTo>
                  <a:pt x="0" y="0"/>
                </a:moveTo>
                <a:lnTo>
                  <a:pt x="4611827" y="0"/>
                </a:lnTo>
                <a:lnTo>
                  <a:pt x="4611827" y="4611827"/>
                </a:lnTo>
                <a:lnTo>
                  <a:pt x="0" y="461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BF6D9921-D9E9-53E5-9DCA-6B51191E51C7}"/>
              </a:ext>
            </a:extLst>
          </p:cNvPr>
          <p:cNvSpPr txBox="1">
            <a:spLocks/>
          </p:cNvSpPr>
          <p:nvPr/>
        </p:nvSpPr>
        <p:spPr>
          <a:xfrm>
            <a:off x="414260" y="348892"/>
            <a:ext cx="12615939" cy="8356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rgbClr val="384394"/>
                </a:solidFill>
              </a:rPr>
              <a:t>Cadastro Único – Faixas de Renda (Macrorregiões)</a:t>
            </a:r>
            <a:endParaRPr lang="pt-PT" dirty="0">
              <a:solidFill>
                <a:srgbClr val="384394"/>
              </a:solidFill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522BF0C6-B07E-5EA5-AC72-A6FE32F06409}"/>
              </a:ext>
            </a:extLst>
          </p:cNvPr>
          <p:cNvSpPr/>
          <p:nvPr/>
        </p:nvSpPr>
        <p:spPr>
          <a:xfrm>
            <a:off x="14020800" y="2929434"/>
            <a:ext cx="4428129" cy="4428129"/>
          </a:xfrm>
          <a:custGeom>
            <a:avLst/>
            <a:gdLst/>
            <a:ahLst/>
            <a:cxnLst/>
            <a:rect l="l" t="t" r="r" b="b"/>
            <a:pathLst>
              <a:path w="4428129" h="4428129">
                <a:moveTo>
                  <a:pt x="0" y="0"/>
                </a:moveTo>
                <a:lnTo>
                  <a:pt x="4428128" y="0"/>
                </a:lnTo>
                <a:lnTo>
                  <a:pt x="4428128" y="4428128"/>
                </a:lnTo>
                <a:lnTo>
                  <a:pt x="0" y="4428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95D28F7-EA62-E5FA-6AB2-5E6C2B9BC419}"/>
              </a:ext>
            </a:extLst>
          </p:cNvPr>
          <p:cNvSpPr txBox="1"/>
          <p:nvPr/>
        </p:nvSpPr>
        <p:spPr>
          <a:xfrm>
            <a:off x="414261" y="1184528"/>
            <a:ext cx="2405139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9F6FF48-E4AE-CC43-D3EA-34199EC15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161" y="9121647"/>
            <a:ext cx="2900363" cy="96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903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0CA1ED-8AE9-85ED-FF02-C40B687FF7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id="{664C9112-7891-4BAF-8245-6DD612AE6CBA}"/>
              </a:ext>
            </a:extLst>
          </p:cNvPr>
          <p:cNvSpPr/>
          <p:nvPr/>
        </p:nvSpPr>
        <p:spPr>
          <a:xfrm>
            <a:off x="13676173" y="0"/>
            <a:ext cx="4611827" cy="4611827"/>
          </a:xfrm>
          <a:custGeom>
            <a:avLst/>
            <a:gdLst/>
            <a:ahLst/>
            <a:cxnLst/>
            <a:rect l="l" t="t" r="r" b="b"/>
            <a:pathLst>
              <a:path w="4611827" h="4611827">
                <a:moveTo>
                  <a:pt x="0" y="0"/>
                </a:moveTo>
                <a:lnTo>
                  <a:pt x="4611827" y="0"/>
                </a:lnTo>
                <a:lnTo>
                  <a:pt x="4611827" y="4611827"/>
                </a:lnTo>
                <a:lnTo>
                  <a:pt x="0" y="4611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F3CF5B42-BE0A-F5BB-4243-580D828FA1B4}"/>
              </a:ext>
            </a:extLst>
          </p:cNvPr>
          <p:cNvSpPr/>
          <p:nvPr/>
        </p:nvSpPr>
        <p:spPr>
          <a:xfrm>
            <a:off x="14020800" y="2929434"/>
            <a:ext cx="4428129" cy="4428129"/>
          </a:xfrm>
          <a:custGeom>
            <a:avLst/>
            <a:gdLst/>
            <a:ahLst/>
            <a:cxnLst/>
            <a:rect l="l" t="t" r="r" b="b"/>
            <a:pathLst>
              <a:path w="4428129" h="4428129">
                <a:moveTo>
                  <a:pt x="0" y="0"/>
                </a:moveTo>
                <a:lnTo>
                  <a:pt x="4428128" y="0"/>
                </a:lnTo>
                <a:lnTo>
                  <a:pt x="4428128" y="4428128"/>
                </a:lnTo>
                <a:lnTo>
                  <a:pt x="0" y="4428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9E08F131-A1EB-3D02-B9B0-6CAF3681FFFE}"/>
              </a:ext>
            </a:extLst>
          </p:cNvPr>
          <p:cNvSpPr txBox="1">
            <a:spLocks/>
          </p:cNvSpPr>
          <p:nvPr/>
        </p:nvSpPr>
        <p:spPr>
          <a:xfrm>
            <a:off x="566660" y="501292"/>
            <a:ext cx="12615939" cy="8356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rgbClr val="384394"/>
                </a:solidFill>
              </a:rPr>
              <a:t>Cadastro Único – Faixas Etárias</a:t>
            </a:r>
            <a:endParaRPr lang="pt-PT" dirty="0">
              <a:solidFill>
                <a:srgbClr val="384394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A450D44-24CA-7E36-D360-D8F84A6CF8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161" y="9121647"/>
            <a:ext cx="2900363" cy="968562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A93799AE-E19B-FF75-D49C-143200360367}"/>
              </a:ext>
            </a:extLst>
          </p:cNvPr>
          <p:cNvSpPr txBox="1"/>
          <p:nvPr/>
        </p:nvSpPr>
        <p:spPr>
          <a:xfrm>
            <a:off x="338060" y="7357563"/>
            <a:ext cx="16121140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01804" lvl="2" algn="just" defTabSz="457200">
              <a:spcAft>
                <a:spcPts val="300"/>
              </a:spcAft>
              <a:defRPr/>
            </a:pPr>
            <a:r>
              <a:rPr lang="pt-BR" sz="2800" b="1" dirty="0">
                <a:solidFill>
                  <a:srgbClr val="9F3A11"/>
                </a:solidFill>
                <a:latin typeface="Open Sans"/>
              </a:rPr>
              <a:t>Na cidade de São Paulo existem</a:t>
            </a:r>
            <a:r>
              <a:rPr lang="pt-BR" sz="2800" dirty="0">
                <a:solidFill>
                  <a:srgbClr val="9F3A11"/>
                </a:solidFill>
                <a:latin typeface="Open Sans"/>
              </a:rPr>
              <a:t> 2.020.436 </a:t>
            </a:r>
            <a:r>
              <a:rPr lang="pt-BR" sz="2800" noProof="0" dirty="0">
                <a:solidFill>
                  <a:srgbClr val="9F3A11"/>
                </a:solidFill>
                <a:latin typeface="Open Sans"/>
              </a:rPr>
              <a:t>pessoas idosas (60 anos ou mais), o que corresponde a 18% do total, das </a:t>
            </a:r>
            <a:r>
              <a:rPr lang="pt-BR" sz="2800" dirty="0">
                <a:solidFill>
                  <a:srgbClr val="9F3A11"/>
                </a:solidFill>
                <a:latin typeface="Open Sans"/>
              </a:rPr>
              <a:t>quais 498.112 estão no Cadastro Único </a:t>
            </a:r>
            <a:r>
              <a:rPr lang="pt-BR" sz="2800" b="1" dirty="0">
                <a:solidFill>
                  <a:srgbClr val="9F3A11"/>
                </a:solidFill>
                <a:latin typeface="Open Sans"/>
              </a:rPr>
              <a:t>(24,7%)</a:t>
            </a:r>
            <a:r>
              <a:rPr lang="pt-BR" sz="2800" dirty="0">
                <a:solidFill>
                  <a:srgbClr val="9F3A11"/>
                </a:solidFill>
                <a:latin typeface="Open Sans"/>
              </a:rPr>
              <a:t> e 101.053 são beneficiárias do BPC Idoso </a:t>
            </a:r>
            <a:r>
              <a:rPr lang="pt-BR" sz="2800" b="1" dirty="0">
                <a:solidFill>
                  <a:srgbClr val="9F3A11"/>
                </a:solidFill>
                <a:latin typeface="Open Sans"/>
              </a:rPr>
              <a:t>(20,3% das cadastradas).</a:t>
            </a:r>
            <a:endParaRPr lang="pt-BR" sz="2800" b="1" noProof="0" dirty="0">
              <a:solidFill>
                <a:srgbClr val="9F3A11"/>
              </a:solidFill>
              <a:latin typeface="Open Sans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23ADECE-F30F-A9DB-9A5E-CF4E78FCE420}"/>
              </a:ext>
            </a:extLst>
          </p:cNvPr>
          <p:cNvSpPr txBox="1"/>
          <p:nvPr/>
        </p:nvSpPr>
        <p:spPr>
          <a:xfrm>
            <a:off x="566660" y="1943100"/>
            <a:ext cx="10558540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200" dirty="0">
                <a:solidFill>
                  <a:srgbClr val="384394"/>
                </a:solidFill>
                <a:latin typeface="+mj-lt"/>
              </a:rPr>
              <a:t>	422.879 crianças de 0 a 5 anos (11,5%).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3200" dirty="0">
              <a:solidFill>
                <a:srgbClr val="384394"/>
              </a:solidFill>
              <a:latin typeface="+mj-lt"/>
            </a:endParaRPr>
          </a:p>
          <a:p>
            <a:pPr algn="just"/>
            <a:r>
              <a:rPr lang="pt-BR" sz="3200" dirty="0">
                <a:solidFill>
                  <a:srgbClr val="384394"/>
                </a:solidFill>
                <a:latin typeface="+mj-lt"/>
              </a:rPr>
              <a:t>	493.764 crianças de 6 a 11 anos (13,4%).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3200" dirty="0">
              <a:solidFill>
                <a:srgbClr val="384394"/>
              </a:solidFill>
              <a:latin typeface="+mj-lt"/>
            </a:endParaRPr>
          </a:p>
          <a:p>
            <a:pPr algn="just"/>
            <a:r>
              <a:rPr lang="pt-BR" sz="3200" dirty="0">
                <a:solidFill>
                  <a:srgbClr val="384394"/>
                </a:solidFill>
                <a:latin typeface="+mj-lt"/>
              </a:rPr>
              <a:t>	419.119 adolescentes de 12 a 17 anos (11,4%).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3200" dirty="0">
              <a:solidFill>
                <a:srgbClr val="384394"/>
              </a:solidFill>
              <a:latin typeface="+mj-lt"/>
            </a:endParaRPr>
          </a:p>
          <a:p>
            <a:pPr algn="just"/>
            <a:r>
              <a:rPr lang="pt-BR" sz="3200" dirty="0">
                <a:solidFill>
                  <a:srgbClr val="384394"/>
                </a:solidFill>
                <a:latin typeface="+mj-lt"/>
              </a:rPr>
              <a:t>	1.849.347 adultos de 18 a 59 anos (50,2%).</a:t>
            </a:r>
          </a:p>
          <a:p>
            <a:pPr marL="342900" indent="-342900" algn="just">
              <a:buFont typeface="Wingdings" panose="05000000000000000000" pitchFamily="2" charset="2"/>
              <a:buChar char="Ø"/>
            </a:pPr>
            <a:endParaRPr lang="pt-BR" sz="3200" dirty="0">
              <a:solidFill>
                <a:srgbClr val="384394"/>
              </a:solidFill>
              <a:latin typeface="+mj-lt"/>
            </a:endParaRPr>
          </a:p>
          <a:p>
            <a:pPr algn="just"/>
            <a:r>
              <a:rPr lang="pt-BR" sz="3200" dirty="0">
                <a:solidFill>
                  <a:srgbClr val="384394"/>
                </a:solidFill>
                <a:latin typeface="+mj-lt"/>
              </a:rPr>
              <a:t>	498.112 pessoas idosas com 60 anos ou mais (13,5%).</a:t>
            </a:r>
          </a:p>
        </p:txBody>
      </p:sp>
      <p:pic>
        <p:nvPicPr>
          <p:cNvPr id="11" name="Gráfico 10" descr="Criança com balão com preenchimento sólido">
            <a:extLst>
              <a:ext uri="{FF2B5EF4-FFF2-40B4-BE49-F238E27FC236}">
                <a16:creationId xmlns:a16="http://schemas.microsoft.com/office/drawing/2014/main" id="{71E4EC3D-EC17-63EC-8005-CD07AF73CB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13500" y="1636775"/>
            <a:ext cx="838200" cy="838200"/>
          </a:xfrm>
          <a:prstGeom prst="rect">
            <a:avLst/>
          </a:prstGeom>
        </p:spPr>
      </p:pic>
      <p:pic>
        <p:nvPicPr>
          <p:cNvPr id="13" name="Gráfico 12" descr="Dança com preenchimento sólido">
            <a:extLst>
              <a:ext uri="{FF2B5EF4-FFF2-40B4-BE49-F238E27FC236}">
                <a16:creationId xmlns:a16="http://schemas.microsoft.com/office/drawing/2014/main" id="{4C675F9B-6430-87A6-994A-D66C32EF5D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552372" y="3741074"/>
            <a:ext cx="899328" cy="899328"/>
          </a:xfrm>
          <a:prstGeom prst="rect">
            <a:avLst/>
          </a:prstGeom>
        </p:spPr>
      </p:pic>
      <p:pic>
        <p:nvPicPr>
          <p:cNvPr id="15" name="Gráfico 14" descr="Grupo de pessoas com preenchimento sólido">
            <a:extLst>
              <a:ext uri="{FF2B5EF4-FFF2-40B4-BE49-F238E27FC236}">
                <a16:creationId xmlns:a16="http://schemas.microsoft.com/office/drawing/2014/main" id="{400C18C9-FDEE-DCCB-22B6-C8585D7332C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2372" y="4768550"/>
            <a:ext cx="762000" cy="762000"/>
          </a:xfrm>
          <a:prstGeom prst="rect">
            <a:avLst/>
          </a:prstGeom>
        </p:spPr>
      </p:pic>
      <p:pic>
        <p:nvPicPr>
          <p:cNvPr id="17" name="Gráfico 16" descr="Crianças com preenchimento sólido">
            <a:extLst>
              <a:ext uri="{FF2B5EF4-FFF2-40B4-BE49-F238E27FC236}">
                <a16:creationId xmlns:a16="http://schemas.microsoft.com/office/drawing/2014/main" id="{300693C4-EBF7-5710-7421-D0B7A2A9E75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27775" y="2727099"/>
            <a:ext cx="914400" cy="914400"/>
          </a:xfrm>
          <a:prstGeom prst="rect">
            <a:avLst/>
          </a:prstGeom>
        </p:spPr>
      </p:pic>
      <p:pic>
        <p:nvPicPr>
          <p:cNvPr id="19" name="Gráfico 18" descr="Mulher com bengala com preenchimento sólido">
            <a:extLst>
              <a:ext uri="{FF2B5EF4-FFF2-40B4-BE49-F238E27FC236}">
                <a16:creationId xmlns:a16="http://schemas.microsoft.com/office/drawing/2014/main" id="{6BBC58AD-0CAA-E93B-24F5-70D7E2CCEB3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576185" y="5609834"/>
            <a:ext cx="834222" cy="83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398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3BC3CE-06AF-EB15-11C1-3DAB548FB8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acro-cadfaixasetarias-leste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028" y="1652416"/>
            <a:ext cx="13861544" cy="6930772"/>
          </a:xfrm>
          <a:prstGeom prst="rect">
            <a:avLst/>
          </a:prstGeom>
        </p:spPr>
      </p:pic>
      <p:sp>
        <p:nvSpPr>
          <p:cNvPr id="8" name="Freeform 8">
            <a:extLst>
              <a:ext uri="{FF2B5EF4-FFF2-40B4-BE49-F238E27FC236}">
                <a16:creationId xmlns:a16="http://schemas.microsoft.com/office/drawing/2014/main" id="{5A1A822A-0AD3-B165-098D-C8AEBB9F2B5F}"/>
              </a:ext>
            </a:extLst>
          </p:cNvPr>
          <p:cNvSpPr/>
          <p:nvPr/>
        </p:nvSpPr>
        <p:spPr>
          <a:xfrm>
            <a:off x="13676173" y="0"/>
            <a:ext cx="4611827" cy="4611827"/>
          </a:xfrm>
          <a:custGeom>
            <a:avLst/>
            <a:gdLst/>
            <a:ahLst/>
            <a:cxnLst/>
            <a:rect l="l" t="t" r="r" b="b"/>
            <a:pathLst>
              <a:path w="4611827" h="4611827">
                <a:moveTo>
                  <a:pt x="0" y="0"/>
                </a:moveTo>
                <a:lnTo>
                  <a:pt x="4611827" y="0"/>
                </a:lnTo>
                <a:lnTo>
                  <a:pt x="4611827" y="4611827"/>
                </a:lnTo>
                <a:lnTo>
                  <a:pt x="0" y="461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7763C121-3A75-CD1C-7D0C-2B5418C57402}"/>
              </a:ext>
            </a:extLst>
          </p:cNvPr>
          <p:cNvSpPr txBox="1">
            <a:spLocks/>
          </p:cNvSpPr>
          <p:nvPr/>
        </p:nvSpPr>
        <p:spPr>
          <a:xfrm>
            <a:off x="414260" y="348892"/>
            <a:ext cx="12615939" cy="8356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rgbClr val="384394"/>
                </a:solidFill>
              </a:rPr>
              <a:t>Cadastro Único – Faixas Etárias (Macrorregiões)</a:t>
            </a:r>
            <a:endParaRPr lang="pt-PT" dirty="0">
              <a:solidFill>
                <a:srgbClr val="384394"/>
              </a:solidFill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82834C18-DD56-230D-5C97-919E87EFD94C}"/>
              </a:ext>
            </a:extLst>
          </p:cNvPr>
          <p:cNvSpPr/>
          <p:nvPr/>
        </p:nvSpPr>
        <p:spPr>
          <a:xfrm>
            <a:off x="14020800" y="2929434"/>
            <a:ext cx="4428129" cy="4428129"/>
          </a:xfrm>
          <a:custGeom>
            <a:avLst/>
            <a:gdLst/>
            <a:ahLst/>
            <a:cxnLst/>
            <a:rect l="l" t="t" r="r" b="b"/>
            <a:pathLst>
              <a:path w="4428129" h="4428129">
                <a:moveTo>
                  <a:pt x="0" y="0"/>
                </a:moveTo>
                <a:lnTo>
                  <a:pt x="4428128" y="0"/>
                </a:lnTo>
                <a:lnTo>
                  <a:pt x="4428128" y="4428128"/>
                </a:lnTo>
                <a:lnTo>
                  <a:pt x="0" y="4428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102AF95F-9914-12FC-1465-2A021394DDA0}"/>
              </a:ext>
            </a:extLst>
          </p:cNvPr>
          <p:cNvSpPr txBox="1"/>
          <p:nvPr/>
        </p:nvSpPr>
        <p:spPr>
          <a:xfrm>
            <a:off x="414261" y="1184528"/>
            <a:ext cx="240514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/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112C3A82-CC77-D796-A68C-10BBB369DB59}"/>
              </a:ext>
            </a:extLst>
          </p:cNvPr>
          <p:cNvSpPr txBox="1">
            <a:spLocks/>
          </p:cNvSpPr>
          <p:nvPr/>
        </p:nvSpPr>
        <p:spPr>
          <a:xfrm>
            <a:off x="15011400" y="4292908"/>
            <a:ext cx="3048000" cy="112785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2800" dirty="0">
                <a:solidFill>
                  <a:schemeClr val="bg1"/>
                </a:solidFill>
              </a:rPr>
              <a:t>* A faixa de 18 a 59 anos não aparece no gráfico</a:t>
            </a:r>
            <a:endParaRPr lang="pt-PT" sz="2800" dirty="0">
              <a:solidFill>
                <a:schemeClr val="bg1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17D5BB71-9D87-BD93-B706-EC61217F41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161" y="9121647"/>
            <a:ext cx="2900363" cy="96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2801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D123BC-2EDE-E5EA-62A5-350474E21C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 descr="macro-ppicad-sul2.png">
            <a:extLst>
              <a:ext uri="{FF2B5EF4-FFF2-40B4-BE49-F238E27FC236}">
                <a16:creationId xmlns:a16="http://schemas.microsoft.com/office/drawing/2014/main" id="{A8280076-8D9F-9E12-2C24-D3BCA47B1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2246532"/>
            <a:ext cx="15440603" cy="6249768"/>
          </a:xfrm>
          <a:prstGeom prst="rect">
            <a:avLst/>
          </a:prstGeom>
        </p:spPr>
      </p:pic>
      <p:sp>
        <p:nvSpPr>
          <p:cNvPr id="8" name="Freeform 8">
            <a:extLst>
              <a:ext uri="{FF2B5EF4-FFF2-40B4-BE49-F238E27FC236}">
                <a16:creationId xmlns:a16="http://schemas.microsoft.com/office/drawing/2014/main" id="{2B6F7853-F29E-DE98-0379-DB0087830B2C}"/>
              </a:ext>
            </a:extLst>
          </p:cNvPr>
          <p:cNvSpPr/>
          <p:nvPr/>
        </p:nvSpPr>
        <p:spPr>
          <a:xfrm>
            <a:off x="13676173" y="0"/>
            <a:ext cx="4611827" cy="4611827"/>
          </a:xfrm>
          <a:custGeom>
            <a:avLst/>
            <a:gdLst/>
            <a:ahLst/>
            <a:cxnLst/>
            <a:rect l="l" t="t" r="r" b="b"/>
            <a:pathLst>
              <a:path w="4611827" h="4611827">
                <a:moveTo>
                  <a:pt x="0" y="0"/>
                </a:moveTo>
                <a:lnTo>
                  <a:pt x="4611827" y="0"/>
                </a:lnTo>
                <a:lnTo>
                  <a:pt x="4611827" y="4611827"/>
                </a:lnTo>
                <a:lnTo>
                  <a:pt x="0" y="461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C0C011E3-4388-5232-0012-F250E2C4461A}"/>
              </a:ext>
            </a:extLst>
          </p:cNvPr>
          <p:cNvSpPr txBox="1">
            <a:spLocks/>
          </p:cNvSpPr>
          <p:nvPr/>
        </p:nvSpPr>
        <p:spPr>
          <a:xfrm>
            <a:off x="414260" y="348892"/>
            <a:ext cx="12615939" cy="8356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rgbClr val="384394"/>
                </a:solidFill>
              </a:rPr>
              <a:t>Cadastro Único – Raça/Cor (Macrorregiões)</a:t>
            </a:r>
            <a:endParaRPr lang="pt-PT" dirty="0">
              <a:solidFill>
                <a:srgbClr val="384394"/>
              </a:solidFill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A1ACB6B2-592A-688E-0349-871A35166C75}"/>
              </a:ext>
            </a:extLst>
          </p:cNvPr>
          <p:cNvSpPr/>
          <p:nvPr/>
        </p:nvSpPr>
        <p:spPr>
          <a:xfrm>
            <a:off x="14020800" y="2522142"/>
            <a:ext cx="4428129" cy="4428129"/>
          </a:xfrm>
          <a:custGeom>
            <a:avLst/>
            <a:gdLst/>
            <a:ahLst/>
            <a:cxnLst/>
            <a:rect l="l" t="t" r="r" b="b"/>
            <a:pathLst>
              <a:path w="4428129" h="4428129">
                <a:moveTo>
                  <a:pt x="0" y="0"/>
                </a:moveTo>
                <a:lnTo>
                  <a:pt x="4428128" y="0"/>
                </a:lnTo>
                <a:lnTo>
                  <a:pt x="4428128" y="4428128"/>
                </a:lnTo>
                <a:lnTo>
                  <a:pt x="0" y="4428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7EDBB83-42CF-7C68-549B-260F67B9BFC2}"/>
              </a:ext>
            </a:extLst>
          </p:cNvPr>
          <p:cNvSpPr txBox="1"/>
          <p:nvPr/>
        </p:nvSpPr>
        <p:spPr>
          <a:xfrm>
            <a:off x="414261" y="1184528"/>
            <a:ext cx="20241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D8102157-0116-2031-8D16-2FE395FFA5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161" y="9121647"/>
            <a:ext cx="2900363" cy="968562"/>
          </a:xfrm>
          <a:prstGeom prst="rect">
            <a:avLst/>
          </a:prstGeom>
        </p:spPr>
      </p:pic>
      <p:sp>
        <p:nvSpPr>
          <p:cNvPr id="5" name="TextBox 10">
            <a:extLst>
              <a:ext uri="{FF2B5EF4-FFF2-40B4-BE49-F238E27FC236}">
                <a16:creationId xmlns:a16="http://schemas.microsoft.com/office/drawing/2014/main" id="{27C3D32F-2CE8-E891-16A8-07C87573982A}"/>
              </a:ext>
            </a:extLst>
          </p:cNvPr>
          <p:cNvSpPr txBox="1"/>
          <p:nvPr/>
        </p:nvSpPr>
        <p:spPr>
          <a:xfrm>
            <a:off x="533400" y="1257300"/>
            <a:ext cx="14097001" cy="7694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pt-BR" sz="2500" b="1" dirty="0"/>
              <a:t>Na cidade de São Paulo</a:t>
            </a:r>
            <a:r>
              <a:rPr sz="2500" b="1" dirty="0"/>
              <a:t>: </a:t>
            </a:r>
            <a:r>
              <a:rPr lang="pt-BR" sz="2500" dirty="0">
                <a:solidFill>
                  <a:srgbClr val="000000"/>
                </a:solidFill>
                <a:latin typeface="Calibri" panose="020F0502020204030204" pitchFamily="34" charset="0"/>
              </a:rPr>
              <a:t>2.095.103 pessoas pretas e pardas no cadastro (57% do total), e há 4.662 pessoas indígenas. </a:t>
            </a:r>
            <a:endParaRPr lang="pt-BR" sz="2500" dirty="0"/>
          </a:p>
        </p:txBody>
      </p:sp>
    </p:spTree>
    <p:extLst>
      <p:ext uri="{BB962C8B-B14F-4D97-AF65-F5344CB8AC3E}">
        <p14:creationId xmlns:p14="http://schemas.microsoft.com/office/powerpoint/2010/main" val="15390349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542861-BFB1-7DA0-E319-EA72E4B196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id="{B9B82D04-40C5-5690-870A-618BC68F7FE6}"/>
              </a:ext>
            </a:extLst>
          </p:cNvPr>
          <p:cNvSpPr/>
          <p:nvPr/>
        </p:nvSpPr>
        <p:spPr>
          <a:xfrm>
            <a:off x="13676173" y="0"/>
            <a:ext cx="4611827" cy="4611827"/>
          </a:xfrm>
          <a:custGeom>
            <a:avLst/>
            <a:gdLst/>
            <a:ahLst/>
            <a:cxnLst/>
            <a:rect l="l" t="t" r="r" b="b"/>
            <a:pathLst>
              <a:path w="4611827" h="4611827">
                <a:moveTo>
                  <a:pt x="0" y="0"/>
                </a:moveTo>
                <a:lnTo>
                  <a:pt x="4611827" y="0"/>
                </a:lnTo>
                <a:lnTo>
                  <a:pt x="4611827" y="4611827"/>
                </a:lnTo>
                <a:lnTo>
                  <a:pt x="0" y="4611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25C42650-BCB3-8511-DA29-133B562F18A0}"/>
              </a:ext>
            </a:extLst>
          </p:cNvPr>
          <p:cNvSpPr txBox="1">
            <a:spLocks/>
          </p:cNvSpPr>
          <p:nvPr/>
        </p:nvSpPr>
        <p:spPr>
          <a:xfrm>
            <a:off x="381000" y="38100"/>
            <a:ext cx="12615939" cy="8356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rgbClr val="384394"/>
                </a:solidFill>
              </a:rPr>
              <a:t>Cadastro Único – Grupos Tradicionais e Específicos</a:t>
            </a:r>
            <a:endParaRPr lang="pt-BR" sz="2000" dirty="0">
              <a:solidFill>
                <a:srgbClr val="384394"/>
              </a:solidFill>
            </a:endParaRPr>
          </a:p>
          <a:p>
            <a:pPr algn="l"/>
            <a:r>
              <a:rPr lang="pt-BR" dirty="0">
                <a:solidFill>
                  <a:srgbClr val="384394"/>
                </a:solidFill>
              </a:rPr>
              <a:t> </a:t>
            </a:r>
            <a:endParaRPr lang="pt-PT" dirty="0">
              <a:solidFill>
                <a:srgbClr val="384394"/>
              </a:solidFill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C972C275-20DD-9E45-0B7B-03BD86B6309B}"/>
              </a:ext>
            </a:extLst>
          </p:cNvPr>
          <p:cNvSpPr/>
          <p:nvPr/>
        </p:nvSpPr>
        <p:spPr>
          <a:xfrm>
            <a:off x="14020800" y="2929434"/>
            <a:ext cx="4428129" cy="4428129"/>
          </a:xfrm>
          <a:custGeom>
            <a:avLst/>
            <a:gdLst/>
            <a:ahLst/>
            <a:cxnLst/>
            <a:rect l="l" t="t" r="r" b="b"/>
            <a:pathLst>
              <a:path w="4428129" h="4428129">
                <a:moveTo>
                  <a:pt x="0" y="0"/>
                </a:moveTo>
                <a:lnTo>
                  <a:pt x="4428128" y="0"/>
                </a:lnTo>
                <a:lnTo>
                  <a:pt x="4428128" y="4428128"/>
                </a:lnTo>
                <a:lnTo>
                  <a:pt x="0" y="4428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0D89ADB-3054-A181-B13F-25938D9FAF25}"/>
              </a:ext>
            </a:extLst>
          </p:cNvPr>
          <p:cNvSpPr txBox="1"/>
          <p:nvPr/>
        </p:nvSpPr>
        <p:spPr>
          <a:xfrm>
            <a:off x="414261" y="1184528"/>
            <a:ext cx="1338339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A0221FE9-4032-AF07-022E-F078B4DE8F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161" y="9280338"/>
            <a:ext cx="2900363" cy="968562"/>
          </a:xfrm>
          <a:prstGeom prst="rect">
            <a:avLst/>
          </a:prstGeom>
        </p:spPr>
      </p:pic>
      <p:sp>
        <p:nvSpPr>
          <p:cNvPr id="7" name="TextBox 10">
            <a:extLst>
              <a:ext uri="{FF2B5EF4-FFF2-40B4-BE49-F238E27FC236}">
                <a16:creationId xmlns:a16="http://schemas.microsoft.com/office/drawing/2014/main" id="{346670C9-CDFF-0FF1-4399-E7302BACC6EF}"/>
              </a:ext>
            </a:extLst>
          </p:cNvPr>
          <p:cNvSpPr txBox="1"/>
          <p:nvPr/>
        </p:nvSpPr>
        <p:spPr>
          <a:xfrm>
            <a:off x="1255574" y="890316"/>
            <a:ext cx="12725400" cy="85965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pt-BR" sz="2500" dirty="0">
                <a:solidFill>
                  <a:srgbClr val="384394"/>
                </a:solidFill>
                <a:latin typeface="Calibri" panose="020F0502020204030204" pitchFamily="34" charset="0"/>
              </a:rPr>
              <a:t>	30.070 famílias de catadores de materiais recicláveis</a:t>
            </a:r>
          </a:p>
          <a:p>
            <a:pPr>
              <a:lnSpc>
                <a:spcPct val="150000"/>
              </a:lnSpc>
            </a:pPr>
            <a:r>
              <a:rPr lang="pt-BR" sz="2500" dirty="0">
                <a:solidFill>
                  <a:srgbClr val="384394"/>
                </a:solidFill>
                <a:latin typeface="Calibri" panose="020F0502020204030204" pitchFamily="34" charset="0"/>
              </a:rPr>
              <a:t>	1.579 famílias de presos do sistema carcerário</a:t>
            </a:r>
            <a:endParaRPr lang="pt-BR" sz="2500" dirty="0">
              <a:solidFill>
                <a:srgbClr val="384394"/>
              </a:solidFill>
            </a:endParaRPr>
          </a:p>
          <a:p>
            <a:pPr>
              <a:lnSpc>
                <a:spcPct val="150000"/>
              </a:lnSpc>
            </a:pPr>
            <a:r>
              <a:rPr lang="pt-BR" sz="2500" dirty="0">
                <a:solidFill>
                  <a:srgbClr val="384394"/>
                </a:solidFill>
                <a:latin typeface="Calibri" panose="020F0502020204030204" pitchFamily="34" charset="0"/>
              </a:rPr>
              <a:t>	915 famílias de agricultores familiares</a:t>
            </a:r>
          </a:p>
          <a:p>
            <a:pPr>
              <a:lnSpc>
                <a:spcPct val="150000"/>
              </a:lnSpc>
            </a:pPr>
            <a:r>
              <a:rPr lang="pt-BR" sz="2500" dirty="0">
                <a:solidFill>
                  <a:srgbClr val="384394"/>
                </a:solidFill>
                <a:latin typeface="Calibri" panose="020F0502020204030204" pitchFamily="34" charset="0"/>
              </a:rPr>
              <a:t>	735 famílias indígenas </a:t>
            </a:r>
          </a:p>
          <a:p>
            <a:pPr>
              <a:lnSpc>
                <a:spcPct val="150000"/>
              </a:lnSpc>
            </a:pPr>
            <a:r>
              <a:rPr lang="pt-BR" sz="2500" dirty="0">
                <a:solidFill>
                  <a:srgbClr val="384394"/>
                </a:solidFill>
                <a:latin typeface="Calibri" panose="020F0502020204030204" pitchFamily="34" charset="0"/>
              </a:rPr>
              <a:t>	379 famílias de desabrigados ou desalojados, </a:t>
            </a:r>
          </a:p>
          <a:p>
            <a:pPr>
              <a:lnSpc>
                <a:spcPct val="150000"/>
              </a:lnSpc>
            </a:pPr>
            <a:r>
              <a:rPr lang="pt-BR" sz="2500" dirty="0">
                <a:solidFill>
                  <a:srgbClr val="384394"/>
                </a:solidFill>
                <a:latin typeface="Calibri" panose="020F0502020204030204" pitchFamily="34" charset="0"/>
              </a:rPr>
              <a:t>	</a:t>
            </a:r>
            <a:r>
              <a:rPr lang="pt-BR" sz="2200" dirty="0">
                <a:solidFill>
                  <a:srgbClr val="384394"/>
                </a:solidFill>
                <a:latin typeface="Calibri" panose="020F0502020204030204" pitchFamily="34" charset="0"/>
              </a:rPr>
              <a:t>99 famílias acampadas organizadas em movimentos sociais que lutam por acesso à terra e à moradia</a:t>
            </a:r>
            <a:r>
              <a:rPr lang="pt-BR" sz="2500" dirty="0">
                <a:solidFill>
                  <a:srgbClr val="384394"/>
                </a:solidFill>
                <a:latin typeface="Calibri" panose="020F0502020204030204" pitchFamily="34" charset="0"/>
              </a:rPr>
              <a:t>, </a:t>
            </a:r>
          </a:p>
          <a:p>
            <a:pPr>
              <a:lnSpc>
                <a:spcPct val="150000"/>
              </a:lnSpc>
            </a:pPr>
            <a:r>
              <a:rPr lang="pt-BR" sz="2500" dirty="0">
                <a:solidFill>
                  <a:srgbClr val="384394"/>
                </a:solidFill>
                <a:latin typeface="Calibri" panose="020F0502020204030204" pitchFamily="34" charset="0"/>
              </a:rPr>
              <a:t>	86 famílias de pescadores artesanais </a:t>
            </a:r>
          </a:p>
          <a:p>
            <a:pPr>
              <a:lnSpc>
                <a:spcPct val="150000"/>
              </a:lnSpc>
            </a:pPr>
            <a:r>
              <a:rPr lang="pt-BR" sz="2500" dirty="0">
                <a:solidFill>
                  <a:srgbClr val="384394"/>
                </a:solidFill>
                <a:latin typeface="Calibri" panose="020F0502020204030204" pitchFamily="34" charset="0"/>
              </a:rPr>
              <a:t>	66 famílias ciganas</a:t>
            </a:r>
          </a:p>
          <a:p>
            <a:pPr>
              <a:lnSpc>
                <a:spcPct val="150000"/>
              </a:lnSpc>
            </a:pPr>
            <a:r>
              <a:rPr lang="pt-BR" sz="2500" dirty="0">
                <a:solidFill>
                  <a:srgbClr val="384394"/>
                </a:solidFill>
                <a:latin typeface="Calibri" panose="020F0502020204030204" pitchFamily="34" charset="0"/>
              </a:rPr>
              <a:t>	53 famílias atingidas por empreendimentos de infraestrutura </a:t>
            </a:r>
          </a:p>
          <a:p>
            <a:pPr>
              <a:lnSpc>
                <a:spcPct val="150000"/>
              </a:lnSpc>
            </a:pPr>
            <a:r>
              <a:rPr lang="pt-BR" sz="2500" dirty="0">
                <a:solidFill>
                  <a:srgbClr val="384394"/>
                </a:solidFill>
                <a:latin typeface="Calibri" panose="020F0502020204030204" pitchFamily="34" charset="0"/>
              </a:rPr>
              <a:t>	33 famílias ribeirinhas</a:t>
            </a:r>
          </a:p>
          <a:p>
            <a:pPr>
              <a:lnSpc>
                <a:spcPct val="150000"/>
              </a:lnSpc>
            </a:pPr>
            <a:r>
              <a:rPr lang="pt-BR" sz="2500" dirty="0">
                <a:solidFill>
                  <a:srgbClr val="384394"/>
                </a:solidFill>
                <a:latin typeface="Calibri" panose="020F0502020204030204" pitchFamily="34" charset="0"/>
              </a:rPr>
              <a:t>	30 famílias quilombolas</a:t>
            </a:r>
          </a:p>
          <a:p>
            <a:pPr>
              <a:lnSpc>
                <a:spcPct val="150000"/>
              </a:lnSpc>
            </a:pPr>
            <a:r>
              <a:rPr lang="pt-BR" sz="2500" dirty="0">
                <a:solidFill>
                  <a:srgbClr val="384394"/>
                </a:solidFill>
                <a:latin typeface="Calibri" panose="020F0502020204030204" pitchFamily="34" charset="0"/>
              </a:rPr>
              <a:t>	15 famílias pertencentes a comunidades de terreiro</a:t>
            </a:r>
          </a:p>
          <a:p>
            <a:pPr>
              <a:lnSpc>
                <a:spcPct val="150000"/>
              </a:lnSpc>
            </a:pPr>
            <a:r>
              <a:rPr lang="pt-BR" sz="2500" dirty="0">
                <a:solidFill>
                  <a:srgbClr val="384394"/>
                </a:solidFill>
                <a:latin typeface="Calibri" panose="020F0502020204030204" pitchFamily="34" charset="0"/>
              </a:rPr>
              <a:t>	25 famílias assentadas da Reforma Agrária</a:t>
            </a:r>
          </a:p>
          <a:p>
            <a:pPr>
              <a:lnSpc>
                <a:spcPct val="150000"/>
              </a:lnSpc>
            </a:pPr>
            <a:r>
              <a:rPr lang="pt-BR" sz="2500" dirty="0">
                <a:solidFill>
                  <a:srgbClr val="384394"/>
                </a:solidFill>
                <a:latin typeface="Calibri" panose="020F0502020204030204" pitchFamily="34" charset="0"/>
              </a:rPr>
              <a:t>	9 famílias extrativistas</a:t>
            </a:r>
          </a:p>
          <a:p>
            <a:pPr>
              <a:lnSpc>
                <a:spcPct val="150000"/>
              </a:lnSpc>
            </a:pPr>
            <a:r>
              <a:rPr lang="pt-BR" sz="2500" dirty="0">
                <a:solidFill>
                  <a:srgbClr val="384394"/>
                </a:solidFill>
                <a:latin typeface="Calibri" panose="020F0502020204030204" pitchFamily="34" charset="0"/>
              </a:rPr>
              <a:t>	7 famílias beneficiárias do Programa Nacional do Crédito Fundiário.</a:t>
            </a:r>
          </a:p>
        </p:txBody>
      </p:sp>
      <p:pic>
        <p:nvPicPr>
          <p:cNvPr id="6" name="Gráfico 5" descr="Reciclagem com preenchimento sólido">
            <a:extLst>
              <a:ext uri="{FF2B5EF4-FFF2-40B4-BE49-F238E27FC236}">
                <a16:creationId xmlns:a16="http://schemas.microsoft.com/office/drawing/2014/main" id="{C1D03315-44A6-F0F5-E4D0-6092309121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10546" y="826762"/>
            <a:ext cx="682372" cy="682372"/>
          </a:xfrm>
          <a:prstGeom prst="rect">
            <a:avLst/>
          </a:prstGeom>
        </p:spPr>
      </p:pic>
      <p:pic>
        <p:nvPicPr>
          <p:cNvPr id="10" name="Gráfico 9" descr="Algemas com preenchimento sólido">
            <a:extLst>
              <a:ext uri="{FF2B5EF4-FFF2-40B4-BE49-F238E27FC236}">
                <a16:creationId xmlns:a16="http://schemas.microsoft.com/office/drawing/2014/main" id="{F37B9086-1A0E-C933-469C-623D75A2A72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493379" y="1449963"/>
            <a:ext cx="533744" cy="533744"/>
          </a:xfrm>
          <a:prstGeom prst="rect">
            <a:avLst/>
          </a:prstGeom>
        </p:spPr>
      </p:pic>
      <p:pic>
        <p:nvPicPr>
          <p:cNvPr id="15" name="Gráfico 14" descr="Planta Sendo Regada com preenchimento sólido">
            <a:extLst>
              <a:ext uri="{FF2B5EF4-FFF2-40B4-BE49-F238E27FC236}">
                <a16:creationId xmlns:a16="http://schemas.microsoft.com/office/drawing/2014/main" id="{A7A24C7C-9A8F-6FFE-D751-9D167345B24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410546" y="1956610"/>
            <a:ext cx="682372" cy="682372"/>
          </a:xfrm>
          <a:prstGeom prst="rect">
            <a:avLst/>
          </a:prstGeom>
        </p:spPr>
      </p:pic>
      <p:pic>
        <p:nvPicPr>
          <p:cNvPr id="17" name="Gráfico 16" descr="Cena de montanha com preenchimento sólido">
            <a:extLst>
              <a:ext uri="{FF2B5EF4-FFF2-40B4-BE49-F238E27FC236}">
                <a16:creationId xmlns:a16="http://schemas.microsoft.com/office/drawing/2014/main" id="{965CA96B-9FB8-EF37-09C9-57CE7B938D3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34358" y="2615668"/>
            <a:ext cx="559858" cy="559858"/>
          </a:xfrm>
          <a:prstGeom prst="rect">
            <a:avLst/>
          </a:prstGeom>
        </p:spPr>
      </p:pic>
      <p:pic>
        <p:nvPicPr>
          <p:cNvPr id="19" name="Gráfico 18" descr="Nuvem com Relâmpagos e Chuva com preenchimento sólido">
            <a:extLst>
              <a:ext uri="{FF2B5EF4-FFF2-40B4-BE49-F238E27FC236}">
                <a16:creationId xmlns:a16="http://schemas.microsoft.com/office/drawing/2014/main" id="{0FAEE0BD-06CB-5BC7-DB4D-0ED887789C7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1255574" y="3137662"/>
            <a:ext cx="682372" cy="682372"/>
          </a:xfrm>
          <a:prstGeom prst="rect">
            <a:avLst/>
          </a:prstGeom>
        </p:spPr>
      </p:pic>
      <p:pic>
        <p:nvPicPr>
          <p:cNvPr id="21" name="Gráfico 20" descr="Sucesso do grupo estrutura de tópicos">
            <a:extLst>
              <a:ext uri="{FF2B5EF4-FFF2-40B4-BE49-F238E27FC236}">
                <a16:creationId xmlns:a16="http://schemas.microsoft.com/office/drawing/2014/main" id="{DE49E3A5-F099-EF76-504B-6718BFD08ED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295400" y="3773060"/>
            <a:ext cx="682372" cy="682372"/>
          </a:xfrm>
          <a:prstGeom prst="rect">
            <a:avLst/>
          </a:prstGeom>
        </p:spPr>
      </p:pic>
      <p:pic>
        <p:nvPicPr>
          <p:cNvPr id="23" name="Gráfico 22" descr="Pescaria estrutura de tópicos">
            <a:extLst>
              <a:ext uri="{FF2B5EF4-FFF2-40B4-BE49-F238E27FC236}">
                <a16:creationId xmlns:a16="http://schemas.microsoft.com/office/drawing/2014/main" id="{562A4400-8FA4-6DEE-B6F7-B53E0EA4014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96DAC541-7B7A-43D3-8B79-37D633B846F1}">
                <asvg:svgBlip xmlns:asvg="http://schemas.microsoft.com/office/drawing/2016/SVG/main" r:embed="rId19"/>
              </a:ext>
            </a:extLst>
          </a:blip>
          <a:stretch>
            <a:fillRect/>
          </a:stretch>
        </p:blipFill>
        <p:spPr>
          <a:xfrm>
            <a:off x="1255574" y="4334193"/>
            <a:ext cx="682372" cy="682372"/>
          </a:xfrm>
          <a:prstGeom prst="rect">
            <a:avLst/>
          </a:prstGeom>
        </p:spPr>
      </p:pic>
      <p:pic>
        <p:nvPicPr>
          <p:cNvPr id="25" name="Gráfico 24" descr="Crianças estrutura de tópicos">
            <a:extLst>
              <a:ext uri="{FF2B5EF4-FFF2-40B4-BE49-F238E27FC236}">
                <a16:creationId xmlns:a16="http://schemas.microsoft.com/office/drawing/2014/main" id="{3F9A9FDE-8E99-B1E6-F305-C5F11A5FA35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96DAC541-7B7A-43D3-8B79-37D633B846F1}">
                <asvg:svgBlip xmlns:asvg="http://schemas.microsoft.com/office/drawing/2016/SVG/main" r:embed="rId21"/>
              </a:ext>
            </a:extLst>
          </a:blip>
          <a:stretch>
            <a:fillRect/>
          </a:stretch>
        </p:blipFill>
        <p:spPr>
          <a:xfrm>
            <a:off x="1295400" y="4847422"/>
            <a:ext cx="682372" cy="682372"/>
          </a:xfrm>
          <a:prstGeom prst="rect">
            <a:avLst/>
          </a:prstGeom>
        </p:spPr>
      </p:pic>
      <p:pic>
        <p:nvPicPr>
          <p:cNvPr id="27" name="Gráfico 26" descr="Cidade com preenchimento sólido">
            <a:extLst>
              <a:ext uri="{FF2B5EF4-FFF2-40B4-BE49-F238E27FC236}">
                <a16:creationId xmlns:a16="http://schemas.microsoft.com/office/drawing/2014/main" id="{F41C5E92-3F9E-4FB0-D7F6-D23AF7DCDB7A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96DAC541-7B7A-43D3-8B79-37D633B846F1}">
                <asvg:svgBlip xmlns:asvg="http://schemas.microsoft.com/office/drawing/2016/SVG/main" r:embed="rId23"/>
              </a:ext>
            </a:extLst>
          </a:blip>
          <a:stretch>
            <a:fillRect/>
          </a:stretch>
        </p:blipFill>
        <p:spPr>
          <a:xfrm>
            <a:off x="1344751" y="5345748"/>
            <a:ext cx="682372" cy="682372"/>
          </a:xfrm>
          <a:prstGeom prst="rect">
            <a:avLst/>
          </a:prstGeom>
        </p:spPr>
      </p:pic>
      <p:pic>
        <p:nvPicPr>
          <p:cNvPr id="29" name="Gráfico 28" descr="Cena de pôr do sol estrutura de tópicos">
            <a:extLst>
              <a:ext uri="{FF2B5EF4-FFF2-40B4-BE49-F238E27FC236}">
                <a16:creationId xmlns:a16="http://schemas.microsoft.com/office/drawing/2014/main" id="{445E2618-AC1E-2244-E741-8FD27EEC7FDA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410546" y="6051932"/>
            <a:ext cx="533400" cy="533400"/>
          </a:xfrm>
          <a:prstGeom prst="rect">
            <a:avLst/>
          </a:prstGeom>
        </p:spPr>
      </p:pic>
      <p:pic>
        <p:nvPicPr>
          <p:cNvPr id="31" name="Gráfico 30" descr="Vizinhança com preenchimento sólido">
            <a:extLst>
              <a:ext uri="{FF2B5EF4-FFF2-40B4-BE49-F238E27FC236}">
                <a16:creationId xmlns:a16="http://schemas.microsoft.com/office/drawing/2014/main" id="{FDA33E17-B287-CF52-D187-DA131B9EB00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1410546" y="6548043"/>
            <a:ext cx="529972" cy="529972"/>
          </a:xfrm>
          <a:prstGeom prst="rect">
            <a:avLst/>
          </a:prstGeom>
        </p:spPr>
      </p:pic>
      <p:pic>
        <p:nvPicPr>
          <p:cNvPr id="33" name="Gráfico 32" descr="Decoração de pinheiro com preenchimento sólido">
            <a:extLst>
              <a:ext uri="{FF2B5EF4-FFF2-40B4-BE49-F238E27FC236}">
                <a16:creationId xmlns:a16="http://schemas.microsoft.com/office/drawing/2014/main" id="{1D3BC55D-E112-A411-3AE8-EC1765DAA718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96DAC541-7B7A-43D3-8B79-37D633B846F1}">
                <asvg:svgBlip xmlns:asvg="http://schemas.microsoft.com/office/drawing/2016/SVG/main" r:embed="rId29"/>
              </a:ext>
            </a:extLst>
          </a:blip>
          <a:stretch>
            <a:fillRect/>
          </a:stretch>
        </p:blipFill>
        <p:spPr>
          <a:xfrm>
            <a:off x="1377701" y="7042217"/>
            <a:ext cx="616471" cy="616471"/>
          </a:xfrm>
          <a:prstGeom prst="rect">
            <a:avLst/>
          </a:prstGeom>
        </p:spPr>
      </p:pic>
      <p:pic>
        <p:nvPicPr>
          <p:cNvPr id="35" name="Gráfico 34" descr="Marreta1 estrutura de tópicos">
            <a:extLst>
              <a:ext uri="{FF2B5EF4-FFF2-40B4-BE49-F238E27FC236}">
                <a16:creationId xmlns:a16="http://schemas.microsoft.com/office/drawing/2014/main" id="{D1BD058F-9F53-D028-3B53-E2F083B3545D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>
            <a:off x="1377701" y="7703345"/>
            <a:ext cx="529971" cy="529971"/>
          </a:xfrm>
          <a:prstGeom prst="rect">
            <a:avLst/>
          </a:prstGeom>
        </p:spPr>
      </p:pic>
      <p:pic>
        <p:nvPicPr>
          <p:cNvPr id="37" name="Gráfico 36" descr="Árvore com raízes com preenchimento sólido">
            <a:extLst>
              <a:ext uri="{FF2B5EF4-FFF2-40B4-BE49-F238E27FC236}">
                <a16:creationId xmlns:a16="http://schemas.microsoft.com/office/drawing/2014/main" id="{C975B69A-4D99-BCEF-EA52-7B87B0F2A55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96DAC541-7B7A-43D3-8B79-37D633B846F1}">
                <asvg:svgBlip xmlns:asvg="http://schemas.microsoft.com/office/drawing/2016/SVG/main" r:embed="rId33"/>
              </a:ext>
            </a:extLst>
          </a:blip>
          <a:stretch>
            <a:fillRect/>
          </a:stretch>
        </p:blipFill>
        <p:spPr>
          <a:xfrm>
            <a:off x="1358651" y="8309516"/>
            <a:ext cx="609600" cy="609600"/>
          </a:xfrm>
          <a:prstGeom prst="rect">
            <a:avLst/>
          </a:prstGeom>
        </p:spPr>
      </p:pic>
      <p:pic>
        <p:nvPicPr>
          <p:cNvPr id="39" name="Gráfico 38" descr="Contrato com preenchimento sólido">
            <a:extLst>
              <a:ext uri="{FF2B5EF4-FFF2-40B4-BE49-F238E27FC236}">
                <a16:creationId xmlns:a16="http://schemas.microsoft.com/office/drawing/2014/main" id="{960F00A8-4016-3790-A515-78DFFBD3870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96DAC541-7B7A-43D3-8B79-37D633B846F1}">
                <asvg:svgBlip xmlns:asvg="http://schemas.microsoft.com/office/drawing/2016/SVG/main" r:embed="rId35"/>
              </a:ext>
            </a:extLst>
          </a:blip>
          <a:stretch>
            <a:fillRect/>
          </a:stretch>
        </p:blipFill>
        <p:spPr>
          <a:xfrm>
            <a:off x="1344751" y="8934336"/>
            <a:ext cx="659448" cy="65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996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A041AC-8975-8ED0-85A4-C541360D0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948C260A-D7C1-740C-8A98-5A6C88170F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799" y="1355435"/>
            <a:ext cx="7645445" cy="7747037"/>
          </a:xfrm>
          <a:prstGeom prst="rect">
            <a:avLst/>
          </a:prstGeom>
        </p:spPr>
      </p:pic>
      <p:sp>
        <p:nvSpPr>
          <p:cNvPr id="8" name="Freeform 8">
            <a:extLst>
              <a:ext uri="{FF2B5EF4-FFF2-40B4-BE49-F238E27FC236}">
                <a16:creationId xmlns:a16="http://schemas.microsoft.com/office/drawing/2014/main" id="{BF5E9ACE-FFF7-CF64-2D77-C21789731F8C}"/>
              </a:ext>
            </a:extLst>
          </p:cNvPr>
          <p:cNvSpPr/>
          <p:nvPr/>
        </p:nvSpPr>
        <p:spPr>
          <a:xfrm>
            <a:off x="13676173" y="0"/>
            <a:ext cx="4611827" cy="4611827"/>
          </a:xfrm>
          <a:custGeom>
            <a:avLst/>
            <a:gdLst/>
            <a:ahLst/>
            <a:cxnLst/>
            <a:rect l="l" t="t" r="r" b="b"/>
            <a:pathLst>
              <a:path w="4611827" h="4611827">
                <a:moveTo>
                  <a:pt x="0" y="0"/>
                </a:moveTo>
                <a:lnTo>
                  <a:pt x="4611827" y="0"/>
                </a:lnTo>
                <a:lnTo>
                  <a:pt x="4611827" y="4611827"/>
                </a:lnTo>
                <a:lnTo>
                  <a:pt x="0" y="461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27062B36-0CB7-8505-1457-E91D95175F13}"/>
              </a:ext>
            </a:extLst>
          </p:cNvPr>
          <p:cNvSpPr txBox="1">
            <a:spLocks/>
          </p:cNvSpPr>
          <p:nvPr/>
        </p:nvSpPr>
        <p:spPr>
          <a:xfrm>
            <a:off x="414260" y="348892"/>
            <a:ext cx="12615939" cy="8356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rgbClr val="384394"/>
                </a:solidFill>
              </a:rPr>
              <a:t>Cadastro Único – Pessoas com Deficiência</a:t>
            </a:r>
            <a:endParaRPr lang="pt-PT" dirty="0">
              <a:solidFill>
                <a:srgbClr val="384394"/>
              </a:solidFill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990A208D-D930-7FF9-775F-E42A69F58CD3}"/>
              </a:ext>
            </a:extLst>
          </p:cNvPr>
          <p:cNvSpPr/>
          <p:nvPr/>
        </p:nvSpPr>
        <p:spPr>
          <a:xfrm>
            <a:off x="14020800" y="2929434"/>
            <a:ext cx="4428129" cy="4428129"/>
          </a:xfrm>
          <a:custGeom>
            <a:avLst/>
            <a:gdLst/>
            <a:ahLst/>
            <a:cxnLst/>
            <a:rect l="l" t="t" r="r" b="b"/>
            <a:pathLst>
              <a:path w="4428129" h="4428129">
                <a:moveTo>
                  <a:pt x="0" y="0"/>
                </a:moveTo>
                <a:lnTo>
                  <a:pt x="4428128" y="0"/>
                </a:lnTo>
                <a:lnTo>
                  <a:pt x="4428128" y="4428128"/>
                </a:lnTo>
                <a:lnTo>
                  <a:pt x="0" y="4428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00B9033-BE1E-038C-7ED5-7527EC179A45}"/>
              </a:ext>
            </a:extLst>
          </p:cNvPr>
          <p:cNvSpPr txBox="1"/>
          <p:nvPr/>
        </p:nvSpPr>
        <p:spPr>
          <a:xfrm>
            <a:off x="414261" y="1184528"/>
            <a:ext cx="1719339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/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7051CD18-E4C1-6AA3-6FB0-266D653260AC}"/>
              </a:ext>
            </a:extLst>
          </p:cNvPr>
          <p:cNvSpPr/>
          <p:nvPr/>
        </p:nvSpPr>
        <p:spPr>
          <a:xfrm>
            <a:off x="6553200" y="6816839"/>
            <a:ext cx="11430000" cy="2224879"/>
          </a:xfrm>
          <a:prstGeom prst="roundRect">
            <a:avLst/>
          </a:prstGeom>
          <a:solidFill>
            <a:srgbClr val="3843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pt-BR" sz="2100" dirty="0"/>
              <a:t>O Benefício de Prestação Continuada (BPC) é um benefício da Política de Assistência Social. A pessoa recebe o BPC enquanto preencher os requisitos de acesso e o benefício não pode ser transferido a outra pessoa. Garante a transferência mensal de 1 salário mínimo ao idoso com 65 anos ou mais ou à pessoa com deficiência de qualquer idade, que comprovem não possuir meios para prover a própria manutenção nem de tê-la provida por sua família.</a:t>
            </a:r>
          </a:p>
          <a:p>
            <a:pPr algn="just"/>
            <a:endParaRPr lang="pt-BR" sz="2000" dirty="0"/>
          </a:p>
          <a:p>
            <a:pPr algn="just"/>
            <a:r>
              <a:rPr lang="pt-BR" sz="2000" dirty="0"/>
              <a:t>Fonte: Ministério do Desenvolvimento e </a:t>
            </a:r>
            <a:r>
              <a:rPr lang="pt-BR" sz="2000" dirty="0" err="1"/>
              <a:t>Assistencia</a:t>
            </a:r>
            <a:r>
              <a:rPr lang="pt-BR" sz="2000" dirty="0"/>
              <a:t> Social, Família e Combate a Fome (MDS), 2024.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F3A75D9-8D67-6095-ABF3-2EE81F42E3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161" y="9121647"/>
            <a:ext cx="2900363" cy="968562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A9485997-D87B-096B-C86D-6C395430DC14}"/>
              </a:ext>
            </a:extLst>
          </p:cNvPr>
          <p:cNvSpPr txBox="1"/>
          <p:nvPr/>
        </p:nvSpPr>
        <p:spPr>
          <a:xfrm>
            <a:off x="15130539" y="4066675"/>
            <a:ext cx="2743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dirty="0">
                <a:solidFill>
                  <a:schemeClr val="bg1"/>
                </a:solidFill>
              </a:rPr>
              <a:t>Na cidade de </a:t>
            </a:r>
            <a:r>
              <a:rPr lang="pt-BR" b="1" dirty="0">
                <a:solidFill>
                  <a:schemeClr val="bg1"/>
                </a:solidFill>
              </a:rPr>
              <a:t>São Paulo </a:t>
            </a:r>
            <a:r>
              <a:rPr lang="pt-BR" dirty="0">
                <a:solidFill>
                  <a:schemeClr val="bg1"/>
                </a:solidFill>
              </a:rPr>
              <a:t>tem </a:t>
            </a:r>
            <a:r>
              <a:rPr lang="pt-BR" b="1" dirty="0">
                <a:solidFill>
                  <a:schemeClr val="bg1"/>
                </a:solidFill>
              </a:rPr>
              <a:t>312.070</a:t>
            </a:r>
            <a:r>
              <a:rPr lang="pt-BR" dirty="0">
                <a:solidFill>
                  <a:schemeClr val="bg1"/>
                </a:solidFill>
              </a:rPr>
              <a:t> Pessoas com Deficiência no CadÚnico, e </a:t>
            </a:r>
            <a:r>
              <a:rPr lang="pt-BR" b="1" dirty="0">
                <a:solidFill>
                  <a:schemeClr val="bg1"/>
                </a:solidFill>
              </a:rPr>
              <a:t>165.105</a:t>
            </a:r>
            <a:r>
              <a:rPr lang="pt-BR" dirty="0">
                <a:solidFill>
                  <a:schemeClr val="bg1"/>
                </a:solidFill>
              </a:rPr>
              <a:t> pessoas com deficiência que recebem o BPC (52,9%).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F1AE93EC-182C-5DA7-1787-6C59267279DC}"/>
              </a:ext>
            </a:extLst>
          </p:cNvPr>
          <p:cNvSpPr txBox="1"/>
          <p:nvPr/>
        </p:nvSpPr>
        <p:spPr>
          <a:xfrm>
            <a:off x="685799" y="9121647"/>
            <a:ext cx="43434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Fonte: IBGE/Censo da População, 2022.</a:t>
            </a:r>
          </a:p>
        </p:txBody>
      </p:sp>
    </p:spTree>
    <p:extLst>
      <p:ext uri="{BB962C8B-B14F-4D97-AF65-F5344CB8AC3E}">
        <p14:creationId xmlns:p14="http://schemas.microsoft.com/office/powerpoint/2010/main" val="189083653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66E2A1-AD9E-DED8-C3BE-E8F901436B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1" descr="macro-pcdcad-leste2.png">
            <a:extLst>
              <a:ext uri="{FF2B5EF4-FFF2-40B4-BE49-F238E27FC236}">
                <a16:creationId xmlns:a16="http://schemas.microsoft.com/office/drawing/2014/main" id="{97E1C607-864D-CBD4-89C4-3DD99EB0F4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559" y="1184528"/>
            <a:ext cx="14715566" cy="7848302"/>
          </a:xfrm>
          <a:prstGeom prst="rect">
            <a:avLst/>
          </a:prstGeom>
        </p:spPr>
      </p:pic>
      <p:sp>
        <p:nvSpPr>
          <p:cNvPr id="8" name="Freeform 8">
            <a:extLst>
              <a:ext uri="{FF2B5EF4-FFF2-40B4-BE49-F238E27FC236}">
                <a16:creationId xmlns:a16="http://schemas.microsoft.com/office/drawing/2014/main" id="{DD6CE10C-1375-9569-157E-AF2D7E41712F}"/>
              </a:ext>
            </a:extLst>
          </p:cNvPr>
          <p:cNvSpPr/>
          <p:nvPr/>
        </p:nvSpPr>
        <p:spPr>
          <a:xfrm>
            <a:off x="13676173" y="0"/>
            <a:ext cx="4611827" cy="4611827"/>
          </a:xfrm>
          <a:custGeom>
            <a:avLst/>
            <a:gdLst/>
            <a:ahLst/>
            <a:cxnLst/>
            <a:rect l="l" t="t" r="r" b="b"/>
            <a:pathLst>
              <a:path w="4611827" h="4611827">
                <a:moveTo>
                  <a:pt x="0" y="0"/>
                </a:moveTo>
                <a:lnTo>
                  <a:pt x="4611827" y="0"/>
                </a:lnTo>
                <a:lnTo>
                  <a:pt x="4611827" y="4611827"/>
                </a:lnTo>
                <a:lnTo>
                  <a:pt x="0" y="461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68BB9CBF-3511-C73E-4622-092724D92DC9}"/>
              </a:ext>
            </a:extLst>
          </p:cNvPr>
          <p:cNvSpPr txBox="1">
            <a:spLocks/>
          </p:cNvSpPr>
          <p:nvPr/>
        </p:nvSpPr>
        <p:spPr>
          <a:xfrm>
            <a:off x="414260" y="348892"/>
            <a:ext cx="13911340" cy="8356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rgbClr val="384394"/>
                </a:solidFill>
              </a:rPr>
              <a:t>Cadastro Único – Pessoas com Deficiência (Macrorregiões)</a:t>
            </a:r>
            <a:endParaRPr lang="pt-PT" dirty="0">
              <a:solidFill>
                <a:srgbClr val="384394"/>
              </a:solidFill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AE90CF3F-F10A-660E-8995-99DFD98B893A}"/>
              </a:ext>
            </a:extLst>
          </p:cNvPr>
          <p:cNvSpPr/>
          <p:nvPr/>
        </p:nvSpPr>
        <p:spPr>
          <a:xfrm>
            <a:off x="14020800" y="2929434"/>
            <a:ext cx="4428129" cy="4428129"/>
          </a:xfrm>
          <a:custGeom>
            <a:avLst/>
            <a:gdLst/>
            <a:ahLst/>
            <a:cxnLst/>
            <a:rect l="l" t="t" r="r" b="b"/>
            <a:pathLst>
              <a:path w="4428129" h="4428129">
                <a:moveTo>
                  <a:pt x="0" y="0"/>
                </a:moveTo>
                <a:lnTo>
                  <a:pt x="4428128" y="0"/>
                </a:lnTo>
                <a:lnTo>
                  <a:pt x="4428128" y="4428128"/>
                </a:lnTo>
                <a:lnTo>
                  <a:pt x="0" y="4428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3AA41AC-45BC-7FAA-EEC4-2DFC0E797BEA}"/>
              </a:ext>
            </a:extLst>
          </p:cNvPr>
          <p:cNvSpPr txBox="1"/>
          <p:nvPr/>
        </p:nvSpPr>
        <p:spPr>
          <a:xfrm>
            <a:off x="414261" y="1184528"/>
            <a:ext cx="2557539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B3CE5362-248A-5A50-CE3A-5408539EAA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161" y="9121647"/>
            <a:ext cx="2900363" cy="96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7132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CD9FBA-7FE9-B30E-AE30-516CBC9DB6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macro-bfcad-centro.png">
            <a:extLst>
              <a:ext uri="{FF2B5EF4-FFF2-40B4-BE49-F238E27FC236}">
                <a16:creationId xmlns:a16="http://schemas.microsoft.com/office/drawing/2014/main" id="{8040CDCD-EA74-8773-4E38-5DB9630268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72357"/>
            <a:ext cx="16756002" cy="7181143"/>
          </a:xfrm>
          <a:prstGeom prst="rect">
            <a:avLst/>
          </a:prstGeom>
        </p:spPr>
      </p:pic>
      <p:sp>
        <p:nvSpPr>
          <p:cNvPr id="8" name="Freeform 8">
            <a:extLst>
              <a:ext uri="{FF2B5EF4-FFF2-40B4-BE49-F238E27FC236}">
                <a16:creationId xmlns:a16="http://schemas.microsoft.com/office/drawing/2014/main" id="{3A014B32-081B-567E-989E-11C7E17D0A2A}"/>
              </a:ext>
            </a:extLst>
          </p:cNvPr>
          <p:cNvSpPr/>
          <p:nvPr/>
        </p:nvSpPr>
        <p:spPr>
          <a:xfrm>
            <a:off x="13676173" y="0"/>
            <a:ext cx="4611827" cy="4611827"/>
          </a:xfrm>
          <a:custGeom>
            <a:avLst/>
            <a:gdLst/>
            <a:ahLst/>
            <a:cxnLst/>
            <a:rect l="l" t="t" r="r" b="b"/>
            <a:pathLst>
              <a:path w="4611827" h="4611827">
                <a:moveTo>
                  <a:pt x="0" y="0"/>
                </a:moveTo>
                <a:lnTo>
                  <a:pt x="4611827" y="0"/>
                </a:lnTo>
                <a:lnTo>
                  <a:pt x="4611827" y="4611827"/>
                </a:lnTo>
                <a:lnTo>
                  <a:pt x="0" y="461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2EBFB9A9-C733-4C1F-7B06-2157D6481857}"/>
              </a:ext>
            </a:extLst>
          </p:cNvPr>
          <p:cNvSpPr txBox="1">
            <a:spLocks/>
          </p:cNvSpPr>
          <p:nvPr/>
        </p:nvSpPr>
        <p:spPr>
          <a:xfrm>
            <a:off x="414260" y="114300"/>
            <a:ext cx="13911340" cy="8356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rgbClr val="384394"/>
                </a:solidFill>
              </a:rPr>
              <a:t>Cadastro Único – Famílias no Bolsa Família (Macrorregiões)</a:t>
            </a:r>
            <a:endParaRPr lang="pt-PT" dirty="0">
              <a:solidFill>
                <a:srgbClr val="384394"/>
              </a:solidFill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9A1DB256-4B84-5507-EFE1-F36EE1287C0F}"/>
              </a:ext>
            </a:extLst>
          </p:cNvPr>
          <p:cNvSpPr/>
          <p:nvPr/>
        </p:nvSpPr>
        <p:spPr>
          <a:xfrm>
            <a:off x="14020800" y="2929434"/>
            <a:ext cx="4428129" cy="4428129"/>
          </a:xfrm>
          <a:custGeom>
            <a:avLst/>
            <a:gdLst/>
            <a:ahLst/>
            <a:cxnLst/>
            <a:rect l="l" t="t" r="r" b="b"/>
            <a:pathLst>
              <a:path w="4428129" h="4428129">
                <a:moveTo>
                  <a:pt x="0" y="0"/>
                </a:moveTo>
                <a:lnTo>
                  <a:pt x="4428128" y="0"/>
                </a:lnTo>
                <a:lnTo>
                  <a:pt x="4428128" y="4428128"/>
                </a:lnTo>
                <a:lnTo>
                  <a:pt x="0" y="4428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90B342C0-7FDE-FC93-D567-6EB3FAFFBBF1}"/>
              </a:ext>
            </a:extLst>
          </p:cNvPr>
          <p:cNvSpPr txBox="1"/>
          <p:nvPr/>
        </p:nvSpPr>
        <p:spPr>
          <a:xfrm>
            <a:off x="414261" y="1184528"/>
            <a:ext cx="1795539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5917F479-EEA6-02D1-CFB9-A3C6CD858D0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161" y="9121647"/>
            <a:ext cx="2900363" cy="96856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1ACE771-6D36-08FC-65E3-FE608E2E4173}"/>
              </a:ext>
            </a:extLst>
          </p:cNvPr>
          <p:cNvSpPr txBox="1"/>
          <p:nvPr/>
        </p:nvSpPr>
        <p:spPr>
          <a:xfrm>
            <a:off x="381000" y="800100"/>
            <a:ext cx="144780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500" b="0" i="0" dirty="0">
                <a:solidFill>
                  <a:srgbClr val="384394"/>
                </a:solidFill>
                <a:effectLst/>
                <a:latin typeface="Calibri" panose="020F0502020204030204" pitchFamily="34" charset="0"/>
              </a:rPr>
              <a:t>Na cidade de São Paulo são 673.892 famílias beneficiárias do Programa Bolsa Família, o que representa 41% das famílias no cadastro. </a:t>
            </a:r>
            <a:endParaRPr lang="pt-BR" sz="2500" dirty="0">
              <a:solidFill>
                <a:srgbClr val="3843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64872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C04D75-7205-6C14-E471-B3D3A844B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50C6A864-E976-1418-2229-84DAC7C8C1B2}"/>
              </a:ext>
            </a:extLst>
          </p:cNvPr>
          <p:cNvSpPr/>
          <p:nvPr/>
        </p:nvSpPr>
        <p:spPr>
          <a:xfrm>
            <a:off x="14854281" y="3929519"/>
            <a:ext cx="3433715" cy="3491310"/>
          </a:xfrm>
          <a:custGeom>
            <a:avLst/>
            <a:gdLst/>
            <a:ahLst/>
            <a:cxnLst/>
            <a:rect l="l" t="t" r="r" b="b"/>
            <a:pathLst>
              <a:path w="3433715" h="3491310">
                <a:moveTo>
                  <a:pt x="0" y="0"/>
                </a:moveTo>
                <a:lnTo>
                  <a:pt x="3433715" y="0"/>
                </a:lnTo>
                <a:lnTo>
                  <a:pt x="3433715" y="3491310"/>
                </a:lnTo>
                <a:lnTo>
                  <a:pt x="0" y="3491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495" t="-16223" r="-15095" b="-1319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29F85AA1-6296-1C90-DAC9-250EE6AC33A3}"/>
              </a:ext>
            </a:extLst>
          </p:cNvPr>
          <p:cNvGrpSpPr/>
          <p:nvPr/>
        </p:nvGrpSpPr>
        <p:grpSpPr>
          <a:xfrm>
            <a:off x="0" y="8211239"/>
            <a:ext cx="18288000" cy="2075761"/>
            <a:chOff x="0" y="0"/>
            <a:chExt cx="4816593" cy="54670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4B5C79C0-F2E5-D570-B449-FB40D5C08359}"/>
                </a:ext>
              </a:extLst>
            </p:cNvPr>
            <p:cNvSpPr/>
            <p:nvPr/>
          </p:nvSpPr>
          <p:spPr>
            <a:xfrm>
              <a:off x="0" y="0"/>
              <a:ext cx="4816592" cy="546702"/>
            </a:xfrm>
            <a:custGeom>
              <a:avLst/>
              <a:gdLst/>
              <a:ahLst/>
              <a:cxnLst/>
              <a:rect l="l" t="t" r="r" b="b"/>
              <a:pathLst>
                <a:path w="4816592" h="546702">
                  <a:moveTo>
                    <a:pt x="0" y="0"/>
                  </a:moveTo>
                  <a:lnTo>
                    <a:pt x="4816592" y="0"/>
                  </a:lnTo>
                  <a:lnTo>
                    <a:pt x="4816592" y="546702"/>
                  </a:lnTo>
                  <a:lnTo>
                    <a:pt x="0" y="546702"/>
                  </a:lnTo>
                  <a:close/>
                </a:path>
              </a:pathLst>
            </a:custGeom>
            <a:solidFill>
              <a:srgbClr val="38439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38F867E2-8DEE-7CEF-E23E-A63E559DC469}"/>
                </a:ext>
              </a:extLst>
            </p:cNvPr>
            <p:cNvSpPr txBox="1"/>
            <p:nvPr/>
          </p:nvSpPr>
          <p:spPr>
            <a:xfrm>
              <a:off x="0" y="-38100"/>
              <a:ext cx="4816593" cy="5848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9804F3CB-F0B3-62DE-DF2D-154EF7B533F2}"/>
              </a:ext>
            </a:extLst>
          </p:cNvPr>
          <p:cNvSpPr/>
          <p:nvPr/>
        </p:nvSpPr>
        <p:spPr>
          <a:xfrm>
            <a:off x="13676173" y="0"/>
            <a:ext cx="4611827" cy="4611827"/>
          </a:xfrm>
          <a:custGeom>
            <a:avLst/>
            <a:gdLst/>
            <a:ahLst/>
            <a:cxnLst/>
            <a:rect l="l" t="t" r="r" b="b"/>
            <a:pathLst>
              <a:path w="4611827" h="4611827">
                <a:moveTo>
                  <a:pt x="0" y="0"/>
                </a:moveTo>
                <a:lnTo>
                  <a:pt x="4611827" y="0"/>
                </a:lnTo>
                <a:lnTo>
                  <a:pt x="4611827" y="4611827"/>
                </a:lnTo>
                <a:lnTo>
                  <a:pt x="0" y="461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9694BADA-1083-BADE-440A-C33C75CCC38C}"/>
              </a:ext>
            </a:extLst>
          </p:cNvPr>
          <p:cNvSpPr txBox="1">
            <a:spLocks/>
          </p:cNvSpPr>
          <p:nvPr/>
        </p:nvSpPr>
        <p:spPr>
          <a:xfrm>
            <a:off x="414261" y="348892"/>
            <a:ext cx="4876800" cy="8356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384394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Introdução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68A256-C471-30B3-5EFA-29F271B2C569}"/>
              </a:ext>
            </a:extLst>
          </p:cNvPr>
          <p:cNvSpPr txBox="1"/>
          <p:nvPr/>
        </p:nvSpPr>
        <p:spPr>
          <a:xfrm>
            <a:off x="414261" y="1257297"/>
            <a:ext cx="10939539" cy="574811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4604" lvl="1" algn="just" defTabSz="457200">
              <a:lnSpc>
                <a:spcPct val="150000"/>
              </a:lnSpc>
              <a:spcAft>
                <a:spcPts val="300"/>
              </a:spcAft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384394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Com o objetivo de subsidiar as discussões da Conferência Municipal da Assistência Social de São Paulo, o Observatório da Vigilância Socioassistencial apresenta dados de demografia, oriundos do Cadastro Único, de Programa e Benefícios Sociais, além da cobertura de serviços da rede socioassistencial. O diagnóstico completo da cidade com as informações e </a:t>
            </a:r>
            <a:r>
              <a:rPr lang="pt-BR" sz="2800" dirty="0">
                <a:solidFill>
                  <a:srgbClr val="384394"/>
                </a:solidFill>
                <a:latin typeface="Open Sans"/>
              </a:rPr>
              <a:t>contribuições das unidades públicas das subprefeituras, elaboradas no diálogo com os agentes dos territórios, 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384394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serão disponibilizadas na página da SMADS na internet.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384394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E6B55A27-179B-0822-3EDB-E51D29E3255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4844"/>
          <a:stretch>
            <a:fillRect/>
          </a:stretch>
        </p:blipFill>
        <p:spPr>
          <a:xfrm>
            <a:off x="14970940" y="4198760"/>
            <a:ext cx="3200396" cy="295282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B1A0E6E2-9DF4-F1C6-A963-06CCC0F172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05451" y="8653429"/>
            <a:ext cx="3686349" cy="121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51453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BF32B-E720-3BA8-07FF-D54DA1598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08A3FA20-E310-C543-C0AD-7F44243989A4}"/>
              </a:ext>
            </a:extLst>
          </p:cNvPr>
          <p:cNvSpPr/>
          <p:nvPr/>
        </p:nvSpPr>
        <p:spPr>
          <a:xfrm>
            <a:off x="14854281" y="3929519"/>
            <a:ext cx="3433715" cy="3491310"/>
          </a:xfrm>
          <a:custGeom>
            <a:avLst/>
            <a:gdLst/>
            <a:ahLst/>
            <a:cxnLst/>
            <a:rect l="l" t="t" r="r" b="b"/>
            <a:pathLst>
              <a:path w="3433715" h="3491310">
                <a:moveTo>
                  <a:pt x="0" y="0"/>
                </a:moveTo>
                <a:lnTo>
                  <a:pt x="3433715" y="0"/>
                </a:lnTo>
                <a:lnTo>
                  <a:pt x="3433715" y="3491310"/>
                </a:lnTo>
                <a:lnTo>
                  <a:pt x="0" y="3491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495" t="-16223" r="-15095" b="-1319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B828A655-14D1-4C90-5714-745B65A36F26}"/>
              </a:ext>
            </a:extLst>
          </p:cNvPr>
          <p:cNvGrpSpPr/>
          <p:nvPr/>
        </p:nvGrpSpPr>
        <p:grpSpPr>
          <a:xfrm>
            <a:off x="0" y="8211239"/>
            <a:ext cx="18288000" cy="2075761"/>
            <a:chOff x="0" y="0"/>
            <a:chExt cx="4816593" cy="54670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B02A19F-735F-735C-EAB0-B8A9E286A3EC}"/>
                </a:ext>
              </a:extLst>
            </p:cNvPr>
            <p:cNvSpPr/>
            <p:nvPr/>
          </p:nvSpPr>
          <p:spPr>
            <a:xfrm>
              <a:off x="0" y="0"/>
              <a:ext cx="4816592" cy="546702"/>
            </a:xfrm>
            <a:custGeom>
              <a:avLst/>
              <a:gdLst/>
              <a:ahLst/>
              <a:cxnLst/>
              <a:rect l="l" t="t" r="r" b="b"/>
              <a:pathLst>
                <a:path w="4816592" h="546702">
                  <a:moveTo>
                    <a:pt x="0" y="0"/>
                  </a:moveTo>
                  <a:lnTo>
                    <a:pt x="4816592" y="0"/>
                  </a:lnTo>
                  <a:lnTo>
                    <a:pt x="4816592" y="546702"/>
                  </a:lnTo>
                  <a:lnTo>
                    <a:pt x="0" y="546702"/>
                  </a:lnTo>
                  <a:close/>
                </a:path>
              </a:pathLst>
            </a:custGeom>
            <a:solidFill>
              <a:srgbClr val="38439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03487DAA-F745-F195-5798-CB33C5B837E5}"/>
                </a:ext>
              </a:extLst>
            </p:cNvPr>
            <p:cNvSpPr txBox="1"/>
            <p:nvPr/>
          </p:nvSpPr>
          <p:spPr>
            <a:xfrm>
              <a:off x="0" y="-38100"/>
              <a:ext cx="4816593" cy="5848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B0C4464A-16D6-C25F-C387-4D25D304435E}"/>
              </a:ext>
            </a:extLst>
          </p:cNvPr>
          <p:cNvSpPr/>
          <p:nvPr/>
        </p:nvSpPr>
        <p:spPr>
          <a:xfrm>
            <a:off x="13676173" y="0"/>
            <a:ext cx="4611827" cy="4611827"/>
          </a:xfrm>
          <a:custGeom>
            <a:avLst/>
            <a:gdLst/>
            <a:ahLst/>
            <a:cxnLst/>
            <a:rect l="l" t="t" r="r" b="b"/>
            <a:pathLst>
              <a:path w="4611827" h="4611827">
                <a:moveTo>
                  <a:pt x="0" y="0"/>
                </a:moveTo>
                <a:lnTo>
                  <a:pt x="4611827" y="0"/>
                </a:lnTo>
                <a:lnTo>
                  <a:pt x="4611827" y="4611827"/>
                </a:lnTo>
                <a:lnTo>
                  <a:pt x="0" y="461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B1E5E06-8956-6024-F79B-4C608F91725A}"/>
              </a:ext>
            </a:extLst>
          </p:cNvPr>
          <p:cNvSpPr txBox="1">
            <a:spLocks/>
          </p:cNvSpPr>
          <p:nvPr/>
        </p:nvSpPr>
        <p:spPr>
          <a:xfrm>
            <a:off x="414260" y="348892"/>
            <a:ext cx="6596139" cy="8356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384394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Rede Socioassistencial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769527E-2729-BE09-D7F5-29C361C0E0E4}"/>
              </a:ext>
            </a:extLst>
          </p:cNvPr>
          <p:cNvSpPr txBox="1"/>
          <p:nvPr/>
        </p:nvSpPr>
        <p:spPr>
          <a:xfrm>
            <a:off x="609600" y="1132380"/>
            <a:ext cx="14097000" cy="63944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2pPr marL="144604" lvl="1" algn="just" defTabSz="457200">
              <a:lnSpc>
                <a:spcPct val="150000"/>
              </a:lnSpc>
              <a:spcAft>
                <a:spcPts val="300"/>
              </a:spcAft>
              <a:defRPr sz="2800">
                <a:solidFill>
                  <a:srgbClr val="951B81"/>
                </a:solidFill>
                <a:latin typeface="Open Sans"/>
              </a:defRPr>
            </a:lvl2pPr>
          </a:lstStyle>
          <a:p>
            <a:pPr algn="just">
              <a:lnSpc>
                <a:spcPct val="150000"/>
              </a:lnSpc>
            </a:pPr>
            <a:r>
              <a:rPr lang="pt-BR" sz="2800" dirty="0">
                <a:solidFill>
                  <a:srgbClr val="3843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 rede socioassistencial oferece serviços para atender às necessidades de pessoas, grupos e famílias em diferentes contextos, incluindo as especificidades de crianças, adolescentes, jovens, idosos, pessoas com deficiência, mulheres em situação de violência, população LGBTQIAPN+, pessoas em situação de rua, imigrantes, entre outros.</a:t>
            </a:r>
          </a:p>
          <a:p>
            <a:pPr algn="just">
              <a:lnSpc>
                <a:spcPct val="150000"/>
              </a:lnSpc>
            </a:pPr>
            <a:r>
              <a:rPr lang="pt-BR" sz="2800" dirty="0">
                <a:solidFill>
                  <a:srgbClr val="3843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Os serviços são organizados em níveis de complexidade, sendo os de convivência e fortalecimento de vínculos classificados como proteção social básica, os de suporte protetivo e socioeducativo como proteção social especial de média complexidade e os de acolhimento institucional como proteção social de alta complexidade para grupos específicos.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5E389BC-93CE-FFB4-BFEA-8B7F616EDC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05451" y="8653429"/>
            <a:ext cx="3686349" cy="1214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5572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58EB76-D364-8BBD-7A3D-ACFDB6B41E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id="{56A6C86E-815F-7848-D19B-65E620512CC0}"/>
              </a:ext>
            </a:extLst>
          </p:cNvPr>
          <p:cNvSpPr/>
          <p:nvPr/>
        </p:nvSpPr>
        <p:spPr>
          <a:xfrm>
            <a:off x="13676173" y="0"/>
            <a:ext cx="4611827" cy="4611827"/>
          </a:xfrm>
          <a:custGeom>
            <a:avLst/>
            <a:gdLst/>
            <a:ahLst/>
            <a:cxnLst/>
            <a:rect l="l" t="t" r="r" b="b"/>
            <a:pathLst>
              <a:path w="4611827" h="4611827">
                <a:moveTo>
                  <a:pt x="0" y="0"/>
                </a:moveTo>
                <a:lnTo>
                  <a:pt x="4611827" y="0"/>
                </a:lnTo>
                <a:lnTo>
                  <a:pt x="4611827" y="4611827"/>
                </a:lnTo>
                <a:lnTo>
                  <a:pt x="0" y="4611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21213482-CC71-6E59-D907-ECDC03CC21AE}"/>
              </a:ext>
            </a:extLst>
          </p:cNvPr>
          <p:cNvSpPr txBox="1">
            <a:spLocks/>
          </p:cNvSpPr>
          <p:nvPr/>
        </p:nvSpPr>
        <p:spPr>
          <a:xfrm>
            <a:off x="0" y="348892"/>
            <a:ext cx="5376939" cy="1518008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rgbClr val="384394"/>
                </a:solidFill>
              </a:rPr>
              <a:t>Proteção Social Básica – Rede Direta</a:t>
            </a:r>
            <a:endParaRPr lang="pt-PT" dirty="0">
              <a:solidFill>
                <a:srgbClr val="384394"/>
              </a:solidFill>
            </a:endParaRP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5E0E1974-1A87-5CFB-9F07-74D3EEF044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7800" y="9182100"/>
            <a:ext cx="2884097" cy="968562"/>
          </a:xfrm>
          <a:prstGeom prst="rect">
            <a:avLst/>
          </a:prstGeom>
        </p:spPr>
      </p:pic>
      <p:pic>
        <p:nvPicPr>
          <p:cNvPr id="6" name="Imagem 5" descr="Mapa&#10;&#10;O conteúdo gerado por IA pode estar incorreto.">
            <a:extLst>
              <a:ext uri="{FF2B5EF4-FFF2-40B4-BE49-F238E27FC236}">
                <a16:creationId xmlns:a16="http://schemas.microsoft.com/office/drawing/2014/main" id="{FCDB4444-FD52-7858-E89A-84E85FE8F53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075" y="0"/>
            <a:ext cx="7233729" cy="10287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984F5C38-AA4A-5A56-44D5-F1F42EAE4D12}"/>
              </a:ext>
            </a:extLst>
          </p:cNvPr>
          <p:cNvSpPr txBox="1"/>
          <p:nvPr/>
        </p:nvSpPr>
        <p:spPr>
          <a:xfrm>
            <a:off x="304800" y="1980758"/>
            <a:ext cx="3733800" cy="477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500" b="0" i="0" dirty="0">
                <a:solidFill>
                  <a:srgbClr val="384394"/>
                </a:solidFill>
                <a:effectLst/>
                <a:latin typeface="Calibri" panose="020F0502020204030204" pitchFamily="34" charset="0"/>
              </a:rPr>
              <a:t>São 54 CRAS </a:t>
            </a:r>
            <a:endParaRPr lang="pt-BR" sz="2500" dirty="0">
              <a:solidFill>
                <a:srgbClr val="3843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6280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9199F2-4570-B19E-47BF-478C22CEEB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id="{B7B13B50-2E85-797B-E443-6BE84A7393AE}"/>
              </a:ext>
            </a:extLst>
          </p:cNvPr>
          <p:cNvSpPr/>
          <p:nvPr/>
        </p:nvSpPr>
        <p:spPr>
          <a:xfrm>
            <a:off x="13676173" y="0"/>
            <a:ext cx="4611827" cy="4611827"/>
          </a:xfrm>
          <a:custGeom>
            <a:avLst/>
            <a:gdLst/>
            <a:ahLst/>
            <a:cxnLst/>
            <a:rect l="l" t="t" r="r" b="b"/>
            <a:pathLst>
              <a:path w="4611827" h="4611827">
                <a:moveTo>
                  <a:pt x="0" y="0"/>
                </a:moveTo>
                <a:lnTo>
                  <a:pt x="4611827" y="0"/>
                </a:lnTo>
                <a:lnTo>
                  <a:pt x="4611827" y="4611827"/>
                </a:lnTo>
                <a:lnTo>
                  <a:pt x="0" y="4611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7D51163B-1838-FE71-9D1E-11DFAE311AF9}"/>
              </a:ext>
            </a:extLst>
          </p:cNvPr>
          <p:cNvSpPr txBox="1"/>
          <p:nvPr/>
        </p:nvSpPr>
        <p:spPr>
          <a:xfrm>
            <a:off x="7543800" y="1171254"/>
            <a:ext cx="6858000" cy="6334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660EB57-51D7-B439-F59A-518C1BCD54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9051810"/>
            <a:ext cx="2900363" cy="96856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EA53E842-0614-7E4E-D552-8FEF0E18AC22}"/>
              </a:ext>
            </a:extLst>
          </p:cNvPr>
          <p:cNvSpPr txBox="1">
            <a:spLocks/>
          </p:cNvSpPr>
          <p:nvPr/>
        </p:nvSpPr>
        <p:spPr>
          <a:xfrm>
            <a:off x="152400" y="234891"/>
            <a:ext cx="5410200" cy="1403409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rgbClr val="384394"/>
                </a:solidFill>
              </a:rPr>
              <a:t>Proteção Social Básica – Rede Parceira</a:t>
            </a:r>
            <a:endParaRPr lang="pt-PT" dirty="0">
              <a:solidFill>
                <a:srgbClr val="384394"/>
              </a:solidFill>
            </a:endParaRPr>
          </a:p>
        </p:txBody>
      </p:sp>
      <p:pic>
        <p:nvPicPr>
          <p:cNvPr id="7" name="Imagem 6" descr="Mapa&#10;&#10;O conteúdo gerado por IA pode estar incorreto.">
            <a:extLst>
              <a:ext uri="{FF2B5EF4-FFF2-40B4-BE49-F238E27FC236}">
                <a16:creationId xmlns:a16="http://schemas.microsoft.com/office/drawing/2014/main" id="{71BB1A2D-AB3C-F98F-D390-E02A6CABCA5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1990" y="38101"/>
            <a:ext cx="7177010" cy="10149102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4D797F3F-7CB1-EE03-8051-AE6AFED2E17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489251"/>
              </p:ext>
            </p:extLst>
          </p:nvPr>
        </p:nvGraphicFramePr>
        <p:xfrm>
          <a:off x="228600" y="1790701"/>
          <a:ext cx="6858000" cy="6581774"/>
        </p:xfrm>
        <a:graphic>
          <a:graphicData uri="http://schemas.openxmlformats.org/drawingml/2006/table">
            <a:tbl>
              <a:tblPr/>
              <a:tblGrid>
                <a:gridCol w="2997573">
                  <a:extLst>
                    <a:ext uri="{9D8B030D-6E8A-4147-A177-3AD203B41FA5}">
                      <a16:colId xmlns:a16="http://schemas.microsoft.com/office/drawing/2014/main" val="800444238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996071865"/>
                    </a:ext>
                  </a:extLst>
                </a:gridCol>
                <a:gridCol w="990600">
                  <a:extLst>
                    <a:ext uri="{9D8B030D-6E8A-4147-A177-3AD203B41FA5}">
                      <a16:colId xmlns:a16="http://schemas.microsoft.com/office/drawing/2014/main" val="507932513"/>
                    </a:ext>
                  </a:extLst>
                </a:gridCol>
                <a:gridCol w="1955427">
                  <a:extLst>
                    <a:ext uri="{9D8B030D-6E8A-4147-A177-3AD203B41FA5}">
                      <a16:colId xmlns:a16="http://schemas.microsoft.com/office/drawing/2014/main" val="4119813216"/>
                    </a:ext>
                  </a:extLst>
                </a:gridCol>
              </a:tblGrid>
              <a:tr h="90139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Proteção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B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Nº Serviços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B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Vagas - 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do Repasse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3529761"/>
                  </a:ext>
                </a:extLst>
              </a:tr>
              <a:tr h="901390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BÁSICA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762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172.310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R$ 55.390.237,78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013569"/>
                  </a:ext>
                </a:extLst>
              </a:tr>
              <a:tr h="60402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CRECI - CENTRO DE REFERÊNCIA DO IDOSO 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R$ 96.248,35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220508"/>
                  </a:ext>
                </a:extLst>
              </a:tr>
              <a:tr h="473694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RESTAURANTE ESCOLA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R$ 83.750,29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18344906"/>
                  </a:ext>
                </a:extLst>
              </a:tr>
              <a:tr h="901390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SASF - SERVIÇO DE ASSISTÊNCIA SOCIAL À FAMÍLIA E PROTEÇÃO SOCIAL BÁSICA NO DOMICÍLIO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65.000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R$ 5.557.727,93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72056812"/>
                  </a:ext>
                </a:extLst>
              </a:tr>
              <a:tr h="901390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SCFV - SERVIÇO DE CONVIVÊNCIA E FORTALECIMENTO DE VÍNCULOS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694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106.670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R$ 49.542.874,24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34405845"/>
                  </a:ext>
                </a:extLst>
              </a:tr>
              <a:tr h="901390">
                <a:tc>
                  <a:txBody>
                    <a:bodyPr/>
                    <a:lstStyle/>
                    <a:p>
                      <a:pPr algn="l" fontAlgn="b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SERVIÇO DE ALIMENTAÇÃO DOMICILIAR PARA PESSOA IDOSA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20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R$ 109.636,97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783879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05094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236CF-457C-38BB-3502-D98634A5324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id="{722D200C-9178-E414-810C-A98B0F38AE04}"/>
              </a:ext>
            </a:extLst>
          </p:cNvPr>
          <p:cNvSpPr/>
          <p:nvPr/>
        </p:nvSpPr>
        <p:spPr>
          <a:xfrm>
            <a:off x="13676173" y="0"/>
            <a:ext cx="4611827" cy="4611827"/>
          </a:xfrm>
          <a:custGeom>
            <a:avLst/>
            <a:gdLst/>
            <a:ahLst/>
            <a:cxnLst/>
            <a:rect l="l" t="t" r="r" b="b"/>
            <a:pathLst>
              <a:path w="4611827" h="4611827">
                <a:moveTo>
                  <a:pt x="0" y="0"/>
                </a:moveTo>
                <a:lnTo>
                  <a:pt x="4611827" y="0"/>
                </a:lnTo>
                <a:lnTo>
                  <a:pt x="4611827" y="4611827"/>
                </a:lnTo>
                <a:lnTo>
                  <a:pt x="0" y="4611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3A0155F-CCF5-CB33-6680-EA1F5007EBB5}"/>
              </a:ext>
            </a:extLst>
          </p:cNvPr>
          <p:cNvSpPr txBox="1">
            <a:spLocks/>
          </p:cNvSpPr>
          <p:nvPr/>
        </p:nvSpPr>
        <p:spPr>
          <a:xfrm>
            <a:off x="14558448" y="3783969"/>
            <a:ext cx="3729551" cy="341693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rgbClr val="384394"/>
                </a:solidFill>
              </a:rPr>
              <a:t>Proteção Social Especial De Média Complexidade – Rede Direta </a:t>
            </a:r>
            <a:endParaRPr lang="pt-PT" dirty="0">
              <a:solidFill>
                <a:srgbClr val="384394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8DB8DE9-5B44-A439-E0A6-8EE5EF02F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859000" y="9002620"/>
            <a:ext cx="2900363" cy="968562"/>
          </a:xfrm>
          <a:prstGeom prst="rect">
            <a:avLst/>
          </a:prstGeom>
        </p:spPr>
      </p:pic>
      <p:pic>
        <p:nvPicPr>
          <p:cNvPr id="7" name="Imagem 6" descr="Mapa&#10;&#10;O conteúdo gerado por IA pode estar incorreto.">
            <a:extLst>
              <a:ext uri="{FF2B5EF4-FFF2-40B4-BE49-F238E27FC236}">
                <a16:creationId xmlns:a16="http://schemas.microsoft.com/office/drawing/2014/main" id="{37AD63DF-523D-CE5A-D14A-C7E1DB8628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51" y="147606"/>
            <a:ext cx="7035431" cy="994889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pic>
        <p:nvPicPr>
          <p:cNvPr id="10" name="Imagem 9" descr="Mapa&#10;&#10;O conteúdo gerado por IA pode estar incorreto.">
            <a:extLst>
              <a:ext uri="{FF2B5EF4-FFF2-40B4-BE49-F238E27FC236}">
                <a16:creationId xmlns:a16="http://schemas.microsoft.com/office/drawing/2014/main" id="{EBE127E4-2B8E-A6DD-9838-6492F0587D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147605"/>
            <a:ext cx="7035431" cy="99488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E23E8698-5A32-5A8E-8675-A2B7497A0C16}"/>
              </a:ext>
            </a:extLst>
          </p:cNvPr>
          <p:cNvSpPr txBox="1"/>
          <p:nvPr/>
        </p:nvSpPr>
        <p:spPr>
          <a:xfrm>
            <a:off x="15425596" y="7429500"/>
            <a:ext cx="236220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500" b="0" i="0" dirty="0">
                <a:solidFill>
                  <a:srgbClr val="384394"/>
                </a:solidFill>
                <a:effectLst/>
                <a:latin typeface="Calibri" panose="020F0502020204030204" pitchFamily="34" charset="0"/>
              </a:rPr>
              <a:t>São 32 CREAS e 6 Centros POP </a:t>
            </a:r>
            <a:endParaRPr lang="pt-BR" sz="2500" dirty="0">
              <a:solidFill>
                <a:srgbClr val="3843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0470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8A4A99-88F8-D7A0-1B34-2F942DC1E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id="{F6CF23FA-703B-95BE-5383-A49542282598}"/>
              </a:ext>
            </a:extLst>
          </p:cNvPr>
          <p:cNvSpPr/>
          <p:nvPr/>
        </p:nvSpPr>
        <p:spPr>
          <a:xfrm>
            <a:off x="13676173" y="0"/>
            <a:ext cx="4611827" cy="4611827"/>
          </a:xfrm>
          <a:custGeom>
            <a:avLst/>
            <a:gdLst/>
            <a:ahLst/>
            <a:cxnLst/>
            <a:rect l="l" t="t" r="r" b="b"/>
            <a:pathLst>
              <a:path w="4611827" h="4611827">
                <a:moveTo>
                  <a:pt x="0" y="0"/>
                </a:moveTo>
                <a:lnTo>
                  <a:pt x="4611827" y="0"/>
                </a:lnTo>
                <a:lnTo>
                  <a:pt x="4611827" y="4611827"/>
                </a:lnTo>
                <a:lnTo>
                  <a:pt x="0" y="4611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ED7F493F-3A30-9C53-4328-371A5CBB466F}"/>
              </a:ext>
            </a:extLst>
          </p:cNvPr>
          <p:cNvSpPr txBox="1"/>
          <p:nvPr/>
        </p:nvSpPr>
        <p:spPr>
          <a:xfrm>
            <a:off x="7543800" y="1171254"/>
            <a:ext cx="6858000" cy="6334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3B52FF27-98CF-AABC-B8B8-17464CCE1B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9051810"/>
            <a:ext cx="2900363" cy="968562"/>
          </a:xfrm>
          <a:prstGeom prst="rect">
            <a:avLst/>
          </a:prstGeom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525D9A90-E679-E813-14AE-04E1D8829032}"/>
              </a:ext>
            </a:extLst>
          </p:cNvPr>
          <p:cNvSpPr txBox="1">
            <a:spLocks/>
          </p:cNvSpPr>
          <p:nvPr/>
        </p:nvSpPr>
        <p:spPr>
          <a:xfrm>
            <a:off x="76200" y="38101"/>
            <a:ext cx="7848600" cy="13716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sz="4200" dirty="0">
                <a:solidFill>
                  <a:srgbClr val="384394"/>
                </a:solidFill>
              </a:rPr>
              <a:t>Proteção Social Especial de Média Complexidade – Rede Parceira</a:t>
            </a:r>
            <a:endParaRPr lang="pt-PT" sz="4200" dirty="0">
              <a:solidFill>
                <a:srgbClr val="384394"/>
              </a:solidFill>
            </a:endParaRPr>
          </a:p>
        </p:txBody>
      </p:sp>
      <p:pic>
        <p:nvPicPr>
          <p:cNvPr id="2" name="Imagem 1" descr="Mapa&#10;&#10;O conteúdo gerado por IA pode estar incorreto.">
            <a:extLst>
              <a:ext uri="{FF2B5EF4-FFF2-40B4-BE49-F238E27FC236}">
                <a16:creationId xmlns:a16="http://schemas.microsoft.com/office/drawing/2014/main" id="{8EE3E992-6471-5041-1A2C-4DA9F77747F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9618" y="38101"/>
            <a:ext cx="7171382" cy="1014114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</p:pic>
      <p:graphicFrame>
        <p:nvGraphicFramePr>
          <p:cNvPr id="12" name="Tabela 11">
            <a:extLst>
              <a:ext uri="{FF2B5EF4-FFF2-40B4-BE49-F238E27FC236}">
                <a16:creationId xmlns:a16="http://schemas.microsoft.com/office/drawing/2014/main" id="{C990059E-773F-A54F-7611-D269BD7D3C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3671564"/>
              </p:ext>
            </p:extLst>
          </p:nvPr>
        </p:nvGraphicFramePr>
        <p:xfrm>
          <a:off x="184150" y="1409701"/>
          <a:ext cx="7632700" cy="6972300"/>
        </p:xfrm>
        <a:graphic>
          <a:graphicData uri="http://schemas.openxmlformats.org/drawingml/2006/table">
            <a:tbl>
              <a:tblPr/>
              <a:tblGrid>
                <a:gridCol w="4159250">
                  <a:extLst>
                    <a:ext uri="{9D8B030D-6E8A-4147-A177-3AD203B41FA5}">
                      <a16:colId xmlns:a16="http://schemas.microsoft.com/office/drawing/2014/main" val="3666058144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374174"/>
                    </a:ext>
                  </a:extLst>
                </a:gridCol>
                <a:gridCol w="838200">
                  <a:extLst>
                    <a:ext uri="{9D8B030D-6E8A-4147-A177-3AD203B41FA5}">
                      <a16:colId xmlns:a16="http://schemas.microsoft.com/office/drawing/2014/main" val="3705402782"/>
                    </a:ext>
                  </a:extLst>
                </a:gridCol>
                <a:gridCol w="1720850">
                  <a:extLst>
                    <a:ext uri="{9D8B030D-6E8A-4147-A177-3AD203B41FA5}">
                      <a16:colId xmlns:a16="http://schemas.microsoft.com/office/drawing/2014/main" val="2895597111"/>
                    </a:ext>
                  </a:extLst>
                </a:gridCol>
              </a:tblGrid>
              <a:tr h="31432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Proteção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B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Nº Serviços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B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Vagas - 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do Repasse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145307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ESPECIAL - MÉDIA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32.662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R$ 21.378.014,70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13587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BAGAGEIRO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R$ 41.641,59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8009074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 DIA PARA IDOSOS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R$ 3.065.134,58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10625726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 DIA PARA PESSOAS COM DEFICIÊNCIA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R$ 353.674,01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6058239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MSE-MA SERVIÇO DE MEDIDAS SOCIOEDUCATIVAS EM MEIO ABERTO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3.330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R$ 2.682.452,75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6954845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NPJ - NÚCLEO DE PROTEÇÃO JURÍDICO SOCIAL E APOIO PSICOLÓGICO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R$ 1.600.694,48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378806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NÚCLEO DE APOIO À INCLUSÃO SOCIAL PARA PESSOAS COM DEFICIÊNCIA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2.870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R$ 2.344.558,76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69341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NÚCLEO DE CONVIVÊNCIA PARA ADULTOS EM SITUAÇÃO DE RUA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4.402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R$ 3.598.560,39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5714930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SEAS - SERVIÇO ESPECIALIZADO DE ABORDAGEM SOCIAL ÀS PESSOAS EM SITUAÇÃO DE RUA 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12.650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R$ 4.961.491,50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926706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SERVIÇO DE PROTEÇÃO SOCIAL ÀS CRIANÇAS E ADOLESCENTES VÍTIMAS DE VIOLÊNCIA - SPSCAVV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R$ 2.561.636,52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2960905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PROJETO NÚCLEO DE ATENDIMENTO INTEGRAL PARA CRIANÇAS E ADOLESCENTES EM SITUAÇÃO DE RUA (CARUA)</a:t>
                      </a:r>
                    </a:p>
                  </a:txBody>
                  <a:tcPr marL="857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R$ 168.170,12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521424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00714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AAE309-918A-F8FA-4501-FDB0021D18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id="{2FC8AA81-84A2-17B4-86B3-4E06E93B4117}"/>
              </a:ext>
            </a:extLst>
          </p:cNvPr>
          <p:cNvSpPr/>
          <p:nvPr/>
        </p:nvSpPr>
        <p:spPr>
          <a:xfrm>
            <a:off x="13676173" y="0"/>
            <a:ext cx="4611827" cy="4611827"/>
          </a:xfrm>
          <a:custGeom>
            <a:avLst/>
            <a:gdLst/>
            <a:ahLst/>
            <a:cxnLst/>
            <a:rect l="l" t="t" r="r" b="b"/>
            <a:pathLst>
              <a:path w="4611827" h="4611827">
                <a:moveTo>
                  <a:pt x="0" y="0"/>
                </a:moveTo>
                <a:lnTo>
                  <a:pt x="4611827" y="0"/>
                </a:lnTo>
                <a:lnTo>
                  <a:pt x="4611827" y="4611827"/>
                </a:lnTo>
                <a:lnTo>
                  <a:pt x="0" y="4611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106C19B8-AFBF-07E9-0D1C-4C9CEA260CA4}"/>
              </a:ext>
            </a:extLst>
          </p:cNvPr>
          <p:cNvSpPr txBox="1">
            <a:spLocks/>
          </p:cNvSpPr>
          <p:nvPr/>
        </p:nvSpPr>
        <p:spPr>
          <a:xfrm>
            <a:off x="134203" y="0"/>
            <a:ext cx="7942997" cy="151193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pt-BR" dirty="0">
                <a:solidFill>
                  <a:srgbClr val="384394"/>
                </a:solidFill>
              </a:rPr>
              <a:t>Proteção Social Especial de Alta Complexidade – Rede Parceira </a:t>
            </a:r>
            <a:endParaRPr lang="pt-PT" dirty="0">
              <a:solidFill>
                <a:srgbClr val="384394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F3AE71D-CA9A-E57E-B71E-7D6680EAFD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99307" y="9166785"/>
            <a:ext cx="2658954" cy="882687"/>
          </a:xfrm>
          <a:prstGeom prst="rect">
            <a:avLst/>
          </a:prstGeom>
        </p:spPr>
      </p:pic>
      <p:pic>
        <p:nvPicPr>
          <p:cNvPr id="3" name="Imagem 2" descr="Mapa&#10;&#10;O conteúdo gerado por IA pode estar incorreto.">
            <a:extLst>
              <a:ext uri="{FF2B5EF4-FFF2-40B4-BE49-F238E27FC236}">
                <a16:creationId xmlns:a16="http://schemas.microsoft.com/office/drawing/2014/main" id="{8296522A-4D3C-BC7C-8068-E620E32F19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4075" y="0"/>
            <a:ext cx="7274525" cy="10287000"/>
          </a:xfrm>
          <a:prstGeom prst="rect">
            <a:avLst/>
          </a:prstGeom>
          <a:ln>
            <a:solidFill>
              <a:schemeClr val="tx1"/>
            </a:solidFill>
          </a:ln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56C248BE-0CAA-36C6-A8A2-22B4FCC87AC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1038686"/>
              </p:ext>
            </p:extLst>
          </p:nvPr>
        </p:nvGraphicFramePr>
        <p:xfrm>
          <a:off x="206562" y="1333500"/>
          <a:ext cx="7805028" cy="8665845"/>
        </p:xfrm>
        <a:graphic>
          <a:graphicData uri="http://schemas.openxmlformats.org/drawingml/2006/table">
            <a:tbl>
              <a:tblPr/>
              <a:tblGrid>
                <a:gridCol w="4365438">
                  <a:extLst>
                    <a:ext uri="{9D8B030D-6E8A-4147-A177-3AD203B41FA5}">
                      <a16:colId xmlns:a16="http://schemas.microsoft.com/office/drawing/2014/main" val="3004697814"/>
                    </a:ext>
                  </a:extLst>
                </a:gridCol>
                <a:gridCol w="924990">
                  <a:extLst>
                    <a:ext uri="{9D8B030D-6E8A-4147-A177-3AD203B41FA5}">
                      <a16:colId xmlns:a16="http://schemas.microsoft.com/office/drawing/2014/main" val="884893915"/>
                    </a:ext>
                  </a:extLst>
                </a:gridCol>
                <a:gridCol w="762000">
                  <a:extLst>
                    <a:ext uri="{9D8B030D-6E8A-4147-A177-3AD203B41FA5}">
                      <a16:colId xmlns:a16="http://schemas.microsoft.com/office/drawing/2014/main" val="2059590671"/>
                    </a:ext>
                  </a:extLst>
                </a:gridCol>
                <a:gridCol w="1752600">
                  <a:extLst>
                    <a:ext uri="{9D8B030D-6E8A-4147-A177-3AD203B41FA5}">
                      <a16:colId xmlns:a16="http://schemas.microsoft.com/office/drawing/2014/main" val="3437814436"/>
                    </a:ext>
                  </a:extLst>
                </a:gridCol>
              </a:tblGrid>
              <a:tr h="551518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Proteção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B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Nº Serviços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222B3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Vagas - Total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FFFFFF"/>
                          </a:solidFill>
                          <a:effectLst/>
                          <a:latin typeface="Calibri" panose="020F0502020204030204" pitchFamily="34" charset="0"/>
                        </a:rPr>
                        <a:t>Total do Repasse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A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54590401"/>
                  </a:ext>
                </a:extLst>
              </a:tr>
              <a:tr h="28046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ESPECIAL - ALTA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38.032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R$ 95.773.195,97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BF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7652223"/>
                  </a:ext>
                </a:extLst>
              </a:tr>
              <a:tr h="28046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CASA LAR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R$ 819.343,12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59965942"/>
                  </a:ext>
                </a:extLst>
              </a:tr>
              <a:tr h="551518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 DE ACOLHIDA ÀS PESSOAS EM SITUAÇÃO DE RUA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28.381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R$ 34.325.902,50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92476439"/>
                  </a:ext>
                </a:extLst>
              </a:tr>
              <a:tr h="50659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 DE ACOLHIDA COM INSERÇÃO PRODUTIVA PARA ADULTOS II POR 24 HORAS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R$ 237.236,89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26717"/>
                  </a:ext>
                </a:extLst>
              </a:tr>
              <a:tr h="53340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 DE ACOLHIDA ESPECIAL PARA GESTANTES E PUÉRPERAS E FILHOS DE ATÉ 6 ANOS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R$ 206.849,76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27924608"/>
                  </a:ext>
                </a:extLst>
              </a:tr>
              <a:tr h="28046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 DE ACOLHIDA PARA CATADORES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R$ 65.880,79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752915"/>
                  </a:ext>
                </a:extLst>
              </a:tr>
              <a:tr h="551518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CENTRO DE ACOLHIDA PARA MULHERES EM SITUAÇÃO DE VIOLÊNCIA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R$ 252.170,08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6457248"/>
                  </a:ext>
                </a:extLst>
              </a:tr>
              <a:tr h="550794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COMPLEXO DE SERVIÇOS À POPULAÇÃO EM SITUAÇÃO DE RUA - ARSENAL DA ESPERANÇA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1.400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R$ 1.000.181,63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1395805"/>
                  </a:ext>
                </a:extLst>
              </a:tr>
              <a:tr h="38772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HOSPEDAGEM PARA PESSOAS EM SITUAÇÃO DE RUA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R$ 21.518.549,29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363491"/>
                  </a:ext>
                </a:extLst>
              </a:tr>
              <a:tr h="551518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INSTITUIÇÃO DE LONGA PERMANÊNCIA PARA IDOSOS - ILPI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R$ 3.509.606,14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80596160"/>
                  </a:ext>
                </a:extLst>
              </a:tr>
              <a:tr h="28046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REPÚBLICA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456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R$ 1.608.950,22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76965260"/>
                  </a:ext>
                </a:extLst>
              </a:tr>
              <a:tr h="28046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SERVIÇO DE ACOLHIMENTO FAMILIAR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R$ 523.168,22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8220861"/>
                  </a:ext>
                </a:extLst>
              </a:tr>
              <a:tr h="551518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SERVIÇO DE ACOLHIMENTO INSTITUCIONAL PARA CRIANÇAS E ADOLESCENTES - SAICA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R$ 19.772.226,64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10254565"/>
                  </a:ext>
                </a:extLst>
              </a:tr>
              <a:tr h="691508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SERVIÇO DE ACOLHIMENTO INSTITUCIONAL PARA JOVENS E ADULTOS COM DEFICIÊNCIA EM RESIDÊNCIA INCLUSIVA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R$ 7.200.475,66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819968796"/>
                  </a:ext>
                </a:extLst>
              </a:tr>
              <a:tr h="493440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SERVIÇO DE MORADIA TRANSITÓRIA EM UNIDADES MODULARES - VILA REENCONTRO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2.712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R$ 4.412.341,67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1306213"/>
                  </a:ext>
                </a:extLst>
              </a:tr>
              <a:tr h="28046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CAMA PARA TODOS</a:t>
                      </a:r>
                    </a:p>
                  </a:txBody>
                  <a:tcPr marL="85725" marR="9525" marT="9525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 R$ 320.313,36 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469171"/>
                  </a:ext>
                </a:extLst>
              </a:tr>
            </a:tbl>
          </a:graphicData>
        </a:graphic>
      </p:graphicFrame>
      <p:sp>
        <p:nvSpPr>
          <p:cNvPr id="5" name="TextBox 10">
            <a:extLst>
              <a:ext uri="{FF2B5EF4-FFF2-40B4-BE49-F238E27FC236}">
                <a16:creationId xmlns:a16="http://schemas.microsoft.com/office/drawing/2014/main" id="{10D0F072-7B3C-9AF8-EEE4-774F64C76F5F}"/>
              </a:ext>
            </a:extLst>
          </p:cNvPr>
          <p:cNvSpPr txBox="1"/>
          <p:nvPr/>
        </p:nvSpPr>
        <p:spPr>
          <a:xfrm>
            <a:off x="15468600" y="5666422"/>
            <a:ext cx="2612838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144604" lvl="1" algn="ctr" defTabSz="457200">
              <a:spcAft>
                <a:spcPts val="300"/>
              </a:spcAft>
              <a:defRPr/>
            </a:pPr>
            <a:r>
              <a:rPr lang="pt-BR" sz="2400" noProof="0" dirty="0">
                <a:solidFill>
                  <a:srgbClr val="384394"/>
                </a:solidFill>
                <a:latin typeface="Open Sans"/>
              </a:rPr>
              <a:t>* Serviços sigilosos não aparecem no mapeamento</a:t>
            </a:r>
            <a:endParaRPr lang="en-US" sz="1600" noProof="0" dirty="0">
              <a:solidFill>
                <a:srgbClr val="384394"/>
              </a:solidFill>
              <a:latin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9677015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EBF32B-E720-3BA8-07FF-D54DA15983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9">
            <a:extLst>
              <a:ext uri="{FF2B5EF4-FFF2-40B4-BE49-F238E27FC236}">
                <a16:creationId xmlns:a16="http://schemas.microsoft.com/office/drawing/2014/main" id="{08A3FA20-E310-C543-C0AD-7F44243989A4}"/>
              </a:ext>
            </a:extLst>
          </p:cNvPr>
          <p:cNvSpPr/>
          <p:nvPr/>
        </p:nvSpPr>
        <p:spPr>
          <a:xfrm>
            <a:off x="14854281" y="3929519"/>
            <a:ext cx="3433715" cy="3491310"/>
          </a:xfrm>
          <a:custGeom>
            <a:avLst/>
            <a:gdLst/>
            <a:ahLst/>
            <a:cxnLst/>
            <a:rect l="l" t="t" r="r" b="b"/>
            <a:pathLst>
              <a:path w="3433715" h="3491310">
                <a:moveTo>
                  <a:pt x="0" y="0"/>
                </a:moveTo>
                <a:lnTo>
                  <a:pt x="3433715" y="0"/>
                </a:lnTo>
                <a:lnTo>
                  <a:pt x="3433715" y="3491310"/>
                </a:lnTo>
                <a:lnTo>
                  <a:pt x="0" y="34913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6495" t="-16223" r="-15095" b="-13197"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B828A655-14D1-4C90-5714-745B65A36F26}"/>
              </a:ext>
            </a:extLst>
          </p:cNvPr>
          <p:cNvGrpSpPr/>
          <p:nvPr/>
        </p:nvGrpSpPr>
        <p:grpSpPr>
          <a:xfrm>
            <a:off x="0" y="8211239"/>
            <a:ext cx="18288000" cy="2075761"/>
            <a:chOff x="0" y="0"/>
            <a:chExt cx="4816593" cy="54670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5B02A19F-735F-735C-EAB0-B8A9E286A3EC}"/>
                </a:ext>
              </a:extLst>
            </p:cNvPr>
            <p:cNvSpPr/>
            <p:nvPr/>
          </p:nvSpPr>
          <p:spPr>
            <a:xfrm>
              <a:off x="0" y="0"/>
              <a:ext cx="4816592" cy="546702"/>
            </a:xfrm>
            <a:custGeom>
              <a:avLst/>
              <a:gdLst/>
              <a:ahLst/>
              <a:cxnLst/>
              <a:rect l="l" t="t" r="r" b="b"/>
              <a:pathLst>
                <a:path w="4816592" h="546702">
                  <a:moveTo>
                    <a:pt x="0" y="0"/>
                  </a:moveTo>
                  <a:lnTo>
                    <a:pt x="4816592" y="0"/>
                  </a:lnTo>
                  <a:lnTo>
                    <a:pt x="4816592" y="546702"/>
                  </a:lnTo>
                  <a:lnTo>
                    <a:pt x="0" y="546702"/>
                  </a:lnTo>
                  <a:close/>
                </a:path>
              </a:pathLst>
            </a:custGeom>
            <a:solidFill>
              <a:srgbClr val="384394"/>
            </a:solid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03487DAA-F745-F195-5798-CB33C5B837E5}"/>
                </a:ext>
              </a:extLst>
            </p:cNvPr>
            <p:cNvSpPr txBox="1"/>
            <p:nvPr/>
          </p:nvSpPr>
          <p:spPr>
            <a:xfrm>
              <a:off x="0" y="-38100"/>
              <a:ext cx="4816593" cy="5848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2659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B0C4464A-16D6-C25F-C387-4D25D304435E}"/>
              </a:ext>
            </a:extLst>
          </p:cNvPr>
          <p:cNvSpPr/>
          <p:nvPr/>
        </p:nvSpPr>
        <p:spPr>
          <a:xfrm>
            <a:off x="13676173" y="0"/>
            <a:ext cx="4611827" cy="4611827"/>
          </a:xfrm>
          <a:custGeom>
            <a:avLst/>
            <a:gdLst/>
            <a:ahLst/>
            <a:cxnLst/>
            <a:rect l="l" t="t" r="r" b="b"/>
            <a:pathLst>
              <a:path w="4611827" h="4611827">
                <a:moveTo>
                  <a:pt x="0" y="0"/>
                </a:moveTo>
                <a:lnTo>
                  <a:pt x="4611827" y="0"/>
                </a:lnTo>
                <a:lnTo>
                  <a:pt x="4611827" y="4611827"/>
                </a:lnTo>
                <a:lnTo>
                  <a:pt x="0" y="461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Título 1">
            <a:extLst>
              <a:ext uri="{FF2B5EF4-FFF2-40B4-BE49-F238E27FC236}">
                <a16:creationId xmlns:a16="http://schemas.microsoft.com/office/drawing/2014/main" id="{EB1E5E06-8956-6024-F79B-4C608F91725A}"/>
              </a:ext>
            </a:extLst>
          </p:cNvPr>
          <p:cNvSpPr txBox="1">
            <a:spLocks/>
          </p:cNvSpPr>
          <p:nvPr/>
        </p:nvSpPr>
        <p:spPr>
          <a:xfrm>
            <a:off x="414260" y="0"/>
            <a:ext cx="6596139" cy="8356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0" i="0" u="none" strike="noStrike" kern="1200" cap="none" spc="0" normalizeH="0" baseline="0" noProof="0" dirty="0">
                <a:ln>
                  <a:noFill/>
                </a:ln>
                <a:solidFill>
                  <a:srgbClr val="384394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Fontes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4769527E-2729-BE09-D7F5-29C361C0E0E4}"/>
              </a:ext>
            </a:extLst>
          </p:cNvPr>
          <p:cNvSpPr txBox="1"/>
          <p:nvPr/>
        </p:nvSpPr>
        <p:spPr>
          <a:xfrm>
            <a:off x="609600" y="805214"/>
            <a:ext cx="14097000" cy="7902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2pPr marL="144604" lvl="1" algn="just" defTabSz="457200">
              <a:lnSpc>
                <a:spcPct val="150000"/>
              </a:lnSpc>
              <a:spcAft>
                <a:spcPts val="300"/>
              </a:spcAft>
              <a:defRPr sz="2800">
                <a:solidFill>
                  <a:srgbClr val="951B81"/>
                </a:solidFill>
                <a:latin typeface="Open Sans"/>
              </a:defRPr>
            </a:lvl2pPr>
          </a:lstStyle>
          <a:p>
            <a:pPr marL="514350" marR="0" lvl="0" indent="-51435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38439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Censo Demográfico IBGE (2010, 2022)</a:t>
            </a:r>
            <a:endParaRPr lang="pt-BR" sz="2800" dirty="0">
              <a:solidFill>
                <a:srgbClr val="384394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marR="0" lvl="0" indent="-51435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38439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marR="0" lvl="0" indent="-51435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38439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Cadastro Único (2025)</a:t>
            </a:r>
          </a:p>
          <a:p>
            <a:pPr marL="514350" marR="0" lvl="0" indent="-51435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38439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marR="0" lvl="0" indent="-51435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t-BR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38439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GeoSampa</a:t>
            </a: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38439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/Secretaria Municipal de Segurança Urbana (SMSU)/Coordenadoria Municipal de Defesa Civil (COMDEC)</a:t>
            </a:r>
          </a:p>
          <a:p>
            <a:pPr marL="514350" marR="0" lvl="0" indent="-51435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38439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marR="0" lvl="0" indent="-51435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38439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Benefício de Prestação Continuada (BPC)/Ministério do Desenvolvimento e Assistência Social, Família e Combate à Fome, setembro de 2024. </a:t>
            </a:r>
          </a:p>
          <a:p>
            <a:pPr marL="514350" marR="0" lvl="0" indent="-51435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38439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marR="0" lvl="0" indent="-51435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38439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Censo da População em Situação de Rua na cidade de São Paulo (2000-2021)</a:t>
            </a:r>
          </a:p>
          <a:p>
            <a:pPr marL="514350" marR="0" lvl="0" indent="-51435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38439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marR="0" lvl="0" indent="-51435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38439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Rede Socioassistencial do Município de São Paulo (SMADS/GSUAS/COVS)</a:t>
            </a:r>
            <a:b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srgbClr val="384394"/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38439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514350" indent="-514350" algn="just">
              <a:buFontTx/>
              <a:buAutoNum type="arabicPeriod"/>
              <a:defRPr/>
            </a:pPr>
            <a:r>
              <a:rPr lang="pt-BR" sz="2800" dirty="0">
                <a:solidFill>
                  <a:srgbClr val="384394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Ministério do Desenvolvimento e Assistência Social, Família e Combate à Fome; Conselho Nacional de e Assistência Social. SUAS Sistema Único de Assistência Social “Modo de Usar”. 2ª edição. Brasília, versão revisada e ampliada, 2023.</a:t>
            </a:r>
          </a:p>
          <a:p>
            <a:pPr marL="514350" marR="0" lvl="0" indent="-51435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endParaRPr kumimoji="0" lang="pt-BR" sz="2800" b="0" i="0" u="none" strike="noStrike" kern="1200" cap="none" spc="0" normalizeH="0" baseline="0" noProof="0" dirty="0">
              <a:ln>
                <a:noFill/>
              </a:ln>
              <a:solidFill>
                <a:srgbClr val="384394"/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DFFEB4D-6CF7-9D32-FBCF-DF44DFF54DB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0399" y="8382467"/>
            <a:ext cx="3686349" cy="1214471"/>
          </a:xfrm>
          <a:prstGeom prst="rect">
            <a:avLst/>
          </a:prstGeom>
        </p:spPr>
      </p:pic>
      <p:sp>
        <p:nvSpPr>
          <p:cNvPr id="7" name="TextBox 12">
            <a:extLst>
              <a:ext uri="{FF2B5EF4-FFF2-40B4-BE49-F238E27FC236}">
                <a16:creationId xmlns:a16="http://schemas.microsoft.com/office/drawing/2014/main" id="{37B65A72-8A6E-EAD8-C38D-DF8A4134456E}"/>
              </a:ext>
            </a:extLst>
          </p:cNvPr>
          <p:cNvSpPr txBox="1"/>
          <p:nvPr/>
        </p:nvSpPr>
        <p:spPr>
          <a:xfrm>
            <a:off x="1" y="9378194"/>
            <a:ext cx="18288000" cy="7431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439"/>
              </a:lnSpc>
              <a:spcBef>
                <a:spcPct val="0"/>
              </a:spcBef>
            </a:pPr>
            <a:r>
              <a:rPr lang="pt-BR" sz="32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Elaboração: Coordenação do Observatório de Vigilância Socioassistencial (SMADS/GSUAS/COVS)</a:t>
            </a:r>
            <a:endParaRPr lang="en-US" sz="6600" dirty="0">
              <a:solidFill>
                <a:schemeClr val="bg1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</p:spTree>
    <p:extLst>
      <p:ext uri="{BB962C8B-B14F-4D97-AF65-F5344CB8AC3E}">
        <p14:creationId xmlns:p14="http://schemas.microsoft.com/office/powerpoint/2010/main" val="5113190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4867E2-9D92-D2FC-FB87-043F6F4C54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Espaço Reservado para Conteúdo 8">
            <a:extLst>
              <a:ext uri="{FF2B5EF4-FFF2-40B4-BE49-F238E27FC236}">
                <a16:creationId xmlns:a16="http://schemas.microsoft.com/office/drawing/2014/main" id="{974594F5-5682-44EF-3F12-A400F4F74EBE}"/>
              </a:ext>
            </a:extLst>
          </p:cNvPr>
          <p:cNvSpPr txBox="1">
            <a:spLocks/>
          </p:cNvSpPr>
          <p:nvPr/>
        </p:nvSpPr>
        <p:spPr>
          <a:xfrm>
            <a:off x="8005536" y="1311849"/>
            <a:ext cx="6548664" cy="3831651"/>
          </a:xfrm>
          <a:prstGeom prst="rect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pt-BR" sz="3000" dirty="0"/>
              <a:t>A cidade de São Paulo é recortada, oficialmente, por:</a:t>
            </a:r>
          </a:p>
          <a:p>
            <a:pPr marL="0" indent="0" algn="just">
              <a:buNone/>
            </a:pPr>
            <a:endParaRPr lang="pt-BR" sz="3000" dirty="0"/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3000" dirty="0"/>
              <a:t>8 Macrorregiões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3000" dirty="0"/>
              <a:t>32 Subprefeituras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3000" dirty="0"/>
              <a:t>96 Distritos 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pt-BR" sz="3000" dirty="0"/>
              <a:t>27.592 Setores Censitários (2022)</a:t>
            </a:r>
          </a:p>
          <a:p>
            <a:pPr algn="just"/>
            <a:endParaRPr lang="pt-PT" sz="3000" dirty="0"/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09FAB9D2-5045-E0D3-0C6D-313BF65E4D0C}"/>
              </a:ext>
            </a:extLst>
          </p:cNvPr>
          <p:cNvGrpSpPr/>
          <p:nvPr/>
        </p:nvGrpSpPr>
        <p:grpSpPr>
          <a:xfrm>
            <a:off x="0" y="8211239"/>
            <a:ext cx="18288000" cy="2075761"/>
            <a:chOff x="0" y="0"/>
            <a:chExt cx="4816593" cy="546702"/>
          </a:xfrm>
        </p:grpSpPr>
        <p:sp>
          <p:nvSpPr>
            <p:cNvPr id="5" name="Freeform 5">
              <a:extLst>
                <a:ext uri="{FF2B5EF4-FFF2-40B4-BE49-F238E27FC236}">
                  <a16:creationId xmlns:a16="http://schemas.microsoft.com/office/drawing/2014/main" id="{1BCAB17F-8365-055D-3957-C751B28EDD5B}"/>
                </a:ext>
              </a:extLst>
            </p:cNvPr>
            <p:cNvSpPr/>
            <p:nvPr/>
          </p:nvSpPr>
          <p:spPr>
            <a:xfrm>
              <a:off x="0" y="0"/>
              <a:ext cx="4816592" cy="546702"/>
            </a:xfrm>
            <a:custGeom>
              <a:avLst/>
              <a:gdLst/>
              <a:ahLst/>
              <a:cxnLst/>
              <a:rect l="l" t="t" r="r" b="b"/>
              <a:pathLst>
                <a:path w="4816592" h="546702">
                  <a:moveTo>
                    <a:pt x="0" y="0"/>
                  </a:moveTo>
                  <a:lnTo>
                    <a:pt x="4816592" y="0"/>
                  </a:lnTo>
                  <a:lnTo>
                    <a:pt x="4816592" y="546702"/>
                  </a:lnTo>
                  <a:lnTo>
                    <a:pt x="0" y="546702"/>
                  </a:lnTo>
                  <a:close/>
                </a:path>
              </a:pathLst>
            </a:custGeom>
            <a:solidFill>
              <a:srgbClr val="384394"/>
            </a:solidFill>
          </p:spPr>
          <p:txBody>
            <a:bodyPr/>
            <a:lstStyle/>
            <a:p>
              <a:endParaRPr lang="pt-BR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E2499C6E-A640-A850-16D2-CE90029A346B}"/>
                </a:ext>
              </a:extLst>
            </p:cNvPr>
            <p:cNvSpPr txBox="1"/>
            <p:nvPr/>
          </p:nvSpPr>
          <p:spPr>
            <a:xfrm>
              <a:off x="0" y="-38100"/>
              <a:ext cx="4816593" cy="58480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>
            <a:extLst>
              <a:ext uri="{FF2B5EF4-FFF2-40B4-BE49-F238E27FC236}">
                <a16:creationId xmlns:a16="http://schemas.microsoft.com/office/drawing/2014/main" id="{FFC2BA6B-A979-2D1D-4039-D6B4B1032D4D}"/>
              </a:ext>
            </a:extLst>
          </p:cNvPr>
          <p:cNvSpPr/>
          <p:nvPr/>
        </p:nvSpPr>
        <p:spPr>
          <a:xfrm>
            <a:off x="13676173" y="0"/>
            <a:ext cx="4611827" cy="4611827"/>
          </a:xfrm>
          <a:custGeom>
            <a:avLst/>
            <a:gdLst/>
            <a:ahLst/>
            <a:cxnLst/>
            <a:rect l="l" t="t" r="r" b="b"/>
            <a:pathLst>
              <a:path w="4611827" h="4611827">
                <a:moveTo>
                  <a:pt x="0" y="0"/>
                </a:moveTo>
                <a:lnTo>
                  <a:pt x="4611827" y="0"/>
                </a:lnTo>
                <a:lnTo>
                  <a:pt x="4611827" y="4611827"/>
                </a:lnTo>
                <a:lnTo>
                  <a:pt x="0" y="4611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AB39C228-4E6B-95C8-DFCB-1A37808D3B75}"/>
              </a:ext>
            </a:extLst>
          </p:cNvPr>
          <p:cNvSpPr txBox="1"/>
          <p:nvPr/>
        </p:nvSpPr>
        <p:spPr>
          <a:xfrm>
            <a:off x="2339783" y="272177"/>
            <a:ext cx="1981200" cy="867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10532C71-C691-3F7F-FFF4-99E3709944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4200" y="9072529"/>
            <a:ext cx="3686349" cy="1214471"/>
          </a:xfrm>
          <a:prstGeom prst="rect">
            <a:avLst/>
          </a:prstGeom>
        </p:spPr>
      </p:pic>
      <p:pic>
        <p:nvPicPr>
          <p:cNvPr id="3" name="Imagem 2" descr="Mapa&#10;&#10;Descrição gerada automaticamente">
            <a:extLst>
              <a:ext uri="{FF2B5EF4-FFF2-40B4-BE49-F238E27FC236}">
                <a16:creationId xmlns:a16="http://schemas.microsoft.com/office/drawing/2014/main" id="{956E01EF-9C0F-3B67-4E32-39216F2F494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48" y="0"/>
            <a:ext cx="6548663" cy="9261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94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378987-582A-F761-3D99-D82D50C15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id="{E9548529-EC91-85FA-2984-13E622A4FCBA}"/>
              </a:ext>
            </a:extLst>
          </p:cNvPr>
          <p:cNvSpPr/>
          <p:nvPr/>
        </p:nvSpPr>
        <p:spPr>
          <a:xfrm>
            <a:off x="13676173" y="0"/>
            <a:ext cx="4611827" cy="4611827"/>
          </a:xfrm>
          <a:custGeom>
            <a:avLst/>
            <a:gdLst/>
            <a:ahLst/>
            <a:cxnLst/>
            <a:rect l="l" t="t" r="r" b="b"/>
            <a:pathLst>
              <a:path w="4611827" h="4611827">
                <a:moveTo>
                  <a:pt x="0" y="0"/>
                </a:moveTo>
                <a:lnTo>
                  <a:pt x="4611827" y="0"/>
                </a:lnTo>
                <a:lnTo>
                  <a:pt x="4611827" y="4611827"/>
                </a:lnTo>
                <a:lnTo>
                  <a:pt x="0" y="4611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018BC2E5-6B46-A971-6636-5D1F4B62CCC8}"/>
              </a:ext>
            </a:extLst>
          </p:cNvPr>
          <p:cNvSpPr txBox="1">
            <a:spLocks/>
          </p:cNvSpPr>
          <p:nvPr/>
        </p:nvSpPr>
        <p:spPr>
          <a:xfrm>
            <a:off x="414260" y="348892"/>
            <a:ext cx="13606540" cy="8356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rgbClr val="384394"/>
                </a:solidFill>
              </a:rPr>
              <a:t>Caracterização Geral – Censo Populacional do IBGE (2022)</a:t>
            </a:r>
            <a:endParaRPr lang="pt-PT" dirty="0">
              <a:solidFill>
                <a:srgbClr val="384394"/>
              </a:solidFill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E0520A8F-E067-844C-6B47-3814518C2DB1}"/>
              </a:ext>
            </a:extLst>
          </p:cNvPr>
          <p:cNvSpPr/>
          <p:nvPr/>
        </p:nvSpPr>
        <p:spPr>
          <a:xfrm>
            <a:off x="14020800" y="2929434"/>
            <a:ext cx="4428129" cy="4428129"/>
          </a:xfrm>
          <a:custGeom>
            <a:avLst/>
            <a:gdLst/>
            <a:ahLst/>
            <a:cxnLst/>
            <a:rect l="l" t="t" r="r" b="b"/>
            <a:pathLst>
              <a:path w="4428129" h="4428129">
                <a:moveTo>
                  <a:pt x="0" y="0"/>
                </a:moveTo>
                <a:lnTo>
                  <a:pt x="4428128" y="0"/>
                </a:lnTo>
                <a:lnTo>
                  <a:pt x="4428128" y="4428128"/>
                </a:lnTo>
                <a:lnTo>
                  <a:pt x="0" y="4428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85B9144-9233-2B85-A051-8EAC37228CBF}"/>
              </a:ext>
            </a:extLst>
          </p:cNvPr>
          <p:cNvSpPr txBox="1"/>
          <p:nvPr/>
        </p:nvSpPr>
        <p:spPr>
          <a:xfrm>
            <a:off x="414261" y="1184528"/>
            <a:ext cx="217654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AC9264D2-31C2-3399-5A93-20E572273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161" y="9121647"/>
            <a:ext cx="2900363" cy="968562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0C43EE1B-C060-167C-E3DD-DB34AB41B0D6}"/>
              </a:ext>
            </a:extLst>
          </p:cNvPr>
          <p:cNvSpPr txBox="1"/>
          <p:nvPr/>
        </p:nvSpPr>
        <p:spPr>
          <a:xfrm>
            <a:off x="533400" y="1333500"/>
            <a:ext cx="13487400" cy="50629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3500" dirty="0">
                <a:solidFill>
                  <a:srgbClr val="384394"/>
                </a:solidFill>
                <a:sym typeface="Wingdings" panose="05000000000000000000" pitchFamily="2" charset="2"/>
              </a:rPr>
              <a:t> </a:t>
            </a:r>
            <a:r>
              <a:rPr lang="pt-BR" sz="3200" dirty="0">
                <a:solidFill>
                  <a:srgbClr val="384394"/>
                </a:solidFill>
              </a:rPr>
              <a:t>11.451.999 habitantes na cidade de São Paulo.</a:t>
            </a:r>
          </a:p>
          <a:p>
            <a:pPr marL="457200" indent="-457200" algn="just">
              <a:buFont typeface="Wingdings" panose="05000000000000000000" pitchFamily="2" charset="2"/>
              <a:buChar char="à"/>
            </a:pPr>
            <a:r>
              <a:rPr lang="pt-BR" sz="3200" dirty="0">
                <a:solidFill>
                  <a:srgbClr val="384394"/>
                </a:solidFill>
              </a:rPr>
              <a:t>Crescimento de 1,8% em relação ao censo anterior (2010).</a:t>
            </a:r>
          </a:p>
          <a:p>
            <a:pPr marL="457200" indent="-457200" algn="just">
              <a:buFont typeface="Wingdings" panose="05000000000000000000" pitchFamily="2" charset="2"/>
              <a:buChar char="à"/>
            </a:pPr>
            <a:r>
              <a:rPr lang="pt-BR" sz="3200" dirty="0">
                <a:solidFill>
                  <a:srgbClr val="384394"/>
                </a:solidFill>
              </a:rPr>
              <a:t> A densidade demográfica da cidade como um todo é de 7.528 habitantes por km². </a:t>
            </a:r>
          </a:p>
          <a:p>
            <a:pPr marL="457200" indent="-457200" algn="just">
              <a:buFont typeface="Wingdings" panose="05000000000000000000" pitchFamily="2" charset="2"/>
              <a:buChar char="à"/>
            </a:pPr>
            <a:r>
              <a:rPr lang="pt-BR" sz="3200" dirty="0">
                <a:solidFill>
                  <a:srgbClr val="384394"/>
                </a:solidFill>
              </a:rPr>
              <a:t>O distrito com menor população é Marsilac, na Subprefeitura de Parelheiros, com 11.451, equivale a um município de </a:t>
            </a:r>
            <a:r>
              <a:rPr lang="pt-BR" sz="3200" i="1" dirty="0">
                <a:solidFill>
                  <a:srgbClr val="384394"/>
                </a:solidFill>
              </a:rPr>
              <a:t>pequeno porte 1 </a:t>
            </a:r>
            <a:r>
              <a:rPr lang="pt-BR" sz="3200" dirty="0">
                <a:solidFill>
                  <a:srgbClr val="384394"/>
                </a:solidFill>
              </a:rPr>
              <a:t>(até 20 mil habitantes), maior que quase 300 municípios do Estado de São Paulo.</a:t>
            </a:r>
          </a:p>
          <a:p>
            <a:pPr marL="457200" indent="-457200" algn="just">
              <a:buFont typeface="Wingdings" panose="05000000000000000000" pitchFamily="2" charset="2"/>
              <a:buChar char="à"/>
            </a:pPr>
            <a:r>
              <a:rPr lang="pt-BR" sz="3200" dirty="0">
                <a:solidFill>
                  <a:srgbClr val="384394"/>
                </a:solidFill>
              </a:rPr>
              <a:t>O maior distrito em população é Grajaú, na Subprefeitura de Capela do Socorro, com 384.873, equivale a um município de </a:t>
            </a:r>
            <a:r>
              <a:rPr lang="pt-BR" sz="3200" i="1" dirty="0">
                <a:solidFill>
                  <a:srgbClr val="384394"/>
                </a:solidFill>
              </a:rPr>
              <a:t>grande porte</a:t>
            </a:r>
            <a:r>
              <a:rPr lang="pt-BR" sz="3200" dirty="0">
                <a:solidFill>
                  <a:srgbClr val="384394"/>
                </a:solidFill>
              </a:rPr>
              <a:t> (acima de 100 mil habitantes). É maior que Vitória, a capital do Espírito Santo. 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C6B74932-991E-169A-FA8F-8DF8588381E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413" y="6535871"/>
            <a:ext cx="5940062" cy="340223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366C4A85-DF7D-FBF6-7C1B-6C9A0ED8A61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9001" y="6361031"/>
            <a:ext cx="2789622" cy="389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885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2B688A-0FEC-64B9-A93E-45F8766F1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id="{35B2630B-7E30-5B1D-F7CB-56BE17075935}"/>
              </a:ext>
            </a:extLst>
          </p:cNvPr>
          <p:cNvSpPr/>
          <p:nvPr/>
        </p:nvSpPr>
        <p:spPr>
          <a:xfrm>
            <a:off x="13676173" y="0"/>
            <a:ext cx="4611827" cy="4611827"/>
          </a:xfrm>
          <a:custGeom>
            <a:avLst/>
            <a:gdLst/>
            <a:ahLst/>
            <a:cxnLst/>
            <a:rect l="l" t="t" r="r" b="b"/>
            <a:pathLst>
              <a:path w="4611827" h="4611827">
                <a:moveTo>
                  <a:pt x="0" y="0"/>
                </a:moveTo>
                <a:lnTo>
                  <a:pt x="4611827" y="0"/>
                </a:lnTo>
                <a:lnTo>
                  <a:pt x="4611827" y="4611827"/>
                </a:lnTo>
                <a:lnTo>
                  <a:pt x="0" y="4611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0AC3F43F-16C8-B80F-6727-DB2043B62DFA}"/>
              </a:ext>
            </a:extLst>
          </p:cNvPr>
          <p:cNvSpPr txBox="1">
            <a:spLocks/>
          </p:cNvSpPr>
          <p:nvPr/>
        </p:nvSpPr>
        <p:spPr>
          <a:xfrm>
            <a:off x="414260" y="348892"/>
            <a:ext cx="13606540" cy="8356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rgbClr val="384394"/>
                </a:solidFill>
              </a:rPr>
              <a:t>Caracterização Geral – Censo Populacional do IBGE (2022)</a:t>
            </a:r>
            <a:endParaRPr lang="pt-PT" dirty="0">
              <a:solidFill>
                <a:srgbClr val="384394"/>
              </a:solidFill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454AE679-4CFC-ACBF-C2E8-CD34BABF6FB2}"/>
              </a:ext>
            </a:extLst>
          </p:cNvPr>
          <p:cNvSpPr/>
          <p:nvPr/>
        </p:nvSpPr>
        <p:spPr>
          <a:xfrm>
            <a:off x="14020800" y="2929434"/>
            <a:ext cx="4428129" cy="4428129"/>
          </a:xfrm>
          <a:custGeom>
            <a:avLst/>
            <a:gdLst/>
            <a:ahLst/>
            <a:cxnLst/>
            <a:rect l="l" t="t" r="r" b="b"/>
            <a:pathLst>
              <a:path w="4428129" h="4428129">
                <a:moveTo>
                  <a:pt x="0" y="0"/>
                </a:moveTo>
                <a:lnTo>
                  <a:pt x="4428128" y="0"/>
                </a:lnTo>
                <a:lnTo>
                  <a:pt x="4428128" y="4428128"/>
                </a:lnTo>
                <a:lnTo>
                  <a:pt x="0" y="4428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D070A68B-EC4D-3F6A-8AF9-C778315CCD48}"/>
              </a:ext>
            </a:extLst>
          </p:cNvPr>
          <p:cNvSpPr txBox="1"/>
          <p:nvPr/>
        </p:nvSpPr>
        <p:spPr>
          <a:xfrm>
            <a:off x="414261" y="1184528"/>
            <a:ext cx="217654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1175185-951D-A6B9-1133-6086DD9B02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161" y="9121647"/>
            <a:ext cx="2900363" cy="968562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CAFBA973-D171-3DF3-1D85-183972B443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5220" y="1296982"/>
            <a:ext cx="6218333" cy="384651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3BE8E4F-E8D6-5CF0-D636-6B8E0FB54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3503" y="1177528"/>
            <a:ext cx="5669097" cy="3686584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206C47BC-EA48-0D4A-AA7E-CA43956E71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0992" y="4970179"/>
            <a:ext cx="2859426" cy="3898106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E20838A8-C3B1-2169-1BD3-EE45FAA55A9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37129" y="5021767"/>
            <a:ext cx="2903032" cy="3846517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36DC9385-3638-7819-D524-57600D68C6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88817" y="5002716"/>
            <a:ext cx="2859426" cy="4029740"/>
          </a:xfrm>
          <a:prstGeom prst="rect">
            <a:avLst/>
          </a:prstGeom>
        </p:spPr>
      </p:pic>
      <p:pic>
        <p:nvPicPr>
          <p:cNvPr id="19" name="Imagem 18">
            <a:extLst>
              <a:ext uri="{FF2B5EF4-FFF2-40B4-BE49-F238E27FC236}">
                <a16:creationId xmlns:a16="http://schemas.microsoft.com/office/drawing/2014/main" id="{D780B224-6D28-6850-3750-9B4E8750F82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82611" y="5021765"/>
            <a:ext cx="2903032" cy="3838319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33C939C0-782B-7B0F-D4D3-DAF0D05FFA9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06473" y="6904942"/>
            <a:ext cx="4829175" cy="299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57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DD898-596A-2359-5392-DBA69580A9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macro-censo2010e2022-oeste.png">
            <a:extLst>
              <a:ext uri="{FF2B5EF4-FFF2-40B4-BE49-F238E27FC236}">
                <a16:creationId xmlns:a16="http://schemas.microsoft.com/office/drawing/2014/main" id="{05206A45-38D3-DE67-5CF6-2977555D3D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235" y="1184527"/>
            <a:ext cx="15142606" cy="7571303"/>
          </a:xfrm>
          <a:prstGeom prst="rect">
            <a:avLst/>
          </a:prstGeom>
        </p:spPr>
      </p:pic>
      <p:sp>
        <p:nvSpPr>
          <p:cNvPr id="8" name="Freeform 8">
            <a:extLst>
              <a:ext uri="{FF2B5EF4-FFF2-40B4-BE49-F238E27FC236}">
                <a16:creationId xmlns:a16="http://schemas.microsoft.com/office/drawing/2014/main" id="{741CF1CD-843F-92C2-3F58-81674FF7DADF}"/>
              </a:ext>
            </a:extLst>
          </p:cNvPr>
          <p:cNvSpPr/>
          <p:nvPr/>
        </p:nvSpPr>
        <p:spPr>
          <a:xfrm>
            <a:off x="13676173" y="0"/>
            <a:ext cx="4611827" cy="4611827"/>
          </a:xfrm>
          <a:custGeom>
            <a:avLst/>
            <a:gdLst/>
            <a:ahLst/>
            <a:cxnLst/>
            <a:rect l="l" t="t" r="r" b="b"/>
            <a:pathLst>
              <a:path w="4611827" h="4611827">
                <a:moveTo>
                  <a:pt x="0" y="0"/>
                </a:moveTo>
                <a:lnTo>
                  <a:pt x="4611827" y="0"/>
                </a:lnTo>
                <a:lnTo>
                  <a:pt x="4611827" y="4611827"/>
                </a:lnTo>
                <a:lnTo>
                  <a:pt x="0" y="461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D29B907E-F105-AA12-CC8C-471ABE539A7A}"/>
              </a:ext>
            </a:extLst>
          </p:cNvPr>
          <p:cNvSpPr txBox="1">
            <a:spLocks/>
          </p:cNvSpPr>
          <p:nvPr/>
        </p:nvSpPr>
        <p:spPr>
          <a:xfrm>
            <a:off x="414260" y="348892"/>
            <a:ext cx="7586739" cy="8356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rgbClr val="384394"/>
                </a:solidFill>
              </a:rPr>
              <a:t>População - Macrorregiões</a:t>
            </a:r>
            <a:endParaRPr lang="pt-PT" dirty="0">
              <a:solidFill>
                <a:srgbClr val="384394"/>
              </a:solidFill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AEAC96AC-C275-299E-4882-C86FA9B2A361}"/>
              </a:ext>
            </a:extLst>
          </p:cNvPr>
          <p:cNvSpPr/>
          <p:nvPr/>
        </p:nvSpPr>
        <p:spPr>
          <a:xfrm>
            <a:off x="14020800" y="2929434"/>
            <a:ext cx="4428129" cy="4428129"/>
          </a:xfrm>
          <a:custGeom>
            <a:avLst/>
            <a:gdLst/>
            <a:ahLst/>
            <a:cxnLst/>
            <a:rect l="l" t="t" r="r" b="b"/>
            <a:pathLst>
              <a:path w="4428129" h="4428129">
                <a:moveTo>
                  <a:pt x="0" y="0"/>
                </a:moveTo>
                <a:lnTo>
                  <a:pt x="4428128" y="0"/>
                </a:lnTo>
                <a:lnTo>
                  <a:pt x="4428128" y="4428128"/>
                </a:lnTo>
                <a:lnTo>
                  <a:pt x="0" y="4428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97C9C16-A2C9-EB8C-D631-65D43D55BFD2}"/>
              </a:ext>
            </a:extLst>
          </p:cNvPr>
          <p:cNvSpPr txBox="1"/>
          <p:nvPr/>
        </p:nvSpPr>
        <p:spPr>
          <a:xfrm>
            <a:off x="414261" y="1184528"/>
            <a:ext cx="2176540" cy="75713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C0A3BE1B-2D4F-95CF-1DE5-73CD3888B5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161" y="9121647"/>
            <a:ext cx="2900363" cy="96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048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D4B7D7-8A2E-B7BF-E8F5-E5B185CE0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id="{299D4EFB-C180-1E3E-D948-BFAFD1682F83}"/>
              </a:ext>
            </a:extLst>
          </p:cNvPr>
          <p:cNvSpPr/>
          <p:nvPr/>
        </p:nvSpPr>
        <p:spPr>
          <a:xfrm>
            <a:off x="13676173" y="0"/>
            <a:ext cx="4611827" cy="4611827"/>
          </a:xfrm>
          <a:custGeom>
            <a:avLst/>
            <a:gdLst/>
            <a:ahLst/>
            <a:cxnLst/>
            <a:rect l="l" t="t" r="r" b="b"/>
            <a:pathLst>
              <a:path w="4611827" h="4611827">
                <a:moveTo>
                  <a:pt x="0" y="0"/>
                </a:moveTo>
                <a:lnTo>
                  <a:pt x="4611827" y="0"/>
                </a:lnTo>
                <a:lnTo>
                  <a:pt x="4611827" y="4611827"/>
                </a:lnTo>
                <a:lnTo>
                  <a:pt x="0" y="4611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385DCD2D-876C-D031-6DA2-3559860A30BF}"/>
              </a:ext>
            </a:extLst>
          </p:cNvPr>
          <p:cNvSpPr txBox="1">
            <a:spLocks/>
          </p:cNvSpPr>
          <p:nvPr/>
        </p:nvSpPr>
        <p:spPr>
          <a:xfrm>
            <a:off x="414260" y="348892"/>
            <a:ext cx="11091939" cy="8356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dirty="0">
                <a:solidFill>
                  <a:srgbClr val="384394"/>
                </a:solidFill>
              </a:rPr>
              <a:t>Domicílios em Favelas e Comunidades Urbanas </a:t>
            </a:r>
            <a:endParaRPr lang="pt-PT" dirty="0">
              <a:solidFill>
                <a:srgbClr val="384394"/>
              </a:solidFill>
            </a:endParaRPr>
          </a:p>
        </p:txBody>
      </p:sp>
      <p:sp>
        <p:nvSpPr>
          <p:cNvPr id="3" name="Retângulo: Cantos Arredondados 2">
            <a:extLst>
              <a:ext uri="{FF2B5EF4-FFF2-40B4-BE49-F238E27FC236}">
                <a16:creationId xmlns:a16="http://schemas.microsoft.com/office/drawing/2014/main" id="{B3254F3B-39DE-6DF6-D8F2-6D6C7539EB84}"/>
              </a:ext>
            </a:extLst>
          </p:cNvPr>
          <p:cNvSpPr/>
          <p:nvPr/>
        </p:nvSpPr>
        <p:spPr>
          <a:xfrm>
            <a:off x="13054018" y="3126235"/>
            <a:ext cx="5029200" cy="6858001"/>
          </a:xfrm>
          <a:prstGeom prst="roundRect">
            <a:avLst/>
          </a:prstGeom>
          <a:solidFill>
            <a:srgbClr val="3843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 dirty="0"/>
              <a:t>O QUE SÃO?</a:t>
            </a:r>
          </a:p>
          <a:p>
            <a:endParaRPr lang="pt-BR" sz="2000" dirty="0"/>
          </a:p>
          <a:p>
            <a:r>
              <a:rPr lang="pt-BR" sz="2000" b="1" dirty="0"/>
              <a:t>Favelas e Comunidades Urbanas: </a:t>
            </a:r>
            <a:r>
              <a:rPr lang="pt-BR" sz="2000" dirty="0"/>
              <a:t>Definição utilizada pelo IBGE a partir do Censo Populacional 2022</a:t>
            </a:r>
          </a:p>
          <a:p>
            <a:endParaRPr lang="pt-BR" sz="2000" dirty="0"/>
          </a:p>
          <a:p>
            <a:r>
              <a:rPr lang="pt-BR" sz="2000" b="1" dirty="0"/>
              <a:t>Áreas de risco hidrológico: </a:t>
            </a:r>
            <a:r>
              <a:rPr lang="pt-BR" sz="2000" dirty="0"/>
              <a:t>“Áreas de risco de enchentes e inundações em assentamentos precários situados próximos a córregos”</a:t>
            </a:r>
          </a:p>
          <a:p>
            <a:r>
              <a:rPr lang="pt-BR" sz="2000" dirty="0"/>
              <a:t> </a:t>
            </a:r>
          </a:p>
          <a:p>
            <a:r>
              <a:rPr lang="pt-BR" sz="2000" b="1" dirty="0"/>
              <a:t>Áreas de risco geológico:</a:t>
            </a:r>
            <a:r>
              <a:rPr lang="pt-BR" sz="2000" dirty="0"/>
              <a:t> “Áreas de risco de escorregamento e solapamento em assentamentos precários”</a:t>
            </a:r>
          </a:p>
          <a:p>
            <a:r>
              <a:rPr lang="pt-BR" sz="2000" dirty="0"/>
              <a:t> </a:t>
            </a:r>
          </a:p>
          <a:p>
            <a:r>
              <a:rPr lang="pt-BR" sz="2000" b="1" dirty="0"/>
              <a:t>Fonte:</a:t>
            </a:r>
            <a:r>
              <a:rPr lang="pt-BR" sz="2000" dirty="0"/>
              <a:t> IBGE/</a:t>
            </a:r>
            <a:r>
              <a:rPr lang="pt-BR" sz="2000" dirty="0" err="1"/>
              <a:t>GeoSampa</a:t>
            </a:r>
            <a:r>
              <a:rPr lang="pt-BR" sz="2000" dirty="0"/>
              <a:t>/Secretaria Municipal de Segurança Urbana (SMSU)/Coordenadoria Municipal de Defesa Civil (COMDEC)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828CEE4B-F552-6B0F-EE2A-B8B43A5A59F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3161" y="9121647"/>
            <a:ext cx="2900363" cy="968562"/>
          </a:xfrm>
          <a:prstGeom prst="rect">
            <a:avLst/>
          </a:prstGeom>
        </p:spPr>
      </p:pic>
      <p:sp>
        <p:nvSpPr>
          <p:cNvPr id="9" name="Retângulo: Cantos Arredondados 8">
            <a:extLst>
              <a:ext uri="{FF2B5EF4-FFF2-40B4-BE49-F238E27FC236}">
                <a16:creationId xmlns:a16="http://schemas.microsoft.com/office/drawing/2014/main" id="{4DF572BF-21C7-301D-339B-95F01E3DF1E5}"/>
              </a:ext>
            </a:extLst>
          </p:cNvPr>
          <p:cNvSpPr/>
          <p:nvPr/>
        </p:nvSpPr>
        <p:spPr>
          <a:xfrm>
            <a:off x="533400" y="1193473"/>
            <a:ext cx="9906000" cy="1587828"/>
          </a:xfrm>
          <a:prstGeom prst="roundRect">
            <a:avLst/>
          </a:prstGeom>
          <a:solidFill>
            <a:srgbClr val="38439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lang="pt-BR" b="1" dirty="0">
                <a:solidFill>
                  <a:schemeClr val="bg1"/>
                </a:solidFill>
              </a:rPr>
              <a:t>São Paulo: </a:t>
            </a:r>
            <a:r>
              <a:rPr lang="pt-BR" dirty="0">
                <a:solidFill>
                  <a:schemeClr val="bg1"/>
                </a:solidFill>
              </a:rPr>
              <a:t>653.878 (13,09%) dos domicílios em favelas e comunidades urbanas.</a:t>
            </a:r>
          </a:p>
          <a:p>
            <a:pPr lvl="0" algn="just">
              <a:defRPr/>
            </a:pPr>
            <a:endParaRPr lang="pt-BR" dirty="0">
              <a:solidFill>
                <a:schemeClr val="bg1"/>
              </a:solidFill>
            </a:endParaRPr>
          </a:p>
          <a:p>
            <a:pPr marL="457200" lvl="0" indent="-457200" algn="just">
              <a:buFont typeface="Wingdings" panose="05000000000000000000" pitchFamily="2" charset="2"/>
              <a:buChar char="ü"/>
              <a:defRPr/>
            </a:pPr>
            <a:r>
              <a:rPr lang="pt-BR" dirty="0">
                <a:solidFill>
                  <a:schemeClr val="bg1"/>
                </a:solidFill>
              </a:rPr>
              <a:t>As menores são três e cada uma tem 13 moradias e a maior é Paraisópolis com 21.447 moradias.</a:t>
            </a:r>
          </a:p>
          <a:p>
            <a:pPr marL="457200" lvl="0" indent="-457200" algn="just">
              <a:buFont typeface="Wingdings" panose="05000000000000000000" pitchFamily="2" charset="2"/>
              <a:buChar char="ü"/>
              <a:defRPr/>
            </a:pPr>
            <a:r>
              <a:rPr lang="pt-BR" dirty="0">
                <a:solidFill>
                  <a:schemeClr val="bg1"/>
                </a:solidFill>
              </a:rPr>
              <a:t>54.431 moradias em áreas de risco hidrológico.</a:t>
            </a:r>
          </a:p>
          <a:p>
            <a:pPr marL="457200" lvl="0" indent="-457200" algn="just">
              <a:buFont typeface="Wingdings" panose="05000000000000000000" pitchFamily="2" charset="2"/>
              <a:buChar char="ü"/>
              <a:defRPr/>
            </a:pPr>
            <a:r>
              <a:rPr lang="pt-BR" dirty="0">
                <a:solidFill>
                  <a:schemeClr val="bg1"/>
                </a:solidFill>
              </a:rPr>
              <a:t>190.731 moradias em áreas de risco geológico.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19B14FC8-1941-12EA-C780-A2A142C84C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783" y="3121344"/>
            <a:ext cx="6348418" cy="2561258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8150BF64-4CA8-93C2-977F-7034A96F0D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478" y="6116147"/>
            <a:ext cx="2198179" cy="293928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AADA0D7C-635D-9F79-F29D-589FAA8811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91657" y="6116698"/>
            <a:ext cx="2104681" cy="3004949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CFF97AB5-07CE-BD1F-C946-1A1D23B71D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52565" y="6103830"/>
            <a:ext cx="2198179" cy="3427668"/>
          </a:xfrm>
          <a:prstGeom prst="rect">
            <a:avLst/>
          </a:prstGeom>
        </p:spPr>
      </p:pic>
      <p:pic>
        <p:nvPicPr>
          <p:cNvPr id="27" name="Imagem 26">
            <a:extLst>
              <a:ext uri="{FF2B5EF4-FFF2-40B4-BE49-F238E27FC236}">
                <a16:creationId xmlns:a16="http://schemas.microsoft.com/office/drawing/2014/main" id="{26F59C22-DA7C-22FA-7FA9-B996337A761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50744" y="6116147"/>
            <a:ext cx="1884973" cy="2939280"/>
          </a:xfrm>
          <a:prstGeom prst="rect">
            <a:avLst/>
          </a:prstGeom>
        </p:spPr>
      </p:pic>
      <p:pic>
        <p:nvPicPr>
          <p:cNvPr id="29" name="Imagem 28">
            <a:extLst>
              <a:ext uri="{FF2B5EF4-FFF2-40B4-BE49-F238E27FC236}">
                <a16:creationId xmlns:a16="http://schemas.microsoft.com/office/drawing/2014/main" id="{5421953E-ED9D-B0B5-7618-925CDE1061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37889" y="6103830"/>
            <a:ext cx="2014499" cy="2866345"/>
          </a:xfrm>
          <a:prstGeom prst="rect">
            <a:avLst/>
          </a:prstGeom>
        </p:spPr>
      </p:pic>
      <p:pic>
        <p:nvPicPr>
          <p:cNvPr id="31" name="Imagem 30">
            <a:extLst>
              <a:ext uri="{FF2B5EF4-FFF2-40B4-BE49-F238E27FC236}">
                <a16:creationId xmlns:a16="http://schemas.microsoft.com/office/drawing/2014/main" id="{065ACDE2-1C4E-D132-47C0-80CB138E0C4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90482" y="2936237"/>
            <a:ext cx="4744319" cy="3045426"/>
          </a:xfrm>
          <a:prstGeom prst="rect">
            <a:avLst/>
          </a:prstGeom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E256A057-C9EE-41F9-6A9C-A417D7A7C96C}"/>
              </a:ext>
            </a:extLst>
          </p:cNvPr>
          <p:cNvSpPr txBox="1"/>
          <p:nvPr/>
        </p:nvSpPr>
        <p:spPr>
          <a:xfrm>
            <a:off x="685799" y="9121647"/>
            <a:ext cx="43434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dirty="0"/>
              <a:t>Fonte: IBGE/Censo da População, 2022.</a:t>
            </a:r>
          </a:p>
        </p:txBody>
      </p:sp>
    </p:spTree>
    <p:extLst>
      <p:ext uri="{BB962C8B-B14F-4D97-AF65-F5344CB8AC3E}">
        <p14:creationId xmlns:p14="http://schemas.microsoft.com/office/powerpoint/2010/main" val="435605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F6E537-7E1B-4958-D4D3-06C181C0EA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1" descr="macro-censopop-centro.png">
            <a:extLst>
              <a:ext uri="{FF2B5EF4-FFF2-40B4-BE49-F238E27FC236}">
                <a16:creationId xmlns:a16="http://schemas.microsoft.com/office/drawing/2014/main" id="{6F7635E1-02BF-3629-BDEB-CFA6735044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1196202"/>
            <a:ext cx="15696604" cy="7848302"/>
          </a:xfrm>
          <a:prstGeom prst="rect">
            <a:avLst/>
          </a:prstGeom>
        </p:spPr>
      </p:pic>
      <p:sp>
        <p:nvSpPr>
          <p:cNvPr id="8" name="Freeform 8">
            <a:extLst>
              <a:ext uri="{FF2B5EF4-FFF2-40B4-BE49-F238E27FC236}">
                <a16:creationId xmlns:a16="http://schemas.microsoft.com/office/drawing/2014/main" id="{BB344BFA-4A86-6BE2-BD49-823BA79ACD13}"/>
              </a:ext>
            </a:extLst>
          </p:cNvPr>
          <p:cNvSpPr/>
          <p:nvPr/>
        </p:nvSpPr>
        <p:spPr>
          <a:xfrm>
            <a:off x="13676173" y="0"/>
            <a:ext cx="4611827" cy="4611827"/>
          </a:xfrm>
          <a:custGeom>
            <a:avLst/>
            <a:gdLst/>
            <a:ahLst/>
            <a:cxnLst/>
            <a:rect l="l" t="t" r="r" b="b"/>
            <a:pathLst>
              <a:path w="4611827" h="4611827">
                <a:moveTo>
                  <a:pt x="0" y="0"/>
                </a:moveTo>
                <a:lnTo>
                  <a:pt x="4611827" y="0"/>
                </a:lnTo>
                <a:lnTo>
                  <a:pt x="4611827" y="4611827"/>
                </a:lnTo>
                <a:lnTo>
                  <a:pt x="0" y="46118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11" name="Título 1">
            <a:extLst>
              <a:ext uri="{FF2B5EF4-FFF2-40B4-BE49-F238E27FC236}">
                <a16:creationId xmlns:a16="http://schemas.microsoft.com/office/drawing/2014/main" id="{3005EF7B-EF2E-10F0-6C9B-5B05BBA4CA17}"/>
              </a:ext>
            </a:extLst>
          </p:cNvPr>
          <p:cNvSpPr txBox="1">
            <a:spLocks/>
          </p:cNvSpPr>
          <p:nvPr/>
        </p:nvSpPr>
        <p:spPr>
          <a:xfrm>
            <a:off x="414260" y="348892"/>
            <a:ext cx="12615939" cy="835636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pt-BR" dirty="0">
                <a:solidFill>
                  <a:srgbClr val="384394"/>
                </a:solidFill>
              </a:rPr>
              <a:t>Censo da População em Situação de Rua (2021)</a:t>
            </a:r>
            <a:endParaRPr lang="pt-PT" dirty="0">
              <a:solidFill>
                <a:srgbClr val="384394"/>
              </a:solidFill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4036BDA1-49D4-0E6E-BADC-164FD5DE4C16}"/>
              </a:ext>
            </a:extLst>
          </p:cNvPr>
          <p:cNvSpPr/>
          <p:nvPr/>
        </p:nvSpPr>
        <p:spPr>
          <a:xfrm>
            <a:off x="14020800" y="2929434"/>
            <a:ext cx="4428129" cy="4428129"/>
          </a:xfrm>
          <a:custGeom>
            <a:avLst/>
            <a:gdLst/>
            <a:ahLst/>
            <a:cxnLst/>
            <a:rect l="l" t="t" r="r" b="b"/>
            <a:pathLst>
              <a:path w="4428129" h="4428129">
                <a:moveTo>
                  <a:pt x="0" y="0"/>
                </a:moveTo>
                <a:lnTo>
                  <a:pt x="4428128" y="0"/>
                </a:lnTo>
                <a:lnTo>
                  <a:pt x="4428128" y="4428128"/>
                </a:lnTo>
                <a:lnTo>
                  <a:pt x="0" y="442812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D5BF2D8-342A-CBF6-016B-EEF3F4763E5D}"/>
              </a:ext>
            </a:extLst>
          </p:cNvPr>
          <p:cNvSpPr txBox="1"/>
          <p:nvPr/>
        </p:nvSpPr>
        <p:spPr>
          <a:xfrm>
            <a:off x="414261" y="1184528"/>
            <a:ext cx="270994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5AF291C-7CD6-FDD7-99B9-25CAC558EC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3161" y="9121647"/>
            <a:ext cx="2900363" cy="96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9970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9EB407-F81A-BF55-B245-3E74A647EA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8">
            <a:extLst>
              <a:ext uri="{FF2B5EF4-FFF2-40B4-BE49-F238E27FC236}">
                <a16:creationId xmlns:a16="http://schemas.microsoft.com/office/drawing/2014/main" id="{E9BFEECF-7382-4187-2C7F-5E96C2677C2E}"/>
              </a:ext>
            </a:extLst>
          </p:cNvPr>
          <p:cNvSpPr/>
          <p:nvPr/>
        </p:nvSpPr>
        <p:spPr>
          <a:xfrm>
            <a:off x="13676173" y="0"/>
            <a:ext cx="4611827" cy="4611827"/>
          </a:xfrm>
          <a:custGeom>
            <a:avLst/>
            <a:gdLst/>
            <a:ahLst/>
            <a:cxnLst/>
            <a:rect l="l" t="t" r="r" b="b"/>
            <a:pathLst>
              <a:path w="4611827" h="4611827">
                <a:moveTo>
                  <a:pt x="0" y="0"/>
                </a:moveTo>
                <a:lnTo>
                  <a:pt x="4611827" y="0"/>
                </a:lnTo>
                <a:lnTo>
                  <a:pt x="4611827" y="4611827"/>
                </a:lnTo>
                <a:lnTo>
                  <a:pt x="0" y="46118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3DB26D00-4ECA-863E-1397-3D0C4A8A8C35}"/>
              </a:ext>
            </a:extLst>
          </p:cNvPr>
          <p:cNvSpPr/>
          <p:nvPr/>
        </p:nvSpPr>
        <p:spPr>
          <a:xfrm>
            <a:off x="14020800" y="2929434"/>
            <a:ext cx="4428129" cy="4428129"/>
          </a:xfrm>
          <a:custGeom>
            <a:avLst/>
            <a:gdLst/>
            <a:ahLst/>
            <a:cxnLst/>
            <a:rect l="l" t="t" r="r" b="b"/>
            <a:pathLst>
              <a:path w="4428129" h="4428129">
                <a:moveTo>
                  <a:pt x="0" y="0"/>
                </a:moveTo>
                <a:lnTo>
                  <a:pt x="4428128" y="0"/>
                </a:lnTo>
                <a:lnTo>
                  <a:pt x="4428128" y="4428128"/>
                </a:lnTo>
                <a:lnTo>
                  <a:pt x="0" y="44281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B9D96BA-F150-E9EE-C67F-93E894F86A16}"/>
              </a:ext>
            </a:extLst>
          </p:cNvPr>
          <p:cNvSpPr txBox="1"/>
          <p:nvPr/>
        </p:nvSpPr>
        <p:spPr>
          <a:xfrm>
            <a:off x="414261" y="1184528"/>
            <a:ext cx="2709940" cy="7848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CB30609-39E2-E976-61B5-D8394E8908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43161" y="9121647"/>
            <a:ext cx="2900363" cy="968562"/>
          </a:xfrm>
          <a:prstGeom prst="rect">
            <a:avLst/>
          </a:prstGeom>
        </p:spPr>
      </p:pic>
      <p:pic>
        <p:nvPicPr>
          <p:cNvPr id="6" name="Imagem 5" descr="Mapa&#10;&#10;O conteúdo gerado por IA pode estar incorreto.">
            <a:extLst>
              <a:ext uri="{FF2B5EF4-FFF2-40B4-BE49-F238E27FC236}">
                <a16:creationId xmlns:a16="http://schemas.microsoft.com/office/drawing/2014/main" id="{C1993675-48EB-AA72-1DED-895EE6C6E7A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61" y="0"/>
            <a:ext cx="12996939" cy="9189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31041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f398df9c-fd0c-4829-a003-c770a1c4a063}" enabled="0" method="" siteId="{f398df9c-fd0c-4829-a003-c770a1c4a063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1669</TotalTime>
  <Words>2973</Words>
  <Application>Microsoft Office PowerPoint</Application>
  <PresentationFormat>Personalizar</PresentationFormat>
  <Paragraphs>411</Paragraphs>
  <Slides>26</Slides>
  <Notes>26</Notes>
  <HiddenSlides>0</HiddenSlides>
  <MMClips>0</MMClips>
  <ScaleCrop>false</ScaleCrop>
  <HeadingPairs>
    <vt:vector size="6" baseType="variant">
      <vt:variant>
        <vt:lpstr>Fontes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26</vt:i4>
      </vt:variant>
    </vt:vector>
  </HeadingPairs>
  <TitlesOfParts>
    <vt:vector size="34" baseType="lpstr">
      <vt:lpstr>Calibri</vt:lpstr>
      <vt:lpstr>Poppins</vt:lpstr>
      <vt:lpstr>Arial</vt:lpstr>
      <vt:lpstr>Wingdings</vt:lpstr>
      <vt:lpstr>Arial Rounded MT Bold</vt:lpstr>
      <vt:lpstr>Aptos</vt:lpstr>
      <vt:lpstr>Open Sans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</dc:title>
  <dc:creator>Ricardo Framil Filho</dc:creator>
  <cp:lastModifiedBy>Priscila de Souza</cp:lastModifiedBy>
  <cp:revision>71</cp:revision>
  <dcterms:created xsi:type="dcterms:W3CDTF">2006-08-16T00:00:00Z</dcterms:created>
  <dcterms:modified xsi:type="dcterms:W3CDTF">2025-08-05T20:23:00Z</dcterms:modified>
  <dc:identifier>DAGnV0Cxjx8</dc:identifier>
</cp:coreProperties>
</file>