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4"/>
  </p:notesMasterIdLst>
  <p:handoutMasterIdLst>
    <p:handoutMasterId r:id="rId5"/>
  </p:handoutMasterIdLst>
  <p:sldIdLst>
    <p:sldId id="2271" r:id="rId2"/>
    <p:sldId id="2322" r:id="rId3"/>
  </p:sldIdLst>
  <p:sldSz cx="9906000" cy="6858000" type="A4"/>
  <p:notesSz cx="6735763" cy="9866313"/>
  <p:defaultTextStyle>
    <a:defPPr>
      <a:defRPr lang="en-US"/>
    </a:defPPr>
    <a:lvl1pPr marL="0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14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30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044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058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073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089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103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118" algn="l" defTabSz="9140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6" orient="horz" pos="572" userDrawn="1">
          <p15:clr>
            <a:srgbClr val="A4A3A4"/>
          </p15:clr>
        </p15:guide>
        <p15:guide id="121" orient="horz" pos="4020" userDrawn="1">
          <p15:clr>
            <a:srgbClr val="A4A3A4"/>
          </p15:clr>
        </p15:guide>
        <p15:guide id="122" pos="4435" userDrawn="1">
          <p15:clr>
            <a:srgbClr val="A4A3A4"/>
          </p15:clr>
        </p15:guide>
        <p15:guide id="123" pos="3075" userDrawn="1">
          <p15:clr>
            <a:srgbClr val="A4A3A4"/>
          </p15:clr>
        </p15:guide>
        <p15:guide id="125" pos="5932" userDrawn="1">
          <p15:clr>
            <a:srgbClr val="A4A3A4"/>
          </p15:clr>
        </p15:guide>
        <p15:guide id="126" pos="308" userDrawn="1">
          <p15:clr>
            <a:srgbClr val="A4A3A4"/>
          </p15:clr>
        </p15:guide>
        <p15:guide id="127" orient="horz" pos="527" userDrawn="1">
          <p15:clr>
            <a:srgbClr val="A4A3A4"/>
          </p15:clr>
        </p15:guide>
        <p15:guide id="129" orient="horz" pos="3067" userDrawn="1">
          <p15:clr>
            <a:srgbClr val="A4A3A4"/>
          </p15:clr>
        </p15:guide>
        <p15:guide id="131" pos="1850" userDrawn="1">
          <p15:clr>
            <a:srgbClr val="A4A3A4"/>
          </p15:clr>
        </p15:guide>
        <p15:guide id="132" pos="3165" userDrawn="1">
          <p15:clr>
            <a:srgbClr val="A4A3A4"/>
          </p15:clr>
        </p15:guide>
        <p15:guide id="135" pos="3120" userDrawn="1">
          <p15:clr>
            <a:srgbClr val="A4A3A4"/>
          </p15:clr>
        </p15:guide>
        <p15:guide id="136" orient="horz" pos="1026" userDrawn="1">
          <p15:clr>
            <a:srgbClr val="A4A3A4"/>
          </p15:clr>
        </p15:guide>
        <p15:guide id="137" orient="horz" pos="3294" userDrawn="1">
          <p15:clr>
            <a:srgbClr val="A4A3A4"/>
          </p15:clr>
        </p15:guide>
        <p15:guide id="138" orient="horz" pos="2160" userDrawn="1">
          <p15:clr>
            <a:srgbClr val="A4A3A4"/>
          </p15:clr>
        </p15:guide>
        <p15:guide id="139" orient="horz" pos="1298" userDrawn="1">
          <p15:clr>
            <a:srgbClr val="A4A3A4"/>
          </p15:clr>
        </p15:guide>
        <p15:guide id="140" pos="5796">
          <p15:clr>
            <a:srgbClr val="A4A3A4"/>
          </p15:clr>
        </p15:guide>
        <p15:guide id="141" pos="31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AF3E6A-4522-8E8B-C216-5568F05BDA20}" name="Isabela Calil Quintino" initials="IQ" userId="S::isacquintino@prefeitura.sp.gov.br::10852edd-28df-43fa-9248-9fba6afdc497" providerId="AD"/>
  <p188:author id="{460008F2-3538-EAFE-59D7-5FA270B01AC7}" name="Bruna Carolina Monteiro Dal Fabbro" initials="BF" userId="S::bmonteiro@prefeitura.sp.gov.br::efb1c09b-baa4-40f6-af3a-2b4f219d5ff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ierry Battistini" initials="TB" lastIdx="2" clrIdx="0">
    <p:extLst>
      <p:ext uri="{19B8F6BF-5375-455C-9EA6-DF929625EA0E}">
        <p15:presenceInfo xmlns:p15="http://schemas.microsoft.com/office/powerpoint/2012/main" userId="dd3ee72bef574af0" providerId="Windows Live"/>
      </p:ext>
    </p:extLst>
  </p:cmAuthor>
  <p:cmAuthor id="2" name="Gitane N. S. Leao" initials="GNSL" lastIdx="2" clrIdx="1">
    <p:extLst>
      <p:ext uri="{19B8F6BF-5375-455C-9EA6-DF929625EA0E}">
        <p15:presenceInfo xmlns:p15="http://schemas.microsoft.com/office/powerpoint/2012/main" userId="d02a49c8648675c5" providerId="Windows Live"/>
      </p:ext>
    </p:extLst>
  </p:cmAuthor>
  <p:cmAuthor id="3" name="Gregoire Balasko Orelio" initials="GBO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F9F"/>
    <a:srgbClr val="3863CC"/>
    <a:srgbClr val="95A6BD"/>
    <a:srgbClr val="FFCC00"/>
    <a:srgbClr val="0099CC"/>
    <a:srgbClr val="33CCCC"/>
    <a:srgbClr val="23A1D3"/>
    <a:srgbClr val="13234A"/>
    <a:srgbClr val="FFFF99"/>
    <a:srgbClr val="EB4F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7EAE2-E3F9-ECE5-067A-4F83735F086E}" v="1129" dt="2025-02-17T12:54:12.285"/>
    <p1510:client id="{53E23B88-36F0-EBF1-E6FE-DC7E3216306D}" v="50" dt="2025-02-17T12:45:00.500"/>
    <p1510:client id="{5B377E06-B489-6D08-E49C-DA571B8D3F5B}" v="575" dt="2025-02-17T12:41:05.449"/>
    <p1510:client id="{AF6CFF16-5BE5-05BE-E881-05A3DF25AC8D}" v="15" dt="2025-02-17T13:02:40.378"/>
    <p1510:client id="{B0791C5D-EAC6-B840-24FF-BCF198EEE032}" v="16" dt="2025-02-17T12:55:41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48" y="96"/>
      </p:cViewPr>
      <p:guideLst>
        <p:guide orient="horz" pos="572"/>
        <p:guide orient="horz" pos="4020"/>
        <p:guide pos="4435"/>
        <p:guide pos="3075"/>
        <p:guide pos="5932"/>
        <p:guide pos="308"/>
        <p:guide orient="horz" pos="527"/>
        <p:guide orient="horz" pos="3067"/>
        <p:guide pos="1850"/>
        <p:guide pos="3165"/>
        <p:guide pos="3120"/>
        <p:guide orient="horz" pos="1026"/>
        <p:guide orient="horz" pos="3294"/>
        <p:guide orient="horz" pos="2160"/>
        <p:guide orient="horz" pos="1298"/>
        <p:guide pos="5796"/>
        <p:guide pos="31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E86FE3CA-9578-4093-A638-41075E3FCEDF}" type="datetimeFigureOut">
              <a:rPr lang="pt-BR" smtClean="0"/>
              <a:pPr/>
              <a:t>04/02/2026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13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3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FF234E31-4146-4D38-851E-B8BC7C7D05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098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517CFDDF-CD52-4706-B3C2-1E3871CBAA9B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3316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7CF75B13-15A3-4931-9F78-781FFD07625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23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4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0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44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58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73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089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03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18" algn="l" defTabSz="9140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320800" y="3886200"/>
            <a:ext cx="74295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20800" y="5124450"/>
            <a:ext cx="74295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>
            <a:lvl1pPr>
              <a:defRPr sz="1400"/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317498" y="6355080"/>
            <a:ext cx="1320800" cy="365760"/>
          </a:xfrm>
        </p:spPr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980281" y="3648075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90600" y="5048250"/>
            <a:ext cx="79248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80281" y="3648075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90600" y="5048250"/>
            <a:ext cx="24765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4175914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8915400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20800" y="2971800"/>
            <a:ext cx="74295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03350" y="4267200"/>
            <a:ext cx="734695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34200" y="6355080"/>
            <a:ext cx="247650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40202" y="6355080"/>
            <a:ext cx="3764280" cy="365760"/>
          </a:xfrm>
        </p:spPr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59002" y="6355080"/>
            <a:ext cx="1647698" cy="365760"/>
          </a:xfrm>
        </p:spPr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990600" y="2819400"/>
            <a:ext cx="79248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90600" y="2819400"/>
            <a:ext cx="24765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95300" y="1219200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5018215" y="1216152"/>
            <a:ext cx="4378452" cy="493776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285875"/>
            <a:ext cx="4376870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5035550" y="1295400"/>
            <a:ext cx="4378590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530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5035550" y="2133600"/>
            <a:ext cx="4375150" cy="40386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91440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1650" y="304800"/>
            <a:ext cx="272415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1650" y="1219201"/>
            <a:ext cx="272415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675492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30200" y="304800"/>
            <a:ext cx="6191250" cy="5715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500856"/>
            <a:ext cx="89154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95300" y="1905000"/>
            <a:ext cx="89154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219200"/>
            <a:ext cx="89154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95300" y="500856"/>
            <a:ext cx="19812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95300" y="152400"/>
            <a:ext cx="89154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95300" y="1219200"/>
            <a:ext cx="89154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934200" y="6356350"/>
            <a:ext cx="2479802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140202" y="6356350"/>
            <a:ext cx="37973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63702" y="6356350"/>
            <a:ext cx="21463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9362214-88F9-4222-9D26-BB32672F5A1D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95300" y="6353175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95300" y="1143000"/>
            <a:ext cx="89154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61978" y="6462462"/>
            <a:ext cx="190849" cy="13034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4608" y="3789040"/>
            <a:ext cx="7428825" cy="576064"/>
          </a:xfrm>
        </p:spPr>
        <p:txBody>
          <a:bodyPr>
            <a:noAutofit/>
          </a:bodyPr>
          <a:lstStyle/>
          <a:p>
            <a:r>
              <a:rPr lang="pt-BR" sz="2200" b="1" dirty="0">
                <a:solidFill>
                  <a:srgbClr val="002060"/>
                </a:solidFill>
              </a:rPr>
              <a:t>REPROGRAMAÇÃO DE SALDOS 2025/2026 </a:t>
            </a:r>
            <a:endParaRPr lang="pt-BR" sz="25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02783" y="5157192"/>
            <a:ext cx="5828455" cy="585918"/>
          </a:xfrm>
        </p:spPr>
        <p:txBody>
          <a:bodyPr>
            <a:normAutofit/>
          </a:bodyPr>
          <a:lstStyle/>
          <a:p>
            <a:r>
              <a:rPr lang="pt-BR" sz="2400" dirty="0">
                <a:solidFill>
                  <a:srgbClr val="002060"/>
                </a:solidFill>
              </a:rPr>
              <a:t>fevereiro/2026</a:t>
            </a:r>
          </a:p>
          <a:p>
            <a:endParaRPr lang="pt-BR" sz="1600" dirty="0">
              <a:solidFill>
                <a:srgbClr val="002060"/>
              </a:solidFill>
            </a:endParaRPr>
          </a:p>
        </p:txBody>
      </p:sp>
      <p:pic>
        <p:nvPicPr>
          <p:cNvPr id="4" name="Imagem 3" descr="logo sma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61112" y="322161"/>
            <a:ext cx="3648819" cy="189088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DA7E6AF-1A66-AD4C-B2BA-2E0D1299E321}"/>
              </a:ext>
            </a:extLst>
          </p:cNvPr>
          <p:cNvSpPr txBox="1"/>
          <p:nvPr/>
        </p:nvSpPr>
        <p:spPr>
          <a:xfrm>
            <a:off x="998280" y="5888867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Documentos completos no SEI! 6024.2026/0002102-1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36BC1-0C16-1086-3EFB-2A25CD371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9BF4F3-A3D8-BFFE-855F-B483A7C6A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515" y="764704"/>
            <a:ext cx="8089900" cy="432048"/>
          </a:xfrm>
        </p:spPr>
        <p:txBody>
          <a:bodyPr>
            <a:noAutofit/>
          </a:bodyPr>
          <a:lstStyle/>
          <a:p>
            <a:pPr algn="ctr"/>
            <a:r>
              <a:rPr lang="pt-BR" sz="2300" b="1" dirty="0">
                <a:solidFill>
                  <a:srgbClr val="002060"/>
                </a:solidFill>
              </a:rPr>
              <a:t>REPROGRAMAÇÃO DE SALDOS 2025/2026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03DBF617-A9A1-C22D-E30C-4B4B99A42302}"/>
              </a:ext>
            </a:extLst>
          </p:cNvPr>
          <p:cNvSpPr/>
          <p:nvPr/>
        </p:nvSpPr>
        <p:spPr>
          <a:xfrm>
            <a:off x="957518" y="3006956"/>
            <a:ext cx="7990964" cy="8440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t-BR" sz="2400" kern="1200"/>
          </a:p>
        </p:txBody>
      </p:sp>
      <p:pic>
        <p:nvPicPr>
          <p:cNvPr id="12" name="Imagem 11" descr="logo smads.jpg">
            <a:extLst>
              <a:ext uri="{FF2B5EF4-FFF2-40B4-BE49-F238E27FC236}">
                <a16:creationId xmlns:a16="http://schemas.microsoft.com/office/drawing/2014/main" id="{B16515A0-A425-B224-C168-EA7A083CB6B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81392" y="5877272"/>
            <a:ext cx="1424608" cy="73825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0E0C48C-38CE-EA5C-6A2C-DD8910D138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957" y="1547812"/>
            <a:ext cx="8010525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402079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Apresentação</Template>
  <TotalTime>249</TotalTime>
  <Words>17</Words>
  <Application>Microsoft Office PowerPoint</Application>
  <PresentationFormat>Papel A4 (210 x 297 mm)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Bookman Old Style</vt:lpstr>
      <vt:lpstr>Calibri</vt:lpstr>
      <vt:lpstr>Gill Sans MT</vt:lpstr>
      <vt:lpstr>Wingdings</vt:lpstr>
      <vt:lpstr>Wingdings 3</vt:lpstr>
      <vt:lpstr>Origem</vt:lpstr>
      <vt:lpstr>REPROGRAMAÇÃO DE SALDOS 2025/2026 </vt:lpstr>
      <vt:lpstr>REPROGRAMAÇÃO DE SALDOS 2025/2026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Dealing Desk para Letras Financeiras Plano de Negócios</dc:title>
  <dc:creator>Brenda</dc:creator>
  <cp:lastModifiedBy>Vanessa Moraes Lugli</cp:lastModifiedBy>
  <cp:revision>41</cp:revision>
  <cp:lastPrinted>2016-10-03T15:45:50Z</cp:lastPrinted>
  <dcterms:created xsi:type="dcterms:W3CDTF">2012-05-09T15:50:49Z</dcterms:created>
  <dcterms:modified xsi:type="dcterms:W3CDTF">2026-02-04T14:12:10Z</dcterms:modified>
</cp:coreProperties>
</file>