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0" r:id="rId4"/>
    <p:sldId id="257" r:id="rId5"/>
    <p:sldId id="259" r:id="rId6"/>
    <p:sldId id="260" r:id="rId7"/>
    <p:sldId id="262" r:id="rId8"/>
    <p:sldId id="265" r:id="rId9"/>
    <p:sldId id="264" r:id="rId10"/>
    <p:sldId id="267" r:id="rId11"/>
    <p:sldId id="273" r:id="rId12"/>
    <p:sldId id="275" r:id="rId13"/>
    <p:sldId id="274" r:id="rId14"/>
    <p:sldId id="276" r:id="rId15"/>
    <p:sldId id="266" r:id="rId16"/>
    <p:sldId id="272" r:id="rId17"/>
    <p:sldId id="277" r:id="rId18"/>
    <p:sldId id="278" r:id="rId19"/>
    <p:sldId id="279" r:id="rId20"/>
    <p:sldId id="280" r:id="rId21"/>
    <p:sldId id="268" r:id="rId2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12.02.2026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68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12.02.2026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58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12.02.2026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39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12.02.2026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05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12.02.2026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375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12.02.2026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61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12.02.2026</a:t>
            </a:fld>
            <a:endParaRPr lang="de-D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42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12.02.2026</a:t>
            </a:fld>
            <a:endParaRPr lang="de-D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53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12.02.2026</a:t>
            </a:fld>
            <a:endParaRPr lang="de-D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28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12.02.2026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83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12.02.2026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56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E51C7C-CEA3-4CAA-BE4B-344879E7C377}" type="datetimeFigureOut">
              <a:rPr lang="de-DE" smtClean="0"/>
              <a:t>12.02.2026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7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2792895"/>
            <a:ext cx="9144000" cy="957546"/>
          </a:xfrm>
        </p:spPr>
        <p:txBody>
          <a:bodyPr>
            <a:normAutofit/>
          </a:bodyPr>
          <a:lstStyle/>
          <a:p>
            <a:r>
              <a:rPr lang="pt-BR" sz="5200" b="1" noProof="0" dirty="0">
                <a:solidFill>
                  <a:schemeClr val="bg1"/>
                </a:solidFill>
                <a:latin typeface="Verdana"/>
                <a:ea typeface="Verdana"/>
                <a:cs typeface="Arial"/>
              </a:rPr>
              <a:t>Programa Superação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956A153-3559-BB35-666A-32FF4EB5A747}"/>
              </a:ext>
            </a:extLst>
          </p:cNvPr>
          <p:cNvSpPr txBox="1"/>
          <p:nvPr/>
        </p:nvSpPr>
        <p:spPr>
          <a:xfrm>
            <a:off x="1411249" y="4698313"/>
            <a:ext cx="936618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b="1" noProof="0" dirty="0">
                <a:solidFill>
                  <a:srgbClr val="FFFFFF"/>
                </a:solidFill>
                <a:latin typeface="Verdana"/>
                <a:ea typeface="Verdana"/>
              </a:rPr>
              <a:t>Secretaria Municipal de Assistência e Desenvolvimento Social – SMADS</a:t>
            </a:r>
          </a:p>
          <a:p>
            <a:pPr algn="ctr"/>
            <a:endParaRPr lang="pt-BR" b="1" noProof="0" dirty="0">
              <a:solidFill>
                <a:srgbClr val="FFFFFF"/>
              </a:solidFill>
              <a:latin typeface="Verdana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210866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EA704D-A9A7-A716-D122-8F7850C7D4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2D50508F-A405-C737-EDB8-B5D880DE47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1251" y="1110027"/>
            <a:ext cx="10963699" cy="499312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BR" sz="2000" b="1" noProof="0" dirty="0">
                <a:solidFill>
                  <a:srgbClr val="083B66"/>
                </a:solidFill>
                <a:latin typeface="Verdana"/>
                <a:ea typeface="Verdana"/>
                <a:cs typeface="Calibri"/>
              </a:rPr>
              <a:t>Critérios de Elegibilidade</a:t>
            </a:r>
          </a:p>
          <a:p>
            <a:pPr marL="457200" indent="-457200" algn="just">
              <a:lnSpc>
                <a:spcPct val="150000"/>
              </a:lnSpc>
              <a:buChar char="•"/>
            </a:pPr>
            <a:r>
              <a:rPr lang="pt-BR" sz="2000" noProof="0" dirty="0">
                <a:latin typeface="Verdana"/>
                <a:ea typeface="Verdana"/>
                <a:cs typeface="Calibri"/>
              </a:rPr>
              <a:t>Beneficiários do Programa Bolsa Família;</a:t>
            </a:r>
          </a:p>
          <a:p>
            <a:pPr marL="457200" indent="-457200" algn="just">
              <a:lnSpc>
                <a:spcPct val="150000"/>
              </a:lnSpc>
              <a:buChar char="•"/>
            </a:pPr>
            <a:r>
              <a:rPr lang="pt-BR" sz="2000" noProof="0" dirty="0">
                <a:latin typeface="Verdana"/>
                <a:ea typeface="Verdana"/>
                <a:cs typeface="Calibri"/>
              </a:rPr>
              <a:t>Possuir ao menos um indivíduo em idade ativa (entre 20 e 59 anos) que não esteja em situação de rua e que não necessite de cuidados de terceiros em tempo integral;</a:t>
            </a:r>
            <a:endParaRPr lang="pt-BR" sz="2000" noProof="0" dirty="0">
              <a:latin typeface="Verdana"/>
              <a:ea typeface="Verdana"/>
            </a:endParaRPr>
          </a:p>
          <a:p>
            <a:pPr algn="just">
              <a:lnSpc>
                <a:spcPct val="150000"/>
              </a:lnSpc>
            </a:pPr>
            <a:endParaRPr lang="pt-BR" sz="2000" b="1" noProof="0" dirty="0">
              <a:solidFill>
                <a:srgbClr val="083B66"/>
              </a:solidFill>
              <a:latin typeface="Verdana"/>
              <a:ea typeface="Verdana"/>
              <a:cs typeface="Calibri"/>
            </a:endParaRPr>
          </a:p>
          <a:p>
            <a:pPr algn="just">
              <a:lnSpc>
                <a:spcPct val="150000"/>
              </a:lnSpc>
            </a:pPr>
            <a:r>
              <a:rPr lang="pt-BR" sz="2000" b="1" noProof="0" dirty="0">
                <a:solidFill>
                  <a:srgbClr val="083B66"/>
                </a:solidFill>
                <a:latin typeface="Verdana"/>
                <a:ea typeface="Verdana"/>
                <a:cs typeface="Calibri"/>
              </a:rPr>
              <a:t>Duração</a:t>
            </a:r>
            <a:endParaRPr lang="pt-BR" sz="2000" noProof="0" dirty="0">
              <a:latin typeface="Verdana"/>
              <a:ea typeface="Verdana"/>
            </a:endParaRPr>
          </a:p>
          <a:p>
            <a:pPr algn="just">
              <a:lnSpc>
                <a:spcPct val="150000"/>
              </a:lnSpc>
            </a:pPr>
            <a:r>
              <a:rPr lang="pt-BR" sz="2000" noProof="0" dirty="0">
                <a:latin typeface="Verdana"/>
                <a:ea typeface="Verdana"/>
                <a:cs typeface="Calibri"/>
              </a:rPr>
              <a:t>A Trilha de Superação da Pobreza tem duração estimada de até dois anos, seguido de monitoramento por mais 6 meses, para a família concluinte com a finalidade de avaliar a sustentabilidade dos resultados alcançados.</a:t>
            </a:r>
          </a:p>
          <a:p>
            <a:pPr algn="just">
              <a:lnSpc>
                <a:spcPct val="150000"/>
              </a:lnSpc>
            </a:pPr>
            <a:endParaRPr lang="pt-BR" sz="2000" b="1" u="sng" noProof="0" dirty="0">
              <a:latin typeface="Verdana"/>
              <a:ea typeface="Verdana"/>
              <a:cs typeface="Calibri"/>
            </a:endParaRPr>
          </a:p>
          <a:p>
            <a:pPr algn="just">
              <a:lnSpc>
                <a:spcPct val="150000"/>
              </a:lnSpc>
            </a:pPr>
            <a:endParaRPr lang="pt-BR" sz="2000" noProof="0" dirty="0">
              <a:latin typeface="Verdana"/>
              <a:ea typeface="Verdana"/>
              <a:cs typeface="Calibri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40321E76-22FF-7B33-9D1A-D79553656F67}"/>
              </a:ext>
            </a:extLst>
          </p:cNvPr>
          <p:cNvSpPr txBox="1">
            <a:spLocks/>
          </p:cNvSpPr>
          <p:nvPr/>
        </p:nvSpPr>
        <p:spPr>
          <a:xfrm>
            <a:off x="675190" y="3477"/>
            <a:ext cx="9144000" cy="7767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b="1" noProof="0" dirty="0">
                <a:solidFill>
                  <a:schemeClr val="bg1"/>
                </a:solidFill>
                <a:latin typeface="Verdana"/>
                <a:ea typeface="+mj-lt"/>
                <a:cs typeface="+mj-lt"/>
              </a:rPr>
              <a:t>Trilha de Superação da Pobreza </a:t>
            </a:r>
          </a:p>
        </p:txBody>
      </p:sp>
    </p:spTree>
    <p:extLst>
      <p:ext uri="{BB962C8B-B14F-4D97-AF65-F5344CB8AC3E}">
        <p14:creationId xmlns:p14="http://schemas.microsoft.com/office/powerpoint/2010/main" val="3366736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6B3DD6-BA0D-AA3C-3173-C7D761D3F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036" y="181860"/>
            <a:ext cx="10592764" cy="467107"/>
          </a:xfrm>
        </p:spPr>
        <p:txBody>
          <a:bodyPr>
            <a:normAutofit fontScale="90000"/>
          </a:bodyPr>
          <a:lstStyle/>
          <a:p>
            <a:r>
              <a:rPr lang="pt-BR" sz="3600" b="1" noProof="0" dirty="0">
                <a:solidFill>
                  <a:schemeClr val="bg1"/>
                </a:solidFill>
                <a:latin typeface="Verdana"/>
                <a:ea typeface="Verdana"/>
              </a:rPr>
              <a:t>Trilha de Superação da Pobreza</a:t>
            </a:r>
            <a:endParaRPr lang="pt-BR" noProof="0" dirty="0">
              <a:solidFill>
                <a:schemeClr val="bg1"/>
              </a:solidFill>
              <a:latin typeface="Verdana"/>
              <a:ea typeface="Verdana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0C1AD92-A817-4813-E03E-961F3931B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919" y="1273093"/>
            <a:ext cx="11287821" cy="49493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2000" b="1" noProof="0" dirty="0">
                <a:solidFill>
                  <a:schemeClr val="tx2"/>
                </a:solidFill>
                <a:latin typeface="Verdana"/>
                <a:ea typeface="Verdana"/>
              </a:rPr>
              <a:t>Módulo - I – Proteger </a:t>
            </a:r>
            <a:endParaRPr lang="pt-BR" sz="2000" noProof="0" dirty="0">
              <a:solidFill>
                <a:schemeClr val="tx2"/>
              </a:solidFill>
              <a:latin typeface="Verdana"/>
              <a:ea typeface="Verdana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000" noProof="0" dirty="0">
                <a:latin typeface="Verdana"/>
                <a:ea typeface="Verdana"/>
              </a:rPr>
              <a:t>Duração estimada de 6 meses, visa garantir a conexão da família com as políticas públicas disponíveis no território, conforme necessidades identificadas no Plano de Desenvolvimento Familiar – PDF.</a:t>
            </a:r>
            <a:endParaRPr lang="pt-BR" sz="2000" noProof="0" dirty="0">
              <a:solidFill>
                <a:schemeClr val="tx2"/>
              </a:solidFill>
              <a:latin typeface="Verdana"/>
              <a:ea typeface="Verdana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t-BR" sz="2000" noProof="0" dirty="0">
              <a:solidFill>
                <a:srgbClr val="000000"/>
              </a:solidFill>
              <a:latin typeface="Verdana"/>
              <a:ea typeface="Verdan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t-BR" sz="2000" b="1" noProof="0" dirty="0">
                <a:solidFill>
                  <a:schemeClr val="tx2"/>
                </a:solidFill>
                <a:latin typeface="Verdana"/>
                <a:ea typeface="Verdana"/>
              </a:rPr>
              <a:t>Módulo - II – Desenvolver</a:t>
            </a:r>
            <a:endParaRPr lang="pt-BR" sz="2000" noProof="0" dirty="0">
              <a:solidFill>
                <a:schemeClr val="tx2"/>
              </a:solidFill>
              <a:latin typeface="Verdana"/>
              <a:ea typeface="Verdana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000" noProof="0" dirty="0">
                <a:latin typeface="Verdana"/>
                <a:ea typeface="Verdana"/>
              </a:rPr>
              <a:t>Duração estimada de 6 meses, foca no desenvolvimento de </a:t>
            </a:r>
            <a:r>
              <a:rPr lang="pt-BR" sz="2000" noProof="0" dirty="0" err="1">
                <a:latin typeface="Verdana"/>
                <a:ea typeface="Verdana"/>
              </a:rPr>
              <a:t>de</a:t>
            </a:r>
            <a:r>
              <a:rPr lang="pt-BR" sz="2000" noProof="0" dirty="0">
                <a:latin typeface="Verdana"/>
                <a:ea typeface="Verdana"/>
              </a:rPr>
              <a:t> habilidades e competências, viabiliza o acesso das famílias a programas de educação, qualificação e capacitação profissional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sz="2000" noProof="0" dirty="0">
              <a:solidFill>
                <a:schemeClr val="tx2"/>
              </a:solidFill>
              <a:latin typeface="Verdana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161800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E9B056-EA49-6453-86EF-3E36A58E0F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6B8A50-0817-CA2C-3794-CA781DD90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036" y="181860"/>
            <a:ext cx="10592764" cy="467107"/>
          </a:xfrm>
        </p:spPr>
        <p:txBody>
          <a:bodyPr>
            <a:normAutofit fontScale="90000"/>
          </a:bodyPr>
          <a:lstStyle/>
          <a:p>
            <a:r>
              <a:rPr lang="pt-BR" sz="3600" b="1" noProof="0" dirty="0">
                <a:solidFill>
                  <a:schemeClr val="bg1"/>
                </a:solidFill>
                <a:latin typeface="Verdana"/>
                <a:ea typeface="Verdana"/>
              </a:rPr>
              <a:t>Trilha de Superação da Pobreza</a:t>
            </a:r>
            <a:endParaRPr lang="pt-BR" noProof="0" dirty="0">
              <a:solidFill>
                <a:schemeClr val="bg1"/>
              </a:solidFill>
              <a:latin typeface="Verdana"/>
              <a:ea typeface="Verdana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D8BE33A-A87F-8C3F-6D49-8C1B70FAB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054" y="1102495"/>
            <a:ext cx="10776030" cy="49493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pt-BR" sz="2000" b="1" noProof="0" dirty="0">
              <a:solidFill>
                <a:schemeClr val="tx2"/>
              </a:solidFill>
              <a:latin typeface="Verdana"/>
              <a:ea typeface="Verdan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t-BR" sz="2000" b="1" noProof="0" dirty="0">
                <a:solidFill>
                  <a:schemeClr val="tx2"/>
                </a:solidFill>
                <a:latin typeface="Verdana"/>
                <a:ea typeface="Verdana"/>
              </a:rPr>
              <a:t>Módulo - III – Incluir </a:t>
            </a:r>
            <a:endParaRPr lang="pt-BR" sz="2000" noProof="0" dirty="0">
              <a:solidFill>
                <a:schemeClr val="tx2"/>
              </a:solidFill>
              <a:latin typeface="Verdana"/>
              <a:ea typeface="Verdana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000" noProof="0" dirty="0">
                <a:latin typeface="Verdana"/>
                <a:ea typeface="Verdana"/>
              </a:rPr>
              <a:t>Duração estimada de 12 meses, objetiva a inserção efetiva no mundo do trabalho, seja por meio de emprego formas ou do empreendedorismo.</a:t>
            </a:r>
          </a:p>
          <a:p>
            <a:pPr marL="0" indent="0">
              <a:lnSpc>
                <a:spcPct val="150000"/>
              </a:lnSpc>
              <a:buNone/>
            </a:pPr>
            <a:endParaRPr lang="pt-BR" sz="2000" b="1" noProof="0" dirty="0">
              <a:solidFill>
                <a:schemeClr val="tx2"/>
              </a:solidFill>
              <a:latin typeface="Verdana"/>
              <a:ea typeface="Verdan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t-BR" sz="2000" b="1" noProof="0" dirty="0">
                <a:solidFill>
                  <a:schemeClr val="tx2"/>
                </a:solidFill>
                <a:latin typeface="Verdana"/>
                <a:ea typeface="Verdana"/>
              </a:rPr>
              <a:t>Meta de atendimento – </a:t>
            </a:r>
            <a:r>
              <a:rPr lang="pt-BR" sz="2000" noProof="0" dirty="0">
                <a:latin typeface="Verdana"/>
                <a:ea typeface="Verdana"/>
              </a:rPr>
              <a:t>18.354 famílias atendidas</a:t>
            </a:r>
          </a:p>
          <a:p>
            <a:pPr marL="0" indent="0">
              <a:lnSpc>
                <a:spcPct val="150000"/>
              </a:lnSpc>
              <a:buNone/>
            </a:pPr>
            <a:endParaRPr lang="pt-BR" sz="2000" b="1" noProof="0" dirty="0">
              <a:solidFill>
                <a:schemeClr val="tx2"/>
              </a:solidFill>
              <a:latin typeface="Verdana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931865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382A73-5432-4D70-8339-D212B5681A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B7FF05-7B92-757C-6DD6-F313B3FC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036" y="181860"/>
            <a:ext cx="10592764" cy="467107"/>
          </a:xfrm>
        </p:spPr>
        <p:txBody>
          <a:bodyPr>
            <a:normAutofit fontScale="90000"/>
          </a:bodyPr>
          <a:lstStyle/>
          <a:p>
            <a:r>
              <a:rPr lang="pt-BR" sz="3600" b="1" noProof="0" dirty="0">
                <a:solidFill>
                  <a:schemeClr val="bg1"/>
                </a:solidFill>
                <a:latin typeface="Verdana"/>
                <a:ea typeface="Verdana"/>
              </a:rPr>
              <a:t>Trilha de Superação da Pobreza</a:t>
            </a:r>
            <a:endParaRPr lang="pt-BR" noProof="0" dirty="0">
              <a:solidFill>
                <a:schemeClr val="bg1"/>
              </a:solidFill>
              <a:latin typeface="Verdana"/>
              <a:ea typeface="Verdana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BDADB55-A58B-3BF2-8646-DFAA659BE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125" y="1082917"/>
            <a:ext cx="11251973" cy="509404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t-BR" sz="2000" b="1" noProof="0" dirty="0">
                <a:solidFill>
                  <a:schemeClr val="tx2"/>
                </a:solidFill>
                <a:latin typeface="Verdana"/>
                <a:ea typeface="Verdana"/>
              </a:rPr>
              <a:t>Auxílio e Incentivos para as Famílias</a:t>
            </a:r>
          </a:p>
          <a:p>
            <a:pPr marL="457200" indent="-457200"/>
            <a:endParaRPr lang="pt-BR" sz="2000" b="1" noProof="0" dirty="0">
              <a:solidFill>
                <a:schemeClr val="tx2"/>
              </a:solidFill>
              <a:latin typeface="Verdana"/>
              <a:ea typeface="Verdana"/>
            </a:endParaRPr>
          </a:p>
          <a:p>
            <a:pPr marL="457200" indent="-457200"/>
            <a:r>
              <a:rPr lang="pt-BR" sz="2000" b="1" noProof="0" dirty="0">
                <a:solidFill>
                  <a:schemeClr val="tx2"/>
                </a:solidFill>
                <a:latin typeface="Verdana"/>
                <a:ea typeface="Verdana"/>
              </a:rPr>
              <a:t>Incentivo de compromisso com o programa </a:t>
            </a:r>
            <a:br>
              <a:rPr lang="pt-BR" sz="2000" b="1" noProof="0" dirty="0">
                <a:latin typeface="Verdana"/>
                <a:ea typeface="Verdana"/>
              </a:rPr>
            </a:br>
            <a:r>
              <a:rPr lang="pt-BR" sz="2000" noProof="0" dirty="0">
                <a:latin typeface="Verdana"/>
                <a:ea typeface="Verdana"/>
              </a:rPr>
              <a:t>R</a:t>
            </a:r>
            <a:r>
              <a:rPr lang="pt-BR" sz="2000" noProof="0" dirty="0">
                <a:solidFill>
                  <a:srgbClr val="000000"/>
                </a:solidFill>
                <a:latin typeface="Verdana"/>
                <a:ea typeface="Verdana"/>
              </a:rPr>
              <a:t>$ 200,00 parcela única, concedida após a conclusão e pactuação do seu PDF.</a:t>
            </a:r>
          </a:p>
          <a:p>
            <a:pPr marL="457200" indent="-457200"/>
            <a:endParaRPr lang="pt-BR" sz="2000" b="1" noProof="0" dirty="0">
              <a:solidFill>
                <a:schemeClr val="tx2"/>
              </a:solidFill>
              <a:latin typeface="Verdana"/>
              <a:ea typeface="Verdana"/>
            </a:endParaRPr>
          </a:p>
          <a:p>
            <a:pPr marL="457200" indent="-457200"/>
            <a:r>
              <a:rPr lang="pt-BR" sz="2000" b="1" noProof="0" dirty="0">
                <a:solidFill>
                  <a:schemeClr val="tx2"/>
                </a:solidFill>
                <a:latin typeface="Verdana"/>
                <a:ea typeface="Verdana"/>
              </a:rPr>
              <a:t>Auxílio para capacitação profissional</a:t>
            </a:r>
            <a:endParaRPr lang="pt-BR" sz="2000" noProof="0" dirty="0">
              <a:solidFill>
                <a:schemeClr val="tx2"/>
              </a:solidFill>
              <a:latin typeface="Verdana"/>
              <a:ea typeface="Verdana"/>
            </a:endParaRPr>
          </a:p>
          <a:p>
            <a:pPr marL="0" indent="0">
              <a:buNone/>
            </a:pPr>
            <a:r>
              <a:rPr lang="pt-BR" sz="2000" noProof="0" dirty="0">
                <a:latin typeface="Verdana"/>
                <a:ea typeface="Verdana"/>
              </a:rPr>
              <a:t>      R$ 1.200,00 dividido em duas parcelas para cursos presenciais</a:t>
            </a:r>
          </a:p>
          <a:p>
            <a:pPr marL="0" indent="0">
              <a:buNone/>
            </a:pPr>
            <a:r>
              <a:rPr lang="pt-BR" sz="2000" noProof="0" dirty="0">
                <a:latin typeface="Verdana"/>
                <a:ea typeface="Verdana"/>
              </a:rPr>
              <a:t>      R$ 600,00 em parcela única para cursos online</a:t>
            </a:r>
          </a:p>
          <a:p>
            <a:pPr marL="0" indent="0">
              <a:buNone/>
            </a:pPr>
            <a:endParaRPr lang="pt-BR" sz="2000" noProof="0" dirty="0">
              <a:latin typeface="Verdana"/>
              <a:ea typeface="Verdana"/>
            </a:endParaRPr>
          </a:p>
          <a:p>
            <a:pPr marL="0" indent="0" algn="just">
              <a:buNone/>
            </a:pPr>
            <a:r>
              <a:rPr lang="pt-BR" sz="2000" noProof="0" dirty="0">
                <a:latin typeface="Verdana"/>
                <a:ea typeface="Verdana"/>
              </a:rPr>
              <a:t>Destinado a membros da família que iniciarem cursos de qualificação profissional       contemplados pelo Programa, para apoiar as despesas de alimentação, transporte          e internet.   </a:t>
            </a:r>
            <a:endParaRPr lang="pt-BR" noProof="0" dirty="0"/>
          </a:p>
          <a:p>
            <a:pPr marL="0" indent="0">
              <a:buNone/>
            </a:pPr>
            <a:r>
              <a:rPr lang="pt-BR" sz="2000" noProof="0" dirty="0">
                <a:latin typeface="Verdana"/>
                <a:ea typeface="Verdana"/>
              </a:rPr>
              <a:t>    </a:t>
            </a:r>
          </a:p>
        </p:txBody>
      </p:sp>
    </p:spTree>
    <p:extLst>
      <p:ext uri="{BB962C8B-B14F-4D97-AF65-F5344CB8AC3E}">
        <p14:creationId xmlns:p14="http://schemas.microsoft.com/office/powerpoint/2010/main" val="1344403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750701-63AF-EDAA-2EC2-3C1B792509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2BD46B-3539-7622-71B6-D1F43ED83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036" y="181860"/>
            <a:ext cx="10592764" cy="467107"/>
          </a:xfrm>
        </p:spPr>
        <p:txBody>
          <a:bodyPr>
            <a:normAutofit fontScale="90000"/>
          </a:bodyPr>
          <a:lstStyle/>
          <a:p>
            <a:r>
              <a:rPr lang="pt-BR" sz="3600" b="1" noProof="0" dirty="0">
                <a:solidFill>
                  <a:schemeClr val="bg1"/>
                </a:solidFill>
                <a:latin typeface="Verdana"/>
                <a:ea typeface="Verdana"/>
              </a:rPr>
              <a:t>Trilha de Superação da Pobreza</a:t>
            </a:r>
            <a:endParaRPr lang="pt-BR" noProof="0" dirty="0">
              <a:solidFill>
                <a:schemeClr val="bg1"/>
              </a:solidFill>
              <a:latin typeface="Verdana"/>
              <a:ea typeface="Verdana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24B09D0-46D7-83EF-0BED-7D647C53C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125" y="1082917"/>
            <a:ext cx="10785675" cy="509404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000" b="1" noProof="0" dirty="0">
                <a:solidFill>
                  <a:schemeClr val="tx2"/>
                </a:solidFill>
                <a:latin typeface="Verdana"/>
                <a:ea typeface="Verdana"/>
              </a:rPr>
              <a:t>Auxílio e Incentivos para as Famílias</a:t>
            </a:r>
            <a:endParaRPr lang="pt-BR" noProof="0" dirty="0"/>
          </a:p>
          <a:p>
            <a:pPr algn="just">
              <a:lnSpc>
                <a:spcPct val="150000"/>
              </a:lnSpc>
              <a:buFont typeface="Arial"/>
            </a:pPr>
            <a:r>
              <a:rPr lang="pt-BR" sz="2000" b="1" noProof="0" dirty="0">
                <a:solidFill>
                  <a:schemeClr val="tx2"/>
                </a:solidFill>
                <a:latin typeface="Verdana"/>
                <a:ea typeface="Verdana"/>
              </a:rPr>
              <a:t>Desenvolvimento de capacidade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000" noProof="0" dirty="0">
                <a:latin typeface="Verdana"/>
                <a:ea typeface="Verdana"/>
              </a:rPr>
              <a:t>R$ 600,00 em parcela única, concedida a família quando o representante familiar apresentar certificados que comprovem a </a:t>
            </a:r>
            <a:r>
              <a:rPr lang="pt-BR" sz="2000" noProof="0" dirty="0" err="1">
                <a:latin typeface="Verdana"/>
                <a:ea typeface="Verdana"/>
              </a:rPr>
              <a:t>cnclusão</a:t>
            </a:r>
            <a:r>
              <a:rPr lang="pt-BR" sz="2000" noProof="0" dirty="0">
                <a:latin typeface="Verdana"/>
                <a:ea typeface="Verdana"/>
              </a:rPr>
              <a:t> de, no mínimo 80 horas em cursos de capacitação ou educação formal.</a:t>
            </a:r>
            <a:endParaRPr lang="pt-BR" sz="2000" b="1" noProof="0" dirty="0">
              <a:solidFill>
                <a:schemeClr val="tx2"/>
              </a:solidFill>
              <a:latin typeface="Verdana"/>
              <a:ea typeface="Verdana"/>
            </a:endParaRPr>
          </a:p>
          <a:p>
            <a:pPr algn="just">
              <a:lnSpc>
                <a:spcPct val="150000"/>
              </a:lnSpc>
              <a:buFont typeface="Arial"/>
            </a:pPr>
            <a:r>
              <a:rPr lang="pt-BR" sz="2000" b="1" noProof="0" dirty="0">
                <a:solidFill>
                  <a:schemeClr val="tx2"/>
                </a:solidFill>
                <a:latin typeface="Verdana"/>
                <a:ea typeface="Verdana"/>
              </a:rPr>
              <a:t>Incentivo para inclusão no mundo do trabalho</a:t>
            </a:r>
            <a:endParaRPr lang="pt-BR" sz="2000" noProof="0" dirty="0">
              <a:solidFill>
                <a:schemeClr val="tx2"/>
              </a:solidFill>
              <a:latin typeface="Verdana"/>
              <a:ea typeface="Verdana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000" noProof="0" dirty="0">
                <a:latin typeface="Verdana"/>
                <a:ea typeface="Verdana"/>
              </a:rPr>
              <a:t>Valor de um salário-mínimo paulista vigente, pago em duas parcelas. Concedido uma única vez, quando o representante familiar conseguir um emprego no mercado formal ou se formalizar como empreendedor com CNPJ e se mantiver na atividade por no mínimo 6 meses.</a:t>
            </a:r>
          </a:p>
        </p:txBody>
      </p:sp>
    </p:spTree>
    <p:extLst>
      <p:ext uri="{BB962C8B-B14F-4D97-AF65-F5344CB8AC3E}">
        <p14:creationId xmlns:p14="http://schemas.microsoft.com/office/powerpoint/2010/main" val="232160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52C68-706E-2822-B2C2-0A7867150A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7563CF1E-4CA0-6DC4-E85A-00599013EBF3}"/>
              </a:ext>
            </a:extLst>
          </p:cNvPr>
          <p:cNvSpPr txBox="1">
            <a:spLocks/>
          </p:cNvSpPr>
          <p:nvPr/>
        </p:nvSpPr>
        <p:spPr>
          <a:xfrm>
            <a:off x="675190" y="3477"/>
            <a:ext cx="9144000" cy="7767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b="1" noProof="0" dirty="0">
                <a:solidFill>
                  <a:schemeClr val="bg1"/>
                </a:solidFill>
                <a:latin typeface="Verdana"/>
                <a:ea typeface="Verdana"/>
              </a:rPr>
              <a:t>Implantação do Programa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DADAC85-5567-089E-BA25-7888C6703A7C}"/>
              </a:ext>
            </a:extLst>
          </p:cNvPr>
          <p:cNvSpPr txBox="1"/>
          <p:nvPr/>
        </p:nvSpPr>
        <p:spPr>
          <a:xfrm>
            <a:off x="416959" y="1134257"/>
            <a:ext cx="10845476" cy="37233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endParaRPr lang="pt-BR" sz="2000" noProof="0" dirty="0">
              <a:latin typeface="Verdana"/>
              <a:ea typeface="Verdana"/>
            </a:endParaRPr>
          </a:p>
          <a:p>
            <a:pPr algn="just">
              <a:lnSpc>
                <a:spcPct val="150000"/>
              </a:lnSpc>
            </a:pPr>
            <a:endParaRPr lang="pt-BR" sz="2000" noProof="0" dirty="0">
              <a:latin typeface="Verdana"/>
              <a:ea typeface="Verdana"/>
            </a:endParaRPr>
          </a:p>
          <a:p>
            <a:pPr algn="just">
              <a:lnSpc>
                <a:spcPct val="150000"/>
              </a:lnSpc>
            </a:pPr>
            <a:r>
              <a:rPr lang="pt-BR" sz="2000" noProof="0" dirty="0">
                <a:latin typeface="Verdana"/>
                <a:ea typeface="Verdana"/>
              </a:rPr>
              <a:t>O Programa será implantado por etapas, com início nos territórios: </a:t>
            </a:r>
          </a:p>
          <a:p>
            <a:pPr algn="just">
              <a:lnSpc>
                <a:spcPct val="150000"/>
              </a:lnSpc>
            </a:pPr>
            <a:r>
              <a:rPr lang="pt-BR" sz="2000" noProof="0" dirty="0">
                <a:latin typeface="Verdana"/>
                <a:ea typeface="Verdana"/>
              </a:rPr>
              <a:t>Zona </a:t>
            </a:r>
            <a:r>
              <a:rPr lang="pt-BR" sz="2000" noProof="0" dirty="0" err="1">
                <a:latin typeface="Verdana"/>
                <a:ea typeface="Verdana"/>
              </a:rPr>
              <a:t>Sul:distritos</a:t>
            </a:r>
            <a:r>
              <a:rPr lang="pt-BR" sz="2000" noProof="0" dirty="0">
                <a:latin typeface="Verdana"/>
                <a:ea typeface="Verdana"/>
              </a:rPr>
              <a:t> de Capela do Socorro e Grajaú;  </a:t>
            </a:r>
            <a:endParaRPr lang="pt-BR" noProof="0" dirty="0"/>
          </a:p>
          <a:p>
            <a:pPr algn="just">
              <a:lnSpc>
                <a:spcPct val="150000"/>
              </a:lnSpc>
            </a:pPr>
            <a:r>
              <a:rPr lang="pt-BR" sz="2000" noProof="0" dirty="0">
                <a:latin typeface="Verdana"/>
                <a:ea typeface="Verdana"/>
              </a:rPr>
              <a:t>Zona Norte: distritos de Jaçanã e Tremembé; </a:t>
            </a:r>
            <a:endParaRPr lang="pt-BR" noProof="0" dirty="0">
              <a:latin typeface="Aptos" panose="020B0004020202020204"/>
              <a:ea typeface="Verdana"/>
            </a:endParaRPr>
          </a:p>
          <a:p>
            <a:pPr algn="just">
              <a:lnSpc>
                <a:spcPct val="150000"/>
              </a:lnSpc>
            </a:pPr>
            <a:r>
              <a:rPr lang="pt-BR" sz="2000" noProof="0" dirty="0">
                <a:latin typeface="Verdana"/>
                <a:ea typeface="Verdana"/>
              </a:rPr>
              <a:t>Zona Leste: distritos de Lajeado e Guaianases</a:t>
            </a:r>
          </a:p>
          <a:p>
            <a:pPr algn="just">
              <a:lnSpc>
                <a:spcPct val="150000"/>
              </a:lnSpc>
            </a:pPr>
            <a:r>
              <a:rPr lang="pt-BR" sz="2000" noProof="0" dirty="0">
                <a:latin typeface="Verdana"/>
                <a:ea typeface="Verdana"/>
              </a:rPr>
              <a:t> </a:t>
            </a:r>
          </a:p>
          <a:p>
            <a:pPr algn="just">
              <a:lnSpc>
                <a:spcPct val="150000"/>
              </a:lnSpc>
            </a:pPr>
            <a:endParaRPr lang="pt-BR" sz="2000" noProof="0" dirty="0">
              <a:latin typeface="Verdana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129001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1ACC19-80EB-A5E9-DDF1-ABD30DFB9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CC1070FB-016F-60E4-8E2C-36ED910B3249}"/>
              </a:ext>
            </a:extLst>
          </p:cNvPr>
          <p:cNvSpPr txBox="1">
            <a:spLocks/>
          </p:cNvSpPr>
          <p:nvPr/>
        </p:nvSpPr>
        <p:spPr>
          <a:xfrm>
            <a:off x="675190" y="3477"/>
            <a:ext cx="9144000" cy="7767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b="1" noProof="0" dirty="0">
                <a:solidFill>
                  <a:schemeClr val="bg1"/>
                </a:solidFill>
                <a:latin typeface="Verdana"/>
                <a:ea typeface="Verdana"/>
              </a:rPr>
              <a:t>Critérios para definição do território</a:t>
            </a:r>
          </a:p>
        </p:txBody>
      </p:sp>
      <p:pic>
        <p:nvPicPr>
          <p:cNvPr id="2" name="Imagem 1" descr="Tabela&#10;&#10;O conteúdo gerado por IA pode estar incorreto.">
            <a:extLst>
              <a:ext uri="{FF2B5EF4-FFF2-40B4-BE49-F238E27FC236}">
                <a16:creationId xmlns:a16="http://schemas.microsoft.com/office/drawing/2014/main" id="{0C6FD4C1-B6D6-CADA-493E-3A9455727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08" y="922056"/>
            <a:ext cx="10768433" cy="550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304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D05DCB-3A28-3B40-98EC-AF4065388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b="1" noProof="0" dirty="0">
                <a:solidFill>
                  <a:schemeClr val="bg1"/>
                </a:solidFill>
                <a:latin typeface="Verdana"/>
                <a:ea typeface="Verdana"/>
              </a:rPr>
              <a:t>Critérios para definição do território</a:t>
            </a:r>
            <a:endParaRPr lang="pt-BR" noProof="0" dirty="0">
              <a:solidFill>
                <a:schemeClr val="bg1"/>
              </a:solidFill>
            </a:endParaRPr>
          </a:p>
        </p:txBody>
      </p:sp>
      <p:pic>
        <p:nvPicPr>
          <p:cNvPr id="4" name="Espaço Reservado para Conteúdo 3" descr="Tabela&#10;&#10;O conteúdo gerado por IA pode estar incorreto.">
            <a:extLst>
              <a:ext uri="{FF2B5EF4-FFF2-40B4-BE49-F238E27FC236}">
                <a16:creationId xmlns:a16="http://schemas.microsoft.com/office/drawing/2014/main" id="{6849E3CD-373F-6B96-6ADC-95A8A99CBA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5722" y="1124021"/>
            <a:ext cx="9391770" cy="4934673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C88A2099-12AA-FFA7-61B2-E661E2E8E4D4}"/>
              </a:ext>
            </a:extLst>
          </p:cNvPr>
          <p:cNvSpPr txBox="1"/>
          <p:nvPr/>
        </p:nvSpPr>
        <p:spPr>
          <a:xfrm rot="-10800000" flipV="1">
            <a:off x="1090081" y="226038"/>
            <a:ext cx="945651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200" b="1" noProof="0" dirty="0">
                <a:solidFill>
                  <a:schemeClr val="bg1"/>
                </a:solidFill>
                <a:latin typeface="Verdana"/>
                <a:ea typeface="Verdana"/>
              </a:rPr>
              <a:t>Critérios para definição do território</a:t>
            </a:r>
            <a:endParaRPr lang="pt-BR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9567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622628-3AF1-982A-E613-BD6CEE3BC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163" y="365125"/>
            <a:ext cx="10650637" cy="332070"/>
          </a:xfrm>
        </p:spPr>
        <p:txBody>
          <a:bodyPr>
            <a:normAutofit fontScale="90000"/>
          </a:bodyPr>
          <a:lstStyle/>
          <a:p>
            <a:r>
              <a:rPr lang="pt-BR" sz="3600" b="1" noProof="0" dirty="0">
                <a:solidFill>
                  <a:schemeClr val="bg1"/>
                </a:solidFill>
                <a:latin typeface="Verdana"/>
                <a:ea typeface="Verdana"/>
              </a:rPr>
              <a:t>Critérios para definição do território</a:t>
            </a:r>
            <a:endParaRPr lang="pt-BR" noProof="0" dirty="0">
              <a:solidFill>
                <a:schemeClr val="bg1"/>
              </a:solidFill>
            </a:endParaRPr>
          </a:p>
        </p:txBody>
      </p:sp>
      <p:pic>
        <p:nvPicPr>
          <p:cNvPr id="4" name="Espaço Reservado para Conteúdo 3" descr="Tabela&#10;&#10;O conteúdo gerado por IA pode estar incorreto.">
            <a:extLst>
              <a:ext uri="{FF2B5EF4-FFF2-40B4-BE49-F238E27FC236}">
                <a16:creationId xmlns:a16="http://schemas.microsoft.com/office/drawing/2014/main" id="{3BAF05EC-835D-F4EF-BB4A-9D47F7B740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3759" y="1102208"/>
            <a:ext cx="9708735" cy="507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8127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80A2FAD3-B1F8-F0F4-84AB-41DE23A82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163" y="365125"/>
            <a:ext cx="10650637" cy="332070"/>
          </a:xfrm>
        </p:spPr>
        <p:txBody>
          <a:bodyPr>
            <a:normAutofit fontScale="90000"/>
          </a:bodyPr>
          <a:lstStyle/>
          <a:p>
            <a:r>
              <a:rPr lang="pt-BR" sz="3600" b="1" noProof="0" dirty="0">
                <a:solidFill>
                  <a:schemeClr val="bg1"/>
                </a:solidFill>
                <a:latin typeface="Verdana"/>
                <a:ea typeface="Verdana"/>
              </a:rPr>
              <a:t>Repasse 2025 – Parcela Única</a:t>
            </a:r>
            <a:endParaRPr lang="pt-BR" noProof="0" dirty="0">
              <a:solidFill>
                <a:schemeClr val="bg1"/>
              </a:solidFill>
            </a:endParaRPr>
          </a:p>
        </p:txBody>
      </p:sp>
      <p:pic>
        <p:nvPicPr>
          <p:cNvPr id="7" name="Imagem 6" descr="Interface gráfica do usuário, Texto&#10;&#10;O conteúdo gerado por IA pode estar incorreto.">
            <a:extLst>
              <a:ext uri="{FF2B5EF4-FFF2-40B4-BE49-F238E27FC236}">
                <a16:creationId xmlns:a16="http://schemas.microsoft.com/office/drawing/2014/main" id="{3494B53F-5CB8-E996-819F-F7BCA0604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8837" y="2894601"/>
            <a:ext cx="7354326" cy="339137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45590091-BFCF-9BA6-4FB0-9791B401EB64}"/>
              </a:ext>
            </a:extLst>
          </p:cNvPr>
          <p:cNvSpPr txBox="1"/>
          <p:nvPr/>
        </p:nvSpPr>
        <p:spPr>
          <a:xfrm>
            <a:off x="435247" y="933089"/>
            <a:ext cx="10845476" cy="28000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noProof="0" dirty="0">
                <a:latin typeface="Verdana"/>
                <a:ea typeface="Verdana"/>
              </a:rPr>
              <a:t>Será Reprogramado</a:t>
            </a:r>
          </a:p>
          <a:p>
            <a:pPr algn="just">
              <a:lnSpc>
                <a:spcPct val="150000"/>
              </a:lnSpc>
            </a:pPr>
            <a:endParaRPr lang="pt-BR" sz="2000" dirty="0">
              <a:latin typeface="Verdana"/>
              <a:ea typeface="Verdana"/>
            </a:endParaRPr>
          </a:p>
          <a:p>
            <a:pPr algn="just">
              <a:lnSpc>
                <a:spcPct val="150000"/>
              </a:lnSpc>
            </a:pPr>
            <a:r>
              <a:rPr lang="pt-BR" sz="2000" noProof="0" dirty="0">
                <a:latin typeface="Verdana"/>
                <a:ea typeface="Verdana"/>
              </a:rPr>
              <a:t>Primeira etapa: Implantação e Custeio</a:t>
            </a:r>
          </a:p>
          <a:p>
            <a:pPr algn="just">
              <a:lnSpc>
                <a:spcPct val="150000"/>
              </a:lnSpc>
            </a:pPr>
            <a:r>
              <a:rPr lang="pt-BR" sz="2000" dirty="0">
                <a:latin typeface="Verdana"/>
                <a:ea typeface="Verdana"/>
              </a:rPr>
              <a:t>Segunda Etapa: Expansão dos Serviços</a:t>
            </a:r>
            <a:endParaRPr lang="pt-BR" sz="2000" noProof="0" dirty="0">
              <a:latin typeface="Verdana"/>
              <a:ea typeface="Verdana"/>
            </a:endParaRPr>
          </a:p>
          <a:p>
            <a:pPr algn="just">
              <a:lnSpc>
                <a:spcPct val="150000"/>
              </a:lnSpc>
            </a:pPr>
            <a:r>
              <a:rPr lang="pt-BR" sz="2000" noProof="0" dirty="0">
                <a:latin typeface="Verdana"/>
                <a:ea typeface="Verdana"/>
              </a:rPr>
              <a:t> </a:t>
            </a:r>
          </a:p>
          <a:p>
            <a:pPr algn="just">
              <a:lnSpc>
                <a:spcPct val="150000"/>
              </a:lnSpc>
            </a:pPr>
            <a:endParaRPr lang="pt-BR" sz="2000" noProof="0" dirty="0">
              <a:latin typeface="Verdana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028416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EFA770-A7C2-A33E-54BC-0A0474BAF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0C38B2-0B58-C639-ED68-03FC0E910E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5190" y="3477"/>
            <a:ext cx="9144000" cy="77679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pt-BR" sz="3200" b="1" noProof="0" dirty="0">
                <a:solidFill>
                  <a:schemeClr val="bg1"/>
                </a:solidFill>
                <a:latin typeface="Verdana"/>
                <a:ea typeface="Verdana"/>
              </a:rPr>
              <a:t>Programa Superação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B55BB03-B1F0-D878-51DA-6A712A74B8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4533" y="1130567"/>
            <a:ext cx="10822328" cy="5350013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pt-BR" sz="2200" noProof="0" dirty="0">
                <a:latin typeface="Verdana"/>
                <a:ea typeface="Verdana"/>
                <a:cs typeface="Calibri"/>
              </a:rPr>
              <a:t>Instituído pelo governo do Estado por meio de Secretaria Estadual de Desenvolvimento Social – SEDS, o Programa é voltado à superação da pobreza fazendo uso da inclusão produtiva e da promoção da autonomia das famílias em situação de vulnerabilidade.</a:t>
            </a:r>
            <a:endParaRPr lang="pt-BR" noProof="0" dirty="0"/>
          </a:p>
          <a:p>
            <a:pPr algn="just">
              <a:lnSpc>
                <a:spcPct val="150000"/>
              </a:lnSpc>
            </a:pPr>
            <a:endParaRPr lang="pt-BR" sz="2200" noProof="0" dirty="0">
              <a:latin typeface="Verdana"/>
              <a:ea typeface="Verdana"/>
              <a:cs typeface="Calibri"/>
            </a:endParaRPr>
          </a:p>
          <a:p>
            <a:pPr algn="just">
              <a:lnSpc>
                <a:spcPct val="150000"/>
              </a:lnSpc>
            </a:pPr>
            <a:r>
              <a:rPr lang="pt-BR" sz="2200" noProof="0" dirty="0">
                <a:latin typeface="Verdana"/>
                <a:ea typeface="Verdana"/>
                <a:cs typeface="Arial"/>
              </a:rPr>
              <a:t>•</a:t>
            </a:r>
            <a:r>
              <a:rPr lang="pt-BR" sz="2200" b="1" noProof="0" dirty="0">
                <a:latin typeface="Verdana"/>
                <a:ea typeface="Verdana"/>
                <a:cs typeface="Calibri"/>
              </a:rPr>
              <a:t>Lei Estadual nº 18.176</a:t>
            </a:r>
            <a:r>
              <a:rPr lang="pt-BR" sz="2200" noProof="0" dirty="0">
                <a:latin typeface="Verdana"/>
                <a:ea typeface="Verdana"/>
                <a:cs typeface="Calibri"/>
              </a:rPr>
              <a:t>, de 8 de julho de 2025</a:t>
            </a:r>
          </a:p>
          <a:p>
            <a:pPr algn="just">
              <a:lnSpc>
                <a:spcPct val="150000"/>
              </a:lnSpc>
            </a:pPr>
            <a:r>
              <a:rPr lang="pt-BR" sz="2200" noProof="0" dirty="0">
                <a:latin typeface="Verdana"/>
                <a:ea typeface="Verdana"/>
                <a:cs typeface="Arial"/>
              </a:rPr>
              <a:t>•</a:t>
            </a:r>
            <a:r>
              <a:rPr lang="pt-BR" sz="2200" b="1" noProof="0" dirty="0">
                <a:latin typeface="Verdana"/>
                <a:ea typeface="Verdana"/>
                <a:cs typeface="Calibri"/>
              </a:rPr>
              <a:t>Decreto Estadual nº 69.762</a:t>
            </a:r>
            <a:r>
              <a:rPr lang="pt-BR" sz="2200" noProof="0" dirty="0">
                <a:latin typeface="Verdana"/>
                <a:ea typeface="Verdana"/>
                <a:cs typeface="Calibri"/>
              </a:rPr>
              <a:t>, de 04 agosto de 2025</a:t>
            </a:r>
          </a:p>
          <a:p>
            <a:pPr algn="just">
              <a:lnSpc>
                <a:spcPct val="150000"/>
              </a:lnSpc>
            </a:pPr>
            <a:r>
              <a:rPr lang="pt-BR" sz="2200" noProof="0" dirty="0">
                <a:latin typeface="Verdana"/>
                <a:ea typeface="Verdana"/>
                <a:cs typeface="Arial"/>
              </a:rPr>
              <a:t>•</a:t>
            </a:r>
            <a:r>
              <a:rPr lang="pt-BR" sz="2200" b="1" noProof="0" dirty="0">
                <a:latin typeface="Verdana"/>
                <a:ea typeface="Verdana"/>
                <a:cs typeface="Calibri"/>
              </a:rPr>
              <a:t>Resolução SEDS nº 32, </a:t>
            </a:r>
            <a:r>
              <a:rPr lang="pt-BR" sz="2200" noProof="0" dirty="0">
                <a:latin typeface="Verdana"/>
                <a:ea typeface="Verdana"/>
                <a:cs typeface="Calibri"/>
              </a:rPr>
              <a:t>e 06 de agosto 2025 (regulamenta a Lei e o Decreto)</a:t>
            </a:r>
          </a:p>
          <a:p>
            <a:pPr algn="just">
              <a:lnSpc>
                <a:spcPct val="150000"/>
              </a:lnSpc>
            </a:pPr>
            <a:r>
              <a:rPr lang="pt-BR" sz="2200" noProof="0" dirty="0">
                <a:latin typeface="Verdana"/>
                <a:ea typeface="Verdana"/>
                <a:cs typeface="Arial"/>
              </a:rPr>
              <a:t>•</a:t>
            </a:r>
            <a:r>
              <a:rPr lang="pt-BR" sz="2200" b="1" noProof="0" dirty="0">
                <a:latin typeface="Verdana"/>
                <a:ea typeface="Verdana"/>
                <a:cs typeface="Calibri"/>
              </a:rPr>
              <a:t>Decreto Municipal nº 64.659, </a:t>
            </a:r>
            <a:r>
              <a:rPr lang="pt-BR" sz="2200" noProof="0" dirty="0">
                <a:latin typeface="Verdana"/>
                <a:ea typeface="Verdana"/>
                <a:cs typeface="Calibri"/>
              </a:rPr>
              <a:t>de 23 de outubro de 2025 (adesão do município ao programa)</a:t>
            </a:r>
            <a:endParaRPr lang="pt-BR" sz="2200" noProof="0" dirty="0">
              <a:latin typeface="Verdana"/>
              <a:ea typeface="Verdana"/>
            </a:endParaRPr>
          </a:p>
          <a:p>
            <a:pPr>
              <a:lnSpc>
                <a:spcPct val="150000"/>
              </a:lnSpc>
            </a:pPr>
            <a:endParaRPr lang="pt-BR" sz="2200" noProof="0" dirty="0">
              <a:latin typeface="Verdana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0656243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177343-949A-5438-9C5A-D3A0C66C17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C40681DA-755C-F0C1-CDC8-E26BAC829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163" y="365125"/>
            <a:ext cx="10650637" cy="332070"/>
          </a:xfrm>
        </p:spPr>
        <p:txBody>
          <a:bodyPr>
            <a:normAutofit fontScale="90000"/>
          </a:bodyPr>
          <a:lstStyle/>
          <a:p>
            <a:r>
              <a:rPr lang="pt-BR" sz="3600" b="1" noProof="0" dirty="0">
                <a:solidFill>
                  <a:schemeClr val="bg1"/>
                </a:solidFill>
                <a:latin typeface="Verdana"/>
                <a:ea typeface="Verdana"/>
              </a:rPr>
              <a:t>Repasse 2026 </a:t>
            </a:r>
            <a:endParaRPr lang="pt-BR" noProof="0" dirty="0">
              <a:solidFill>
                <a:schemeClr val="bg1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4CDB63E-BCDC-BCC5-A65F-5C302F46A75B}"/>
              </a:ext>
            </a:extLst>
          </p:cNvPr>
          <p:cNvSpPr txBox="1"/>
          <p:nvPr/>
        </p:nvSpPr>
        <p:spPr>
          <a:xfrm>
            <a:off x="416959" y="1134257"/>
            <a:ext cx="10845476" cy="57972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endParaRPr lang="pt-BR" sz="3600" noProof="0" dirty="0">
              <a:latin typeface="Verdana"/>
              <a:ea typeface="Verdana"/>
            </a:endParaRPr>
          </a:p>
          <a:p>
            <a:pPr algn="just">
              <a:lnSpc>
                <a:spcPct val="150000"/>
              </a:lnSpc>
            </a:pPr>
            <a:r>
              <a:rPr lang="pt-BR" sz="3600" noProof="0" dirty="0">
                <a:latin typeface="Verdana"/>
                <a:ea typeface="Verdana"/>
              </a:rPr>
              <a:t>Parcelas mensais</a:t>
            </a:r>
          </a:p>
          <a:p>
            <a:pPr algn="just">
              <a:lnSpc>
                <a:spcPct val="150000"/>
              </a:lnSpc>
            </a:pPr>
            <a:r>
              <a:rPr lang="pt-BR" sz="3600" dirty="0">
                <a:latin typeface="Verdana"/>
                <a:ea typeface="Verdana"/>
              </a:rPr>
              <a:t>Pagamento após o terceiro mês de execução</a:t>
            </a:r>
          </a:p>
          <a:p>
            <a:pPr algn="just">
              <a:lnSpc>
                <a:spcPct val="150000"/>
              </a:lnSpc>
            </a:pPr>
            <a:endParaRPr lang="pt-BR" sz="3600" noProof="0" dirty="0">
              <a:latin typeface="Verdana"/>
              <a:ea typeface="Verdana"/>
            </a:endParaRPr>
          </a:p>
          <a:p>
            <a:pPr algn="just">
              <a:lnSpc>
                <a:spcPct val="150000"/>
              </a:lnSpc>
            </a:pPr>
            <a:r>
              <a:rPr lang="pt-BR" sz="3600" dirty="0">
                <a:latin typeface="Verdana"/>
                <a:ea typeface="Verdana"/>
              </a:rPr>
              <a:t>R$ 3.630.000,00</a:t>
            </a:r>
            <a:endParaRPr lang="pt-BR" sz="3600" noProof="0" dirty="0">
              <a:latin typeface="Verdana"/>
              <a:ea typeface="Verdana"/>
            </a:endParaRPr>
          </a:p>
          <a:p>
            <a:pPr algn="just">
              <a:lnSpc>
                <a:spcPct val="150000"/>
              </a:lnSpc>
            </a:pPr>
            <a:r>
              <a:rPr lang="pt-BR" sz="3600" noProof="0" dirty="0">
                <a:latin typeface="Verdana"/>
                <a:ea typeface="Verdana"/>
              </a:rPr>
              <a:t> </a:t>
            </a:r>
          </a:p>
          <a:p>
            <a:pPr algn="just">
              <a:lnSpc>
                <a:spcPct val="150000"/>
              </a:lnSpc>
            </a:pPr>
            <a:endParaRPr lang="pt-BR" sz="3600" noProof="0" dirty="0">
              <a:latin typeface="Verdana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8849216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C381CB-DE0A-19D3-665D-76DAED9E10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807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60D93C-80D8-7905-18C5-C20D04E85D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8A188D34-282C-CB83-4FB7-716311E36E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729" y="943318"/>
            <a:ext cx="11442664" cy="55630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 algn="just">
              <a:lnSpc>
                <a:spcPct val="160000"/>
              </a:lnSpc>
              <a:buFont typeface="Arial"/>
              <a:buChar char="•"/>
            </a:pPr>
            <a:r>
              <a:rPr lang="pt-BR" sz="1800" b="1" noProof="0" dirty="0">
                <a:latin typeface="Verdana"/>
                <a:ea typeface="Verdana"/>
                <a:cs typeface="Calibri"/>
              </a:rPr>
              <a:t>SGM/SEPE -</a:t>
            </a:r>
            <a:r>
              <a:rPr lang="pt-BR" sz="1800" noProof="0" dirty="0">
                <a:latin typeface="Verdana"/>
                <a:ea typeface="Verdana"/>
                <a:cs typeface="Calibri"/>
              </a:rPr>
              <a:t> presidirá o colegiado;</a:t>
            </a:r>
            <a:endParaRPr lang="pt-BR" sz="1800" noProof="0" dirty="0">
              <a:latin typeface="Verdana"/>
              <a:ea typeface="Verdana"/>
            </a:endParaRPr>
          </a:p>
          <a:p>
            <a:pPr marL="457200" indent="-457200" algn="just">
              <a:lnSpc>
                <a:spcPct val="160000"/>
              </a:lnSpc>
              <a:buFont typeface="Arial"/>
              <a:buChar char="•"/>
            </a:pPr>
            <a:r>
              <a:rPr lang="pt-BR" sz="1800" b="1" noProof="0" dirty="0">
                <a:latin typeface="Verdana"/>
                <a:ea typeface="Verdana"/>
                <a:cs typeface="Calibri"/>
              </a:rPr>
              <a:t>SMADS -</a:t>
            </a:r>
            <a:r>
              <a:rPr lang="pt-BR" sz="1800" noProof="0" dirty="0">
                <a:latin typeface="Verdana"/>
                <a:ea typeface="Verdana"/>
                <a:cs typeface="Calibri"/>
              </a:rPr>
              <a:t> responsável pela coordenação do programa e pela interlocução com SEDS;</a:t>
            </a:r>
            <a:endParaRPr lang="pt-BR" sz="1800" noProof="0" dirty="0">
              <a:latin typeface="Verdana"/>
              <a:ea typeface="Verdana"/>
            </a:endParaRPr>
          </a:p>
          <a:p>
            <a:pPr marL="457200" indent="-457200" algn="just">
              <a:lnSpc>
                <a:spcPct val="160000"/>
              </a:lnSpc>
              <a:buFont typeface="Arial"/>
              <a:buChar char="•"/>
            </a:pPr>
            <a:r>
              <a:rPr lang="pt-BR" sz="1800" b="1" noProof="0" dirty="0">
                <a:latin typeface="Verdana"/>
                <a:ea typeface="Verdana"/>
                <a:cs typeface="Calibri"/>
              </a:rPr>
              <a:t>SMS -</a:t>
            </a:r>
            <a:r>
              <a:rPr lang="pt-BR" sz="1800" noProof="0" dirty="0">
                <a:latin typeface="Verdana"/>
                <a:ea typeface="Verdana"/>
                <a:cs typeface="Calibri"/>
              </a:rPr>
              <a:t> garantir o acesso e a qualificação dos serviços de saúde </a:t>
            </a:r>
            <a:r>
              <a:rPr lang="pt-BR" sz="1800" noProof="0" dirty="0">
                <a:latin typeface="Verdana"/>
                <a:ea typeface="Verdana"/>
                <a:cs typeface="+mn-lt"/>
              </a:rPr>
              <a:t>para os beneficiários do programa, incluindo ações de vigilância epidemiológica, promoção da saúde e acompanhamento nutricional.</a:t>
            </a:r>
            <a:endParaRPr lang="pt-BR" sz="1800" noProof="0" dirty="0">
              <a:latin typeface="Verdana"/>
              <a:ea typeface="Verdana"/>
              <a:cs typeface="Calibri"/>
            </a:endParaRPr>
          </a:p>
          <a:p>
            <a:pPr marL="457200" indent="-457200" algn="just">
              <a:lnSpc>
                <a:spcPct val="160000"/>
              </a:lnSpc>
              <a:buFont typeface="Arial"/>
              <a:buChar char="•"/>
            </a:pPr>
            <a:r>
              <a:rPr lang="pt-BR" sz="1800" b="1" noProof="0" dirty="0">
                <a:latin typeface="Verdana"/>
                <a:ea typeface="Verdana"/>
                <a:cs typeface="Calibri"/>
              </a:rPr>
              <a:t>SME -</a:t>
            </a:r>
            <a:r>
              <a:rPr lang="pt-BR" sz="1800" noProof="0" dirty="0">
                <a:latin typeface="Verdana"/>
                <a:ea typeface="Verdana"/>
                <a:cs typeface="Calibri"/>
              </a:rPr>
              <a:t> </a:t>
            </a:r>
            <a:r>
              <a:rPr lang="pt-BR" sz="1800" noProof="0" dirty="0">
                <a:latin typeface="Verdana"/>
                <a:ea typeface="Verdana"/>
                <a:cs typeface="+mn-lt"/>
              </a:rPr>
              <a:t>Assegurar a matrícula, frequência escolar e o acompanhamento pedagógico dos estudantes, identificando e atuando preventivamente contra a evasão e o abandono escolar.</a:t>
            </a:r>
            <a:endParaRPr lang="pt-BR" sz="1800" noProof="0" dirty="0">
              <a:latin typeface="Verdana"/>
              <a:ea typeface="Verdana"/>
              <a:cs typeface="Calibri"/>
            </a:endParaRPr>
          </a:p>
          <a:p>
            <a:pPr marL="457200" indent="-457200" algn="just">
              <a:lnSpc>
                <a:spcPct val="160000"/>
              </a:lnSpc>
              <a:buFont typeface="Arial"/>
              <a:buChar char="•"/>
            </a:pPr>
            <a:r>
              <a:rPr lang="pt-BR" sz="1800" b="1" noProof="0" dirty="0">
                <a:latin typeface="Verdana"/>
                <a:ea typeface="Verdana"/>
                <a:cs typeface="Calibri"/>
              </a:rPr>
              <a:t>SMDET -</a:t>
            </a:r>
            <a:r>
              <a:rPr lang="pt-BR" sz="1800" noProof="0" dirty="0">
                <a:latin typeface="Verdana"/>
                <a:ea typeface="Verdana"/>
                <a:cs typeface="Calibri"/>
              </a:rPr>
              <a:t> </a:t>
            </a:r>
            <a:r>
              <a:rPr lang="pt-BR" sz="1800" noProof="0" dirty="0">
                <a:latin typeface="Verdana"/>
                <a:ea typeface="Verdana"/>
                <a:cs typeface="+mn-lt"/>
              </a:rPr>
              <a:t>Promover o acesso a oportunidades de capacitação profissional, fomento ao empreendedorismo, geração de renda e inclusão produtiva dos beneficiários.</a:t>
            </a:r>
          </a:p>
          <a:p>
            <a:pPr marL="457200" indent="-457200" algn="just">
              <a:lnSpc>
                <a:spcPct val="160000"/>
              </a:lnSpc>
              <a:buFont typeface="Arial"/>
              <a:buChar char="•"/>
            </a:pPr>
            <a:r>
              <a:rPr lang="pt-BR" sz="1800" b="1" noProof="0" dirty="0">
                <a:latin typeface="Verdana"/>
                <a:ea typeface="Verdana"/>
                <a:cs typeface="Calibri"/>
              </a:rPr>
              <a:t>SEHAB -</a:t>
            </a:r>
            <a:r>
              <a:rPr lang="pt-BR" sz="1800" noProof="0" dirty="0">
                <a:latin typeface="Verdana"/>
                <a:ea typeface="Verdana"/>
                <a:cs typeface="Calibri"/>
              </a:rPr>
              <a:t> </a:t>
            </a:r>
            <a:r>
              <a:rPr lang="pt-BR" sz="1800" noProof="0" dirty="0">
                <a:latin typeface="Verdana"/>
                <a:ea typeface="Verdana"/>
                <a:cs typeface="+mn-lt"/>
              </a:rPr>
              <a:t>Atuar na melhoria das condições de moradia das famílias, incluindo acesso a programas habitacionais, regularização fundiária e infraestrutura básica.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21EDC5D1-B47A-ABCA-77C0-CEA1B90DB3E0}"/>
              </a:ext>
            </a:extLst>
          </p:cNvPr>
          <p:cNvSpPr txBox="1">
            <a:spLocks/>
          </p:cNvSpPr>
          <p:nvPr/>
        </p:nvSpPr>
        <p:spPr>
          <a:xfrm>
            <a:off x="675190" y="3477"/>
            <a:ext cx="9144000" cy="7767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b="1" noProof="0" dirty="0">
                <a:solidFill>
                  <a:schemeClr val="bg1"/>
                </a:solidFill>
                <a:latin typeface="Verdana"/>
                <a:ea typeface="Verdana"/>
                <a:cs typeface="Calibri"/>
              </a:rPr>
              <a:t>Comitê </a:t>
            </a:r>
            <a:r>
              <a:rPr lang="pt-BR" sz="3200" b="1" noProof="0" dirty="0" err="1">
                <a:solidFill>
                  <a:schemeClr val="bg1"/>
                </a:solidFill>
                <a:latin typeface="Verdana"/>
                <a:ea typeface="Verdana"/>
                <a:cs typeface="Calibri"/>
              </a:rPr>
              <a:t>Intersecretarial</a:t>
            </a:r>
            <a:endParaRPr lang="pt-BR" sz="3200" b="1" noProof="0" dirty="0">
              <a:solidFill>
                <a:schemeClr val="bg1"/>
              </a:solidFill>
              <a:latin typeface="Verdana"/>
              <a:ea typeface="Verdan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9888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0EFB00-77C3-4162-3EE2-B036F8FD55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5E212D7E-1BEE-2AF9-62B2-1A4ABEB4B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5192" y="1402850"/>
            <a:ext cx="10648707" cy="317976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50000"/>
              </a:lnSpc>
            </a:pPr>
            <a:endParaRPr lang="pt-BR" noProof="0" dirty="0">
              <a:latin typeface="Verdana"/>
              <a:ea typeface="Verdana"/>
              <a:cs typeface="Calibri"/>
            </a:endParaRPr>
          </a:p>
          <a:p>
            <a:pPr algn="just">
              <a:lnSpc>
                <a:spcPct val="150000"/>
              </a:lnSpc>
            </a:pPr>
            <a:r>
              <a:rPr lang="pt-BR" noProof="0" dirty="0">
                <a:latin typeface="Verdana"/>
                <a:ea typeface="Verdana"/>
                <a:cs typeface="Calibri"/>
              </a:rPr>
              <a:t>Romper o ciclo </a:t>
            </a:r>
            <a:r>
              <a:rPr lang="pt-BR" noProof="0" dirty="0" err="1">
                <a:latin typeface="Verdana"/>
                <a:ea typeface="Verdana"/>
                <a:cs typeface="Calibri"/>
              </a:rPr>
              <a:t>intra</a:t>
            </a:r>
            <a:r>
              <a:rPr lang="pt-BR" noProof="0" dirty="0">
                <a:latin typeface="Verdana"/>
                <a:ea typeface="Verdana"/>
                <a:cs typeface="Calibri"/>
              </a:rPr>
              <a:t> e intergeracional da pobreza e promover a autonomia e a melhoria das condições de vida das famílias em situação de vulnerabilidade residentes no Estado de São Paulo.</a:t>
            </a:r>
            <a:endParaRPr lang="pt-BR" noProof="0" dirty="0">
              <a:latin typeface="Verdana"/>
              <a:ea typeface="Verdana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C27B41D4-3116-672E-E26C-91FA4C389038}"/>
              </a:ext>
            </a:extLst>
          </p:cNvPr>
          <p:cNvSpPr txBox="1">
            <a:spLocks/>
          </p:cNvSpPr>
          <p:nvPr/>
        </p:nvSpPr>
        <p:spPr>
          <a:xfrm>
            <a:off x="675190" y="3477"/>
            <a:ext cx="9144000" cy="7767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b="1" noProof="0" dirty="0">
                <a:solidFill>
                  <a:schemeClr val="bg1"/>
                </a:solidFill>
                <a:latin typeface="Verdana"/>
                <a:ea typeface="Verdana"/>
              </a:rPr>
              <a:t>Finalidade</a:t>
            </a:r>
          </a:p>
        </p:txBody>
      </p:sp>
    </p:spTree>
    <p:extLst>
      <p:ext uri="{BB962C8B-B14F-4D97-AF65-F5344CB8AC3E}">
        <p14:creationId xmlns:p14="http://schemas.microsoft.com/office/powerpoint/2010/main" val="2254974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80C2BD-1C7D-2E4F-1114-56A1FB9C4E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D0C13A0E-87E1-83A0-2965-E834BA62FE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349" y="1081378"/>
            <a:ext cx="11822586" cy="500277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 algn="just">
              <a:lnSpc>
                <a:spcPct val="150000"/>
              </a:lnSpc>
              <a:buFont typeface="Arial"/>
              <a:buChar char="•"/>
            </a:pPr>
            <a:r>
              <a:rPr lang="pt-BR" sz="1900" noProof="0" dirty="0">
                <a:latin typeface="Verdana"/>
                <a:ea typeface="Verdana"/>
                <a:cs typeface="Calibri"/>
              </a:rPr>
              <a:t>Contribuir para a redução da pobreza e da desigualdade social no Estado de São Paulo;</a:t>
            </a:r>
            <a:endParaRPr lang="pt-BR" sz="1900" noProof="0" dirty="0">
              <a:latin typeface="Verdana"/>
              <a:ea typeface="Verdana"/>
              <a:cs typeface="+mn-lt"/>
            </a:endParaRPr>
          </a:p>
          <a:p>
            <a:pPr marL="342900" indent="-342900" algn="just">
              <a:lnSpc>
                <a:spcPct val="150000"/>
              </a:lnSpc>
              <a:buFont typeface="Arial"/>
              <a:buChar char="•"/>
            </a:pPr>
            <a:r>
              <a:rPr lang="pt-BR" sz="1900" noProof="0" dirty="0">
                <a:latin typeface="Verdana"/>
                <a:ea typeface="Verdana"/>
                <a:cs typeface="+mn-lt"/>
              </a:rPr>
              <a:t>Assegurar a proteção social e promover a melhoria das condições de vida de famílias em situação de vulnerabilidade;</a:t>
            </a:r>
          </a:p>
          <a:p>
            <a:pPr marL="342900" indent="-342900" algn="just">
              <a:lnSpc>
                <a:spcPct val="150000"/>
              </a:lnSpc>
              <a:buFont typeface="Arial"/>
              <a:buChar char="•"/>
            </a:pPr>
            <a:r>
              <a:rPr lang="pt-BR" sz="1900" noProof="0" dirty="0">
                <a:latin typeface="Verdana"/>
                <a:ea typeface="Verdana"/>
                <a:cs typeface="+mn-lt"/>
              </a:rPr>
              <a:t>Promover o acesso integrado das famílias às políticas, serviços, projetos e programas públicos;</a:t>
            </a:r>
          </a:p>
          <a:p>
            <a:pPr marL="342900" indent="-342900" algn="just">
              <a:lnSpc>
                <a:spcPct val="150000"/>
              </a:lnSpc>
              <a:buFont typeface="Arial"/>
              <a:buChar char="•"/>
            </a:pPr>
            <a:r>
              <a:rPr lang="pt-BR" sz="1900" noProof="0" dirty="0">
                <a:latin typeface="Verdana"/>
                <a:ea typeface="Verdana"/>
                <a:cs typeface="+mn-lt"/>
              </a:rPr>
              <a:t>Fortalecer os vínculos familiares e comunitários, fomentando a construção de redes de apoio;</a:t>
            </a:r>
          </a:p>
          <a:p>
            <a:pPr marL="342900" indent="-342900" algn="just">
              <a:lnSpc>
                <a:spcPct val="150000"/>
              </a:lnSpc>
              <a:buFont typeface="Arial"/>
              <a:buChar char="•"/>
            </a:pPr>
            <a:r>
              <a:rPr lang="pt-BR" sz="1900" noProof="0" dirty="0">
                <a:latin typeface="Verdana"/>
                <a:ea typeface="Verdana"/>
                <a:cs typeface="+mn-lt"/>
              </a:rPr>
              <a:t>Estimular o empoderamento e o desenvolvimento da autonomia de indivíduos e famílias;</a:t>
            </a:r>
          </a:p>
          <a:p>
            <a:pPr marL="342900" indent="-342900" algn="just">
              <a:lnSpc>
                <a:spcPct val="150000"/>
              </a:lnSpc>
              <a:buFont typeface="Arial"/>
              <a:buChar char="•"/>
            </a:pPr>
            <a:r>
              <a:rPr lang="pt-BR" sz="1900" noProof="0" dirty="0">
                <a:latin typeface="Verdana"/>
                <a:ea typeface="Verdana"/>
              </a:rPr>
              <a:t>Fomentar o acesso das famílias ao mundo do trabalho por meio da capacitação e qualificação profissional.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endParaRPr lang="pt-BR" sz="1900" noProof="0" dirty="0">
              <a:latin typeface="Verdana"/>
              <a:ea typeface="Verdana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9BD94E30-E309-545F-37E7-B788CD9C7B49}"/>
              </a:ext>
            </a:extLst>
          </p:cNvPr>
          <p:cNvSpPr txBox="1">
            <a:spLocks/>
          </p:cNvSpPr>
          <p:nvPr/>
        </p:nvSpPr>
        <p:spPr>
          <a:xfrm>
            <a:off x="675190" y="3477"/>
            <a:ext cx="9144000" cy="7767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b="1" noProof="0" dirty="0">
                <a:solidFill>
                  <a:schemeClr val="bg1"/>
                </a:solidFill>
                <a:latin typeface="Verdana"/>
                <a:ea typeface="Verdana"/>
              </a:rPr>
              <a:t>Objetivos</a:t>
            </a:r>
          </a:p>
        </p:txBody>
      </p:sp>
    </p:spTree>
    <p:extLst>
      <p:ext uri="{BB962C8B-B14F-4D97-AF65-F5344CB8AC3E}">
        <p14:creationId xmlns:p14="http://schemas.microsoft.com/office/powerpoint/2010/main" val="3786776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1A2E71-D78A-6B28-0EA5-F2420C7040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6297D931-60F4-81A7-567B-F5BEA1338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192" y="1262151"/>
            <a:ext cx="11096204" cy="32770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pt-BR" sz="2000" noProof="0" dirty="0">
                <a:latin typeface="Verdana"/>
                <a:ea typeface="Verdana"/>
                <a:cs typeface="Calibri"/>
              </a:rPr>
              <a:t>Famílias inscritas no Cadastro Único com cadastro atualizado e com renda familiar per capita abaixo de meio salário-mínimo nacional.</a:t>
            </a:r>
            <a:endParaRPr lang="pt-BR" sz="2000" noProof="0" dirty="0">
              <a:latin typeface="Verdana"/>
              <a:ea typeface="Verdana"/>
            </a:endParaRPr>
          </a:p>
          <a:p>
            <a:pPr marL="0" indent="0" algn="just">
              <a:buNone/>
            </a:pPr>
            <a:endParaRPr lang="pt-BR" sz="2000" b="1" noProof="0" dirty="0">
              <a:solidFill>
                <a:schemeClr val="tx2"/>
              </a:solidFill>
              <a:latin typeface="Verdana"/>
              <a:ea typeface="Verdana"/>
              <a:cs typeface="Calibri"/>
            </a:endParaRPr>
          </a:p>
          <a:p>
            <a:pPr algn="just"/>
            <a:r>
              <a:rPr lang="pt-BR" sz="2000" noProof="0" dirty="0">
                <a:latin typeface="Verdana"/>
                <a:ea typeface="Verdana"/>
                <a:cs typeface="Calibri"/>
              </a:rPr>
              <a:t>As famílias serão classificadas em dois grupos, a saber:  </a:t>
            </a:r>
          </a:p>
          <a:p>
            <a:pPr algn="just"/>
            <a:endParaRPr lang="pt-BR" sz="2000" noProof="0" dirty="0">
              <a:latin typeface="Verdana"/>
              <a:ea typeface="Verdana"/>
              <a:cs typeface="Calibri"/>
            </a:endParaRPr>
          </a:p>
          <a:p>
            <a:pPr algn="just"/>
            <a:r>
              <a:rPr lang="pt-BR" sz="2000" noProof="0" dirty="0">
                <a:latin typeface="Verdana"/>
                <a:ea typeface="Verdana"/>
                <a:cs typeface="Calibri"/>
              </a:rPr>
              <a:t>Trilha Proteção Social: “</a:t>
            </a:r>
            <a:r>
              <a:rPr lang="pt-BR" sz="2000" b="1" noProof="0" dirty="0">
                <a:latin typeface="Verdana"/>
                <a:ea typeface="Verdana"/>
                <a:cs typeface="Calibri"/>
              </a:rPr>
              <a:t>com maior dificuldade para a inclusão produtiva</a:t>
            </a:r>
            <a:r>
              <a:rPr lang="pt-BR" sz="2000" noProof="0" dirty="0">
                <a:latin typeface="Verdana"/>
                <a:ea typeface="Verdana"/>
                <a:cs typeface="Calibri"/>
              </a:rPr>
              <a:t>”, ou </a:t>
            </a:r>
          </a:p>
          <a:p>
            <a:pPr algn="just"/>
            <a:endParaRPr lang="pt-BR" sz="2000" noProof="0" dirty="0">
              <a:latin typeface="Verdana"/>
              <a:ea typeface="Verdana"/>
              <a:cs typeface="Calibri"/>
            </a:endParaRPr>
          </a:p>
          <a:p>
            <a:pPr algn="just"/>
            <a:r>
              <a:rPr lang="pt-BR" sz="2000" noProof="0" dirty="0">
                <a:latin typeface="Verdana"/>
                <a:ea typeface="Verdana"/>
                <a:cs typeface="Calibri"/>
              </a:rPr>
              <a:t>Trilha Superação da Pobreza: “</a:t>
            </a:r>
            <a:r>
              <a:rPr lang="pt-BR" sz="2000" b="1" noProof="0" dirty="0">
                <a:latin typeface="Verdana"/>
                <a:ea typeface="Verdana"/>
                <a:cs typeface="Calibri"/>
              </a:rPr>
              <a:t>sem impedimentos para a inclusão produtiva”.</a:t>
            </a:r>
          </a:p>
          <a:p>
            <a:pPr marL="0" indent="0" algn="just">
              <a:buNone/>
            </a:pPr>
            <a:endParaRPr lang="pt-BR" sz="2000" b="1" noProof="0" dirty="0">
              <a:latin typeface="Verdana"/>
              <a:ea typeface="Verdana"/>
              <a:cs typeface="Calibri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0070A0D9-9A7E-DE0F-129D-1B29C3369AA8}"/>
              </a:ext>
            </a:extLst>
          </p:cNvPr>
          <p:cNvSpPr txBox="1">
            <a:spLocks/>
          </p:cNvSpPr>
          <p:nvPr/>
        </p:nvSpPr>
        <p:spPr>
          <a:xfrm>
            <a:off x="675190" y="3477"/>
            <a:ext cx="9144000" cy="7767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b="1" noProof="0" dirty="0">
                <a:solidFill>
                  <a:schemeClr val="bg1"/>
                </a:solidFill>
                <a:latin typeface="Verdana"/>
                <a:ea typeface="Verdana"/>
              </a:rPr>
              <a:t>Público-Alvo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C00B4E2-A2CE-5FE0-18F9-A268F1F0FDE3}"/>
              </a:ext>
            </a:extLst>
          </p:cNvPr>
          <p:cNvSpPr txBox="1"/>
          <p:nvPr/>
        </p:nvSpPr>
        <p:spPr>
          <a:xfrm>
            <a:off x="591403" y="5009865"/>
            <a:ext cx="10758984" cy="12926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baseline="0" noProof="0" dirty="0">
                <a:solidFill>
                  <a:srgbClr val="0E2841"/>
                </a:solidFill>
                <a:latin typeface="Verdana"/>
              </a:rPr>
              <a:t>OBS: </a:t>
            </a:r>
            <a:r>
              <a:rPr lang="pt-BR" sz="2000" baseline="0" noProof="0" dirty="0">
                <a:latin typeface="Verdana"/>
              </a:rPr>
              <a:t>a</a:t>
            </a:r>
            <a:r>
              <a:rPr lang="pt-BR" sz="2000" baseline="0" noProof="0" dirty="0">
                <a:solidFill>
                  <a:srgbClr val="0E2841"/>
                </a:solidFill>
                <a:latin typeface="Verdana"/>
              </a:rPr>
              <a:t> </a:t>
            </a:r>
            <a:r>
              <a:rPr lang="pt-BR" sz="2000" baseline="0" noProof="0" dirty="0">
                <a:latin typeface="Verdana"/>
              </a:rPr>
              <a:t>classificação das famílias será realizada pelos profissionais contratados pela OSC parceira da SEDS.</a:t>
            </a:r>
            <a:r>
              <a:rPr lang="pt-BR" sz="2000" noProof="0" dirty="0">
                <a:latin typeface="Verdana"/>
                <a:ea typeface="Verdana"/>
                <a:cs typeface="Verdana"/>
              </a:rPr>
              <a:t>​</a:t>
            </a:r>
            <a:endParaRPr lang="pt-BR" noProof="0" dirty="0"/>
          </a:p>
          <a:p>
            <a:pPr algn="ctr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928853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0B7FB2-EA98-789F-DA2C-2FB82CF5D5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765BAAB3-A94B-776B-0D79-26B7F36038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7796" y="1196262"/>
            <a:ext cx="11111695" cy="5475404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BR" sz="1900" b="1" noProof="0" dirty="0">
                <a:solidFill>
                  <a:srgbClr val="083B66"/>
                </a:solidFill>
                <a:latin typeface="Verdana"/>
                <a:ea typeface="Verdana"/>
                <a:cs typeface="Calibri"/>
              </a:rPr>
              <a:t>Objetivo:</a:t>
            </a:r>
            <a:r>
              <a:rPr lang="pt-BR" sz="2000" b="1" noProof="0" dirty="0">
                <a:solidFill>
                  <a:schemeClr val="tx2"/>
                </a:solidFill>
                <a:latin typeface="Verdana"/>
                <a:ea typeface="Verdana"/>
                <a:cs typeface="+mn-lt"/>
              </a:rPr>
              <a:t> </a:t>
            </a:r>
            <a:r>
              <a:rPr lang="pt-BR" sz="2000" noProof="0" dirty="0">
                <a:latin typeface="Verdana"/>
                <a:ea typeface="Verdana"/>
                <a:cs typeface="+mn-lt"/>
              </a:rPr>
              <a:t>conecta</a:t>
            </a:r>
            <a:r>
              <a:rPr lang="pt-BR" sz="2000" noProof="0" dirty="0">
                <a:solidFill>
                  <a:srgbClr val="000000"/>
                </a:solidFill>
                <a:latin typeface="Verdana"/>
                <a:ea typeface="Verdana"/>
                <a:cs typeface="+mn-lt"/>
              </a:rPr>
              <a:t>r</a:t>
            </a:r>
            <a:r>
              <a:rPr lang="pt-BR" sz="2000" noProof="0" dirty="0">
                <a:latin typeface="Verdana"/>
                <a:ea typeface="Verdana"/>
                <a:cs typeface="+mn-lt"/>
              </a:rPr>
              <a:t> essas famílias à rede socioassistencial já existente, para que sejam acompanhadas pelos serviços de referência no território, isto é, CRAS/ PAIF, CREAS/ PAEFI e rede socioassistencial da Proteção Social Básica e Especial.</a:t>
            </a:r>
            <a:endParaRPr lang="pt-BR" sz="2000" noProof="0" dirty="0">
              <a:latin typeface="Verdana"/>
              <a:ea typeface="Verdana"/>
            </a:endParaRPr>
          </a:p>
          <a:p>
            <a:pPr algn="just">
              <a:lnSpc>
                <a:spcPct val="150000"/>
              </a:lnSpc>
            </a:pPr>
            <a:r>
              <a:rPr lang="pt-BR" sz="2000" noProof="0" dirty="0">
                <a:latin typeface="Verdana"/>
                <a:ea typeface="Verdana"/>
                <a:cs typeface="+mn-lt"/>
              </a:rPr>
              <a:t>É importante ressaltar que a atuação nesta trilha é conduzida pelas equipes municipais, não havendo o acompanhamento pelos Agentes de </a:t>
            </a:r>
            <a:r>
              <a:rPr lang="pt-BR" sz="2000" noProof="0" dirty="0" err="1">
                <a:latin typeface="Verdana"/>
                <a:ea typeface="Verdana"/>
                <a:cs typeface="+mn-lt"/>
              </a:rPr>
              <a:t>SuperAção</a:t>
            </a:r>
            <a:r>
              <a:rPr lang="pt-BR" sz="2000" noProof="0" dirty="0">
                <a:latin typeface="Verdana"/>
                <a:ea typeface="Verdana"/>
                <a:cs typeface="+mn-lt"/>
              </a:rPr>
              <a:t>.</a:t>
            </a:r>
            <a:endParaRPr lang="pt-BR" sz="2000" noProof="0" dirty="0">
              <a:latin typeface="Verdana"/>
              <a:ea typeface="Verdana"/>
            </a:endParaRPr>
          </a:p>
          <a:p>
            <a:pPr algn="just">
              <a:lnSpc>
                <a:spcPct val="150000"/>
              </a:lnSpc>
            </a:pPr>
            <a:endParaRPr lang="pt-BR" sz="2000" noProof="0" dirty="0">
              <a:solidFill>
                <a:srgbClr val="000000"/>
              </a:solidFill>
              <a:latin typeface="Verdana"/>
              <a:ea typeface="Verdana"/>
              <a:cs typeface="+mn-lt"/>
            </a:endParaRPr>
          </a:p>
          <a:p>
            <a:pPr algn="just">
              <a:lnSpc>
                <a:spcPct val="150000"/>
              </a:lnSpc>
            </a:pPr>
            <a:r>
              <a:rPr lang="pt-BR" sz="1900" b="1" noProof="0" dirty="0">
                <a:solidFill>
                  <a:srgbClr val="083B66"/>
                </a:solidFill>
                <a:latin typeface="Verdana"/>
                <a:ea typeface="Verdana"/>
                <a:cs typeface="Calibri"/>
              </a:rPr>
              <a:t>Duração: </a:t>
            </a:r>
            <a:r>
              <a:rPr lang="pt-BR" sz="2000" noProof="0" dirty="0">
                <a:latin typeface="Verdana"/>
                <a:ea typeface="Verdana"/>
                <a:cs typeface="Calibri"/>
              </a:rPr>
              <a:t>A Trilha de Proteção Social não possui prazo determinado, considerando a importância de garantir que todas as famílias tenham acesso a serviços essenciais.</a:t>
            </a:r>
            <a:endParaRPr lang="pt-BR" sz="2000" noProof="0" dirty="0">
              <a:latin typeface="Verdana"/>
              <a:ea typeface="Verdana"/>
            </a:endParaRPr>
          </a:p>
          <a:p>
            <a:pPr>
              <a:lnSpc>
                <a:spcPct val="150000"/>
              </a:lnSpc>
            </a:pPr>
            <a:endParaRPr lang="pt-BR" sz="2000" noProof="0" dirty="0">
              <a:latin typeface="Verdana"/>
              <a:ea typeface="Verdana"/>
              <a:cs typeface="Calibri"/>
            </a:endParaRPr>
          </a:p>
          <a:p>
            <a:pPr algn="just">
              <a:lnSpc>
                <a:spcPct val="150000"/>
              </a:lnSpc>
            </a:pPr>
            <a:endParaRPr lang="pt-BR" sz="2000" noProof="0" dirty="0">
              <a:latin typeface="Verdana"/>
              <a:ea typeface="Verdana"/>
              <a:cs typeface="Calibri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603F6DC4-E378-BA99-789E-A940A293C7C4}"/>
              </a:ext>
            </a:extLst>
          </p:cNvPr>
          <p:cNvSpPr txBox="1">
            <a:spLocks/>
          </p:cNvSpPr>
          <p:nvPr/>
        </p:nvSpPr>
        <p:spPr>
          <a:xfrm>
            <a:off x="675190" y="3477"/>
            <a:ext cx="9144000" cy="7767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b="1" noProof="0" dirty="0">
                <a:solidFill>
                  <a:schemeClr val="bg1"/>
                </a:solidFill>
                <a:latin typeface="Verdana"/>
                <a:ea typeface="Verdana"/>
              </a:rPr>
              <a:t>Trilha de Proteção Social </a:t>
            </a:r>
          </a:p>
        </p:txBody>
      </p:sp>
    </p:spTree>
    <p:extLst>
      <p:ext uri="{BB962C8B-B14F-4D97-AF65-F5344CB8AC3E}">
        <p14:creationId xmlns:p14="http://schemas.microsoft.com/office/powerpoint/2010/main" val="756266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92A634-FE36-BB6D-31E3-190838C49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851FED4E-6F15-388B-CF1D-41513977C8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67" y="1114201"/>
            <a:ext cx="10899493" cy="5398241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pt-BR" sz="1900" b="1" noProof="0" dirty="0">
                <a:solidFill>
                  <a:srgbClr val="083B66"/>
                </a:solidFill>
                <a:latin typeface="Verdana"/>
                <a:ea typeface="Verdana"/>
                <a:cs typeface="Calibri"/>
              </a:rPr>
              <a:t>Critérios de elegibilidade</a:t>
            </a:r>
          </a:p>
          <a:p>
            <a:pPr algn="just">
              <a:lnSpc>
                <a:spcPct val="100000"/>
              </a:lnSpc>
            </a:pPr>
            <a:r>
              <a:rPr lang="pt-BR" sz="1900" noProof="0" dirty="0">
                <a:solidFill>
                  <a:srgbClr val="000000"/>
                </a:solidFill>
                <a:latin typeface="Verdana"/>
                <a:ea typeface="Verdana"/>
                <a:cs typeface="Calibri"/>
              </a:rPr>
              <a:t>Famílias situação de vulnerabilidade social, com dificuldades para a inclusão produtiva: </a:t>
            </a:r>
          </a:p>
          <a:p>
            <a:pPr marL="342900" indent="-342900" algn="just">
              <a:lnSpc>
                <a:spcPct val="100000"/>
              </a:lnSpc>
              <a:buFont typeface="Arial,Sans-Serif"/>
              <a:buChar char="•"/>
            </a:pPr>
            <a:r>
              <a:rPr lang="pt-BR" sz="1900" noProof="0" dirty="0">
                <a:solidFill>
                  <a:srgbClr val="000000"/>
                </a:solidFill>
                <a:latin typeface="Verdana"/>
                <a:ea typeface="Verdana"/>
                <a:cs typeface="Calibri"/>
              </a:rPr>
              <a:t>famílias sem adultos em idade ativa ou com membros que necessitam de cuidados integrais;</a:t>
            </a:r>
          </a:p>
          <a:p>
            <a:pPr marL="342900" indent="-342900" algn="just">
              <a:lnSpc>
                <a:spcPct val="100000"/>
              </a:lnSpc>
              <a:buFont typeface="Arial,Sans-Serif"/>
              <a:buChar char="•"/>
            </a:pPr>
            <a:r>
              <a:rPr lang="pt-BR" sz="1900" noProof="0" dirty="0">
                <a:latin typeface="Verdana"/>
                <a:ea typeface="Verdana"/>
                <a:cs typeface="Calibri"/>
              </a:rPr>
              <a:t>famílias em situação de insegurança alimentar grave e com renda </a:t>
            </a:r>
            <a:r>
              <a:rPr lang="pt-BR" sz="1900" noProof="0" dirty="0" err="1">
                <a:latin typeface="Verdana"/>
                <a:ea typeface="Verdana"/>
                <a:cs typeface="Calibri"/>
              </a:rPr>
              <a:t>percapita</a:t>
            </a:r>
            <a:r>
              <a:rPr lang="pt-BR" sz="1900" noProof="0" dirty="0">
                <a:latin typeface="Verdana"/>
                <a:ea typeface="Verdana"/>
                <a:cs typeface="Calibri"/>
              </a:rPr>
              <a:t> inferior a R$ 218,00 mensais.</a:t>
            </a:r>
          </a:p>
          <a:p>
            <a:pPr marL="342900" indent="-342900" algn="just">
              <a:lnSpc>
                <a:spcPct val="100000"/>
              </a:lnSpc>
              <a:buFont typeface="Arial,Sans-Serif"/>
              <a:buChar char="•"/>
            </a:pPr>
            <a:endParaRPr lang="pt-BR" sz="1900" noProof="0" dirty="0">
              <a:solidFill>
                <a:srgbClr val="000000"/>
              </a:solidFill>
              <a:latin typeface="Verdana"/>
              <a:ea typeface="Verdana"/>
              <a:cs typeface="Calibri"/>
            </a:endParaRPr>
          </a:p>
          <a:p>
            <a:pPr algn="just">
              <a:lnSpc>
                <a:spcPct val="100000"/>
              </a:lnSpc>
            </a:pPr>
            <a:r>
              <a:rPr lang="pt-BR" sz="1900" b="1" noProof="0" dirty="0">
                <a:solidFill>
                  <a:srgbClr val="083B66"/>
                </a:solidFill>
                <a:latin typeface="Verdana"/>
                <a:ea typeface="Verdana"/>
                <a:cs typeface="Calibri"/>
              </a:rPr>
              <a:t>Valor do benefício</a:t>
            </a:r>
          </a:p>
          <a:p>
            <a:pPr algn="just">
              <a:lnSpc>
                <a:spcPct val="100000"/>
              </a:lnSpc>
            </a:pPr>
            <a:r>
              <a:rPr lang="pt-BR" sz="1900" noProof="0" dirty="0">
                <a:latin typeface="Verdana"/>
                <a:ea typeface="Verdana"/>
                <a:cs typeface="Calibri"/>
              </a:rPr>
              <a:t>Valor: 1/12 do salário-mínimo paulista vigente, por mês, para cada membro da família: (150 reais) registrado no Cadastro Único.</a:t>
            </a:r>
            <a:endParaRPr lang="pt-BR" sz="1900" noProof="0" dirty="0">
              <a:latin typeface="Verdana"/>
              <a:ea typeface="Verdana"/>
            </a:endParaRPr>
          </a:p>
          <a:p>
            <a:pPr algn="just">
              <a:lnSpc>
                <a:spcPct val="100000"/>
              </a:lnSpc>
            </a:pPr>
            <a:endParaRPr lang="pt-BR" sz="1900" noProof="0" dirty="0">
              <a:solidFill>
                <a:srgbClr val="000000"/>
              </a:solidFill>
              <a:latin typeface="Verdana"/>
              <a:ea typeface="Verdana"/>
              <a:cs typeface="Calibri"/>
            </a:endParaRPr>
          </a:p>
          <a:p>
            <a:pPr algn="just">
              <a:lnSpc>
                <a:spcPct val="100000"/>
              </a:lnSpc>
            </a:pPr>
            <a:r>
              <a:rPr lang="pt-BR" sz="1900" b="1" noProof="0" dirty="0">
                <a:solidFill>
                  <a:srgbClr val="083B66"/>
                </a:solidFill>
                <a:latin typeface="Verdana"/>
                <a:ea typeface="Verdana"/>
                <a:cs typeface="Calibri"/>
              </a:rPr>
              <a:t>Meta de atendimento:</a:t>
            </a:r>
            <a:r>
              <a:rPr lang="pt-BR" sz="1900" b="1" noProof="0" dirty="0">
                <a:solidFill>
                  <a:schemeClr val="tx2"/>
                </a:solidFill>
                <a:latin typeface="Verdana"/>
                <a:ea typeface="Verdana"/>
                <a:cs typeface="Calibri"/>
              </a:rPr>
              <a:t> </a:t>
            </a:r>
            <a:r>
              <a:rPr lang="pt-BR" sz="1900" noProof="0" dirty="0">
                <a:solidFill>
                  <a:schemeClr val="tx2"/>
                </a:solidFill>
                <a:latin typeface="Verdana"/>
                <a:ea typeface="Verdana"/>
                <a:cs typeface="Calibri"/>
              </a:rPr>
              <a:t>40.290 - famílias atendidas</a:t>
            </a:r>
          </a:p>
          <a:p>
            <a:pPr algn="just">
              <a:lnSpc>
                <a:spcPct val="100000"/>
              </a:lnSpc>
            </a:pPr>
            <a:endParaRPr lang="pt-BR" sz="1900" noProof="0" dirty="0">
              <a:solidFill>
                <a:schemeClr val="tx2"/>
              </a:solidFill>
              <a:latin typeface="Verdana"/>
              <a:ea typeface="Verdana"/>
              <a:cs typeface="Calibri"/>
            </a:endParaRPr>
          </a:p>
          <a:p>
            <a:pPr algn="just">
              <a:lnSpc>
                <a:spcPct val="100000"/>
              </a:lnSpc>
            </a:pPr>
            <a:endParaRPr lang="pt-BR" sz="1900" noProof="0" dirty="0">
              <a:latin typeface="Verdana"/>
              <a:ea typeface="Verdana"/>
              <a:cs typeface="Calibri"/>
            </a:endParaRPr>
          </a:p>
          <a:p>
            <a:pPr algn="just">
              <a:lnSpc>
                <a:spcPct val="100000"/>
              </a:lnSpc>
            </a:pPr>
            <a:r>
              <a:rPr lang="pt-BR" sz="1900" noProof="0" dirty="0">
                <a:latin typeface="Verdana"/>
                <a:ea typeface="Verdana"/>
                <a:cs typeface="Calibri"/>
              </a:rPr>
              <a:t>• 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E7CF3DC4-0675-8C3D-2CC6-EDCA18BD2A2A}"/>
              </a:ext>
            </a:extLst>
          </p:cNvPr>
          <p:cNvSpPr txBox="1">
            <a:spLocks/>
          </p:cNvSpPr>
          <p:nvPr/>
        </p:nvSpPr>
        <p:spPr>
          <a:xfrm>
            <a:off x="675190" y="3477"/>
            <a:ext cx="9144000" cy="7767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b="1" noProof="0" dirty="0">
                <a:solidFill>
                  <a:schemeClr val="bg1"/>
                </a:solidFill>
                <a:latin typeface="Verdana"/>
                <a:ea typeface="+mj-lt"/>
                <a:cs typeface="+mj-lt"/>
              </a:rPr>
              <a:t> Trilha de Proteção Social</a:t>
            </a:r>
            <a:endParaRPr lang="pt-BR" sz="3200" b="1" noProof="0" dirty="0">
              <a:solidFill>
                <a:schemeClr val="bg1"/>
              </a:solidFill>
              <a:latin typeface="Verdana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35904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C4CB96-1231-9881-19D0-62E570B3C5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D01C1F6B-7B0F-4D79-C080-5F92F614C2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9490" y="1148609"/>
            <a:ext cx="10793391" cy="5022064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BR" sz="2000" b="1" noProof="0" dirty="0">
                <a:solidFill>
                  <a:srgbClr val="083B66"/>
                </a:solidFill>
                <a:latin typeface="Verdana"/>
                <a:ea typeface="Verdana"/>
                <a:cs typeface="Calibri"/>
              </a:rPr>
              <a:t>Público-alvo</a:t>
            </a:r>
          </a:p>
          <a:p>
            <a:pPr algn="just">
              <a:lnSpc>
                <a:spcPct val="150000"/>
              </a:lnSpc>
            </a:pPr>
            <a:r>
              <a:rPr lang="pt-BR" sz="2000" noProof="0" dirty="0">
                <a:latin typeface="Verdana"/>
                <a:ea typeface="Calibri"/>
                <a:cs typeface="Calibri"/>
              </a:rPr>
              <a:t>Atende famílias situação de vulnerabilidade social que apresentam menores dificuldades, para a inclusão produtiva.</a:t>
            </a:r>
            <a:endParaRPr lang="pt-BR" sz="2000" noProof="0" dirty="0">
              <a:latin typeface="Verdana"/>
              <a:ea typeface="Verdana"/>
            </a:endParaRPr>
          </a:p>
          <a:p>
            <a:pPr algn="just">
              <a:lnSpc>
                <a:spcPct val="150000"/>
              </a:lnSpc>
            </a:pPr>
            <a:r>
              <a:rPr lang="pt-BR" sz="2000" noProof="0" dirty="0">
                <a:latin typeface="Verdana"/>
                <a:ea typeface="Calibri"/>
                <a:cs typeface="Calibri"/>
              </a:rPr>
              <a:t>Nesta Trilha, as famílias são acompanhadas e apoiadas pelos(as) Agentes de </a:t>
            </a:r>
            <a:r>
              <a:rPr lang="pt-BR" sz="2000" noProof="0" dirty="0" err="1">
                <a:latin typeface="Verdana"/>
                <a:ea typeface="Calibri"/>
                <a:cs typeface="Calibri"/>
              </a:rPr>
              <a:t>SuperAção</a:t>
            </a:r>
            <a:r>
              <a:rPr lang="pt-BR" sz="2000" noProof="0" dirty="0">
                <a:latin typeface="Verdana"/>
                <a:ea typeface="Calibri"/>
                <a:cs typeface="Calibri"/>
              </a:rPr>
              <a:t>(empresa contratada por SEDS).</a:t>
            </a:r>
            <a:endParaRPr lang="pt-BR" sz="2000" noProof="0" dirty="0">
              <a:latin typeface="Verdana"/>
              <a:ea typeface="Verdana"/>
              <a:cs typeface="Calibri"/>
            </a:endParaRPr>
          </a:p>
          <a:p>
            <a:pPr algn="just">
              <a:lnSpc>
                <a:spcPct val="150000"/>
              </a:lnSpc>
            </a:pPr>
            <a:endParaRPr lang="pt-BR" sz="2000" b="1" noProof="0" dirty="0">
              <a:solidFill>
                <a:schemeClr val="tx2"/>
              </a:solidFill>
              <a:latin typeface="Verdana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</a:pPr>
            <a:r>
              <a:rPr lang="pt-BR" sz="2000" b="1" noProof="0" dirty="0">
                <a:solidFill>
                  <a:srgbClr val="083B66"/>
                </a:solidFill>
                <a:latin typeface="Verdana"/>
                <a:ea typeface="Verdana"/>
                <a:cs typeface="Calibri"/>
              </a:rPr>
              <a:t>Metodologia</a:t>
            </a:r>
          </a:p>
          <a:p>
            <a:pPr algn="just">
              <a:lnSpc>
                <a:spcPct val="150000"/>
              </a:lnSpc>
            </a:pPr>
            <a:r>
              <a:rPr lang="pt-BR" sz="2000" noProof="0" dirty="0">
                <a:latin typeface="Verdana"/>
                <a:ea typeface="Calibri"/>
                <a:cs typeface="Calibri"/>
              </a:rPr>
              <a:t>Encontros estruturados e guiados por protocolos específicos de acompanhamento familiar, visando garantir o acesso a políticas públicas ofertadas no território, o desenvolvimento de competências e a inserção no mundo do trabalho.</a:t>
            </a:r>
            <a:endParaRPr lang="pt-BR" sz="2000" noProof="0" dirty="0">
              <a:latin typeface="Verdana"/>
              <a:ea typeface="Verdana"/>
            </a:endParaRPr>
          </a:p>
          <a:p>
            <a:pPr algn="just">
              <a:lnSpc>
                <a:spcPct val="150000"/>
              </a:lnSpc>
            </a:pPr>
            <a:endParaRPr lang="pt-BR" sz="2000" b="1" u="sng" noProof="0" dirty="0">
              <a:latin typeface="Verdana"/>
              <a:ea typeface="Calibri"/>
              <a:cs typeface="Calibri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38E88993-F05D-771F-C80D-0A5345298409}"/>
              </a:ext>
            </a:extLst>
          </p:cNvPr>
          <p:cNvSpPr txBox="1">
            <a:spLocks/>
          </p:cNvSpPr>
          <p:nvPr/>
        </p:nvSpPr>
        <p:spPr>
          <a:xfrm>
            <a:off x="675190" y="3477"/>
            <a:ext cx="9144000" cy="7767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b="1" noProof="0" dirty="0">
                <a:solidFill>
                  <a:schemeClr val="bg1"/>
                </a:solidFill>
                <a:latin typeface="Verdana"/>
                <a:ea typeface="+mj-lt"/>
                <a:cs typeface="+mj-lt"/>
              </a:rPr>
              <a:t>Trilha de Superação da Pobreza</a:t>
            </a:r>
          </a:p>
        </p:txBody>
      </p:sp>
    </p:spTree>
    <p:extLst>
      <p:ext uri="{BB962C8B-B14F-4D97-AF65-F5344CB8AC3E}">
        <p14:creationId xmlns:p14="http://schemas.microsoft.com/office/powerpoint/2010/main" val="34364668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Escritório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1206</Words>
  <Application>Microsoft Office PowerPoint</Application>
  <PresentationFormat>Widescreen</PresentationFormat>
  <Paragraphs>121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7" baseType="lpstr">
      <vt:lpstr>Aptos</vt:lpstr>
      <vt:lpstr>Aptos Display</vt:lpstr>
      <vt:lpstr>Arial</vt:lpstr>
      <vt:lpstr>Arial,Sans-Serif</vt:lpstr>
      <vt:lpstr>Verdana</vt:lpstr>
      <vt:lpstr>Tema do Office</vt:lpstr>
      <vt:lpstr>Programa Superação</vt:lpstr>
      <vt:lpstr>Programa Superação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Trilha de Superação da Pobreza</vt:lpstr>
      <vt:lpstr>Trilha de Superação da Pobreza</vt:lpstr>
      <vt:lpstr>Trilha de Superação da Pobreza</vt:lpstr>
      <vt:lpstr>Trilha de Superação da Pobreza</vt:lpstr>
      <vt:lpstr>Apresentação do PowerPoint</vt:lpstr>
      <vt:lpstr>Apresentação do PowerPoint</vt:lpstr>
      <vt:lpstr>Critérios para definição do território</vt:lpstr>
      <vt:lpstr>Critérios para definição do território</vt:lpstr>
      <vt:lpstr>Repasse 2025 – Parcela Única</vt:lpstr>
      <vt:lpstr>Repasse 2026 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Mariângela SantAnna da Silva</dc:creator>
  <cp:lastModifiedBy>Bruna Carolina Monteiro dos Santos</cp:lastModifiedBy>
  <cp:revision>52</cp:revision>
  <dcterms:created xsi:type="dcterms:W3CDTF">2026-02-10T14:31:49Z</dcterms:created>
  <dcterms:modified xsi:type="dcterms:W3CDTF">2026-02-12T20:20:22Z</dcterms:modified>
</cp:coreProperties>
</file>