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8" r:id="rId5"/>
    <p:sldId id="272" r:id="rId6"/>
    <p:sldId id="277" r:id="rId7"/>
    <p:sldId id="275" r:id="rId8"/>
    <p:sldId id="279" r:id="rId9"/>
    <p:sldId id="280" r:id="rId10"/>
    <p:sldId id="259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5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6E3422-8C00-BD62-E4DB-311610A461FE}" v="12" dt="2025-08-19T19:58:07.952"/>
    <p1510:client id="{C03C3A7D-CBC7-0048-BA8D-E05BF218D6B6}" v="4" dt="2025-08-19T20:04:00.3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del Soares Fernandes" userId="S::jsfernandes@prefeitura.sp.gov.br::ee46721e-45e2-43d6-9b61-ace057f7679d" providerId="AD" clId="Web-{746E3422-8C00-BD62-E4DB-311610A461FE}"/>
    <pc:docChg chg="modSld">
      <pc:chgData name="Jardel Soares Fernandes" userId="S::jsfernandes@prefeitura.sp.gov.br::ee46721e-45e2-43d6-9b61-ace057f7679d" providerId="AD" clId="Web-{746E3422-8C00-BD62-E4DB-311610A461FE}" dt="2025-08-19T19:58:03.843" v="5" actId="20577"/>
      <pc:docMkLst>
        <pc:docMk/>
      </pc:docMkLst>
      <pc:sldChg chg="modSp">
        <pc:chgData name="Jardel Soares Fernandes" userId="S::jsfernandes@prefeitura.sp.gov.br::ee46721e-45e2-43d6-9b61-ace057f7679d" providerId="AD" clId="Web-{746E3422-8C00-BD62-E4DB-311610A461FE}" dt="2025-08-19T19:58:03.843" v="5" actId="20577"/>
        <pc:sldMkLst>
          <pc:docMk/>
          <pc:sldMk cId="3119518340" sldId="256"/>
        </pc:sldMkLst>
        <pc:spChg chg="mod">
          <ac:chgData name="Jardel Soares Fernandes" userId="S::jsfernandes@prefeitura.sp.gov.br::ee46721e-45e2-43d6-9b61-ace057f7679d" providerId="AD" clId="Web-{746E3422-8C00-BD62-E4DB-311610A461FE}" dt="2025-08-19T19:58:03.843" v="5" actId="20577"/>
          <ac:spMkLst>
            <pc:docMk/>
            <pc:sldMk cId="3119518340" sldId="256"/>
            <ac:spMk id="2" creationId="{00000000-0000-0000-0000-000000000000}"/>
          </ac:spMkLst>
        </pc:spChg>
      </pc:sldChg>
    </pc:docChg>
  </pc:docChgLst>
  <pc:docChgLst>
    <pc:chgData name="Jardel Soares Fernandes" userId="S::jsfernandes@prefeitura.sp.gov.br::ee46721e-45e2-43d6-9b61-ace057f7679d" providerId="AD" clId="Web-{C03C3A7D-CBC7-0048-BA8D-E05BF218D6B6}"/>
    <pc:docChg chg="modSld">
      <pc:chgData name="Jardel Soares Fernandes" userId="S::jsfernandes@prefeitura.sp.gov.br::ee46721e-45e2-43d6-9b61-ace057f7679d" providerId="AD" clId="Web-{C03C3A7D-CBC7-0048-BA8D-E05BF218D6B6}" dt="2025-08-19T20:03:56.842" v="0" actId="20577"/>
      <pc:docMkLst>
        <pc:docMk/>
      </pc:docMkLst>
      <pc:sldChg chg="modSp">
        <pc:chgData name="Jardel Soares Fernandes" userId="S::jsfernandes@prefeitura.sp.gov.br::ee46721e-45e2-43d6-9b61-ace057f7679d" providerId="AD" clId="Web-{C03C3A7D-CBC7-0048-BA8D-E05BF218D6B6}" dt="2025-08-19T20:03:56.842" v="0" actId="20577"/>
        <pc:sldMkLst>
          <pc:docMk/>
          <pc:sldMk cId="3119518340" sldId="256"/>
        </pc:sldMkLst>
        <pc:spChg chg="mod">
          <ac:chgData name="Jardel Soares Fernandes" userId="S::jsfernandes@prefeitura.sp.gov.br::ee46721e-45e2-43d6-9b61-ace057f7679d" providerId="AD" clId="Web-{C03C3A7D-CBC7-0048-BA8D-E05BF218D6B6}" dt="2025-08-19T20:03:56.842" v="0" actId="20577"/>
          <ac:spMkLst>
            <pc:docMk/>
            <pc:sldMk cId="3119518340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2713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62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51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3993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19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4152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5933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49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744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71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808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72F02-1284-4D85-8B55-CEE652E8D068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167A5-ED1E-4088-A119-F7F4A19B5D1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84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9230" y="2322092"/>
            <a:ext cx="5642812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4400" b="1">
                <a:solidFill>
                  <a:schemeClr val="bg1"/>
                </a:solidFill>
                <a:latin typeface="Futura Hv BT"/>
              </a:rPr>
              <a:t>LIVE </a:t>
            </a:r>
            <a:endParaRPr lang="pt-BR">
              <a:solidFill>
                <a:schemeClr val="bg1"/>
              </a:solidFill>
            </a:endParaRPr>
          </a:p>
          <a:p>
            <a:pPr algn="ctr"/>
            <a:r>
              <a:rPr lang="pt-BR" sz="4400" b="1">
                <a:solidFill>
                  <a:schemeClr val="bg1"/>
                </a:solidFill>
                <a:latin typeface="Futura Hv BT"/>
              </a:rPr>
              <a:t>TIRA-DÚVIDAS:</a:t>
            </a:r>
            <a:endParaRPr lang="pt-BR">
              <a:solidFill>
                <a:schemeClr val="bg1"/>
              </a:solidFill>
            </a:endParaRPr>
          </a:p>
          <a:p>
            <a:pPr algn="ctr"/>
            <a:r>
              <a:rPr lang="pt-BR" sz="4400" b="1">
                <a:solidFill>
                  <a:schemeClr val="bg1"/>
                </a:solidFill>
                <a:latin typeface="Futura Hv BT" panose="020B0702020204020204" pitchFamily="34" charset="0"/>
              </a:rPr>
              <a:t>   PIBP</a:t>
            </a:r>
          </a:p>
        </p:txBody>
      </p:sp>
    </p:spTree>
    <p:extLst>
      <p:ext uri="{BB962C8B-B14F-4D97-AF65-F5344CB8AC3E}">
        <p14:creationId xmlns:p14="http://schemas.microsoft.com/office/powerpoint/2010/main" val="3119518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2846324"/>
            <a:ext cx="57364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>
                <a:solidFill>
                  <a:schemeClr val="bg1"/>
                </a:solidFill>
                <a:latin typeface="Futura Hv BT" panose="020B0702020204020204" pitchFamily="34" charset="0"/>
              </a:rPr>
              <a:t> Obrigado</a:t>
            </a:r>
          </a:p>
        </p:txBody>
      </p:sp>
    </p:spTree>
    <p:extLst>
      <p:ext uri="{BB962C8B-B14F-4D97-AF65-F5344CB8AC3E}">
        <p14:creationId xmlns:p14="http://schemas.microsoft.com/office/powerpoint/2010/main" val="4105364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8916" y="240633"/>
            <a:ext cx="9998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>
                <a:solidFill>
                  <a:schemeClr val="tx2"/>
                </a:solidFill>
              </a:rPr>
              <a:t>Vamos nos apresentar?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05326" y="1275347"/>
            <a:ext cx="465622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/>
              <a:t>Somos integrantes da Divisão do Programa de Integridade e Boas Práticas (DPIBP), unidade vinculada à Coordenadoria de Promoção da Integridade (COPI), da Controladoria Geral do Munícipio.</a:t>
            </a:r>
          </a:p>
          <a:p>
            <a:pPr algn="just"/>
            <a:endParaRPr lang="pt-BR"/>
          </a:p>
          <a:p>
            <a:pPr algn="just"/>
            <a:endParaRPr lang="pt-BR"/>
          </a:p>
          <a:p>
            <a:pPr algn="just"/>
            <a:endParaRPr lang="pt-BR"/>
          </a:p>
          <a:p>
            <a:pPr algn="ctr"/>
            <a:r>
              <a:rPr lang="pt-BR" b="1"/>
              <a:t>Diretor</a:t>
            </a:r>
          </a:p>
          <a:p>
            <a:pPr algn="ctr"/>
            <a:r>
              <a:rPr lang="pt-BR"/>
              <a:t>Jardel Fernandes</a:t>
            </a:r>
          </a:p>
          <a:p>
            <a:pPr algn="ctr"/>
            <a:endParaRPr lang="pt-BR"/>
          </a:p>
          <a:p>
            <a:pPr algn="ctr"/>
            <a:r>
              <a:rPr lang="pt-BR" b="1"/>
              <a:t>Equipe</a:t>
            </a:r>
            <a:br>
              <a:rPr lang="pt-BR"/>
            </a:br>
            <a:r>
              <a:rPr lang="pt-BR"/>
              <a:t>Débora </a:t>
            </a:r>
            <a:r>
              <a:rPr lang="pt-BR" err="1"/>
              <a:t>Kerwald</a:t>
            </a:r>
            <a:endParaRPr lang="pt-BR"/>
          </a:p>
          <a:p>
            <a:pPr algn="ctr"/>
            <a:r>
              <a:rPr lang="pt-BR"/>
              <a:t>Débora Yuri</a:t>
            </a:r>
          </a:p>
          <a:p>
            <a:pPr algn="ctr"/>
            <a:r>
              <a:rPr lang="pt-BR" err="1"/>
              <a:t>Eden</a:t>
            </a:r>
            <a:r>
              <a:rPr lang="pt-BR"/>
              <a:t> Costa</a:t>
            </a:r>
          </a:p>
          <a:p>
            <a:pPr algn="ctr"/>
            <a:r>
              <a:rPr lang="pt-BR"/>
              <a:t>Francineide </a:t>
            </a:r>
            <a:r>
              <a:rPr lang="pt-BR" err="1"/>
              <a:t>Rozado</a:t>
            </a:r>
            <a:endParaRPr lang="pt-BR"/>
          </a:p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5594684" y="1275347"/>
            <a:ext cx="4403558" cy="4572000"/>
          </a:xfrm>
          <a:prstGeom prst="rect">
            <a:avLst/>
          </a:prstGeom>
          <a:solidFill>
            <a:srgbClr val="3E53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6773778" y="3050942"/>
            <a:ext cx="2370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>
                <a:solidFill>
                  <a:schemeClr val="bg1"/>
                </a:solidFill>
              </a:rPr>
              <a:t>imagem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756" y="1745710"/>
            <a:ext cx="2677413" cy="337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78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411367" y="1795680"/>
            <a:ext cx="46562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>
                <a:sym typeface="Garet"/>
              </a:rPr>
              <a:t>O </a:t>
            </a:r>
            <a:r>
              <a:rPr lang="en-US" err="1">
                <a:sym typeface="Garet Bold"/>
              </a:rPr>
              <a:t>Programa</a:t>
            </a:r>
            <a:r>
              <a:rPr lang="en-US">
                <a:sym typeface="Garet Bold"/>
              </a:rPr>
              <a:t> de </a:t>
            </a:r>
            <a:r>
              <a:rPr lang="en-US" err="1">
                <a:sym typeface="Garet Bold"/>
              </a:rPr>
              <a:t>Integridade</a:t>
            </a:r>
            <a:r>
              <a:rPr lang="en-US">
                <a:sym typeface="Garet Bold"/>
              </a:rPr>
              <a:t> e Boas </a:t>
            </a:r>
            <a:r>
              <a:rPr lang="en-US" err="1">
                <a:sym typeface="Garet Bold"/>
              </a:rPr>
              <a:t>Práticas</a:t>
            </a:r>
            <a:r>
              <a:rPr lang="en-US">
                <a:sym typeface="Garet Bold"/>
              </a:rPr>
              <a:t> (PIBP) </a:t>
            </a:r>
            <a:r>
              <a:rPr lang="en-US" err="1">
                <a:sym typeface="Garet"/>
              </a:rPr>
              <a:t>consiste</a:t>
            </a:r>
            <a:r>
              <a:rPr lang="en-US">
                <a:sym typeface="Garet"/>
              </a:rPr>
              <a:t> </a:t>
            </a:r>
            <a:r>
              <a:rPr lang="en-US" err="1">
                <a:sym typeface="Garet"/>
              </a:rPr>
              <a:t>em</a:t>
            </a:r>
            <a:r>
              <a:rPr lang="en-US">
                <a:sym typeface="Garet"/>
              </a:rPr>
              <a:t> um </a:t>
            </a:r>
            <a:r>
              <a:rPr lang="en-US" err="1">
                <a:sym typeface="Garet"/>
              </a:rPr>
              <a:t>conjunto</a:t>
            </a:r>
            <a:r>
              <a:rPr lang="en-US">
                <a:sym typeface="Garet"/>
              </a:rPr>
              <a:t> de </a:t>
            </a:r>
            <a:r>
              <a:rPr lang="en-US" err="1">
                <a:sym typeface="Garet"/>
              </a:rPr>
              <a:t>mecanismos</a:t>
            </a:r>
            <a:r>
              <a:rPr lang="en-US">
                <a:sym typeface="Garet"/>
              </a:rPr>
              <a:t> e </a:t>
            </a:r>
            <a:r>
              <a:rPr lang="en-US" err="1">
                <a:sym typeface="Garet"/>
              </a:rPr>
              <a:t>procedimentos</a:t>
            </a:r>
            <a:r>
              <a:rPr lang="en-US">
                <a:sym typeface="Garet"/>
              </a:rPr>
              <a:t> </a:t>
            </a:r>
            <a:r>
              <a:rPr lang="en-US" err="1">
                <a:sym typeface="Garet"/>
              </a:rPr>
              <a:t>internos</a:t>
            </a:r>
            <a:r>
              <a:rPr lang="en-US">
                <a:sym typeface="Garet"/>
              </a:rPr>
              <a:t> </a:t>
            </a:r>
            <a:r>
              <a:rPr lang="en-US" err="1">
                <a:sym typeface="Garet"/>
              </a:rPr>
              <a:t>cujo</a:t>
            </a:r>
            <a:r>
              <a:rPr lang="en-US">
                <a:sym typeface="Garet"/>
              </a:rPr>
              <a:t> </a:t>
            </a:r>
            <a:r>
              <a:rPr lang="en-US" err="1">
                <a:sym typeface="Garet"/>
              </a:rPr>
              <a:t>propósito</a:t>
            </a:r>
            <a:r>
              <a:rPr lang="en-US">
                <a:sym typeface="Garet"/>
              </a:rPr>
              <a:t> principal é </a:t>
            </a:r>
            <a:r>
              <a:rPr lang="en-US" err="1">
                <a:sym typeface="Garet"/>
              </a:rPr>
              <a:t>detectar</a:t>
            </a:r>
            <a:r>
              <a:rPr lang="en-US">
                <a:sym typeface="Garet"/>
              </a:rPr>
              <a:t> e </a:t>
            </a:r>
            <a:r>
              <a:rPr lang="en-US" err="1">
                <a:sym typeface="Garet"/>
              </a:rPr>
              <a:t>prevenir</a:t>
            </a:r>
            <a:r>
              <a:rPr lang="en-US">
                <a:sym typeface="Garet"/>
              </a:rPr>
              <a:t> </a:t>
            </a:r>
            <a:r>
              <a:rPr lang="en-US" err="1">
                <a:sym typeface="Garet"/>
              </a:rPr>
              <a:t>fraudes</a:t>
            </a:r>
            <a:r>
              <a:rPr lang="en-US">
                <a:sym typeface="Garet"/>
              </a:rPr>
              <a:t>, </a:t>
            </a:r>
            <a:r>
              <a:rPr lang="en-US" err="1">
                <a:sym typeface="Garet"/>
              </a:rPr>
              <a:t>atos</a:t>
            </a:r>
            <a:r>
              <a:rPr lang="en-US">
                <a:sym typeface="Garet"/>
              </a:rPr>
              <a:t> de </a:t>
            </a:r>
            <a:r>
              <a:rPr lang="en-US" err="1">
                <a:sym typeface="Garet"/>
              </a:rPr>
              <a:t>corrupção</a:t>
            </a:r>
            <a:r>
              <a:rPr lang="en-US">
                <a:sym typeface="Garet"/>
              </a:rPr>
              <a:t>, </a:t>
            </a:r>
            <a:r>
              <a:rPr lang="en-US" err="1">
                <a:sym typeface="Garet"/>
              </a:rPr>
              <a:t>irregularidades</a:t>
            </a:r>
            <a:r>
              <a:rPr lang="en-US">
                <a:sym typeface="Garet"/>
              </a:rPr>
              <a:t> e </a:t>
            </a:r>
            <a:r>
              <a:rPr lang="en-US" err="1">
                <a:sym typeface="Garet"/>
              </a:rPr>
              <a:t>desvios</a:t>
            </a:r>
            <a:r>
              <a:rPr lang="en-US">
                <a:sym typeface="Garet"/>
              </a:rPr>
              <a:t> de </a:t>
            </a:r>
            <a:r>
              <a:rPr lang="en-US" err="1">
                <a:sym typeface="Garet"/>
              </a:rPr>
              <a:t>conduta</a:t>
            </a:r>
            <a:r>
              <a:rPr lang="en-US">
                <a:sym typeface="Garet"/>
              </a:rPr>
              <a:t>. </a:t>
            </a:r>
          </a:p>
          <a:p>
            <a:pPr algn="just"/>
            <a:endParaRPr lang="en-US">
              <a:sym typeface="Garet"/>
            </a:endParaRPr>
          </a:p>
          <a:p>
            <a:pPr algn="just"/>
            <a:endParaRPr lang="en-US">
              <a:sym typeface="Garet"/>
            </a:endParaRPr>
          </a:p>
          <a:p>
            <a:pPr algn="just"/>
            <a:r>
              <a:rPr lang="en-US" err="1">
                <a:sym typeface="Garet"/>
              </a:rPr>
              <a:t>Além</a:t>
            </a:r>
            <a:r>
              <a:rPr lang="en-US">
                <a:sym typeface="Garet"/>
              </a:rPr>
              <a:t> disso, o PIBP tem </a:t>
            </a:r>
            <a:r>
              <a:rPr lang="en-US" err="1">
                <a:sym typeface="Garet"/>
              </a:rPr>
              <a:t>como</a:t>
            </a:r>
            <a:r>
              <a:rPr lang="en-US">
                <a:sym typeface="Garet"/>
              </a:rPr>
              <a:t> </a:t>
            </a:r>
            <a:r>
              <a:rPr lang="en-US" err="1">
                <a:sym typeface="Garet"/>
              </a:rPr>
              <a:t>objetivo</a:t>
            </a:r>
            <a:r>
              <a:rPr lang="en-US">
                <a:sym typeface="Garet"/>
              </a:rPr>
              <a:t> </a:t>
            </a:r>
            <a:r>
              <a:rPr lang="en-US" err="1">
                <a:sym typeface="Garet"/>
              </a:rPr>
              <a:t>avaliar</a:t>
            </a:r>
            <a:r>
              <a:rPr lang="en-US">
                <a:sym typeface="Garet"/>
              </a:rPr>
              <a:t> </a:t>
            </a:r>
            <a:r>
              <a:rPr lang="en-US" err="1">
                <a:sym typeface="Garet"/>
              </a:rPr>
              <a:t>os</a:t>
            </a:r>
            <a:r>
              <a:rPr lang="en-US">
                <a:sym typeface="Garet"/>
              </a:rPr>
              <a:t> </a:t>
            </a:r>
            <a:r>
              <a:rPr lang="en-US" err="1">
                <a:sym typeface="Garet"/>
              </a:rPr>
              <a:t>processos</a:t>
            </a:r>
            <a:r>
              <a:rPr lang="en-US">
                <a:sym typeface="Garet"/>
              </a:rPr>
              <a:t> </a:t>
            </a:r>
            <a:r>
              <a:rPr lang="en-US" err="1">
                <a:sym typeface="Garet"/>
              </a:rPr>
              <a:t>internos</a:t>
            </a:r>
            <a:r>
              <a:rPr lang="en-US">
                <a:sym typeface="Garet"/>
              </a:rPr>
              <a:t> com o </a:t>
            </a:r>
            <a:r>
              <a:rPr lang="en-US" err="1">
                <a:sym typeface="Garet"/>
              </a:rPr>
              <a:t>intuito</a:t>
            </a:r>
            <a:r>
              <a:rPr lang="en-US">
                <a:sym typeface="Garet"/>
              </a:rPr>
              <a:t> de </a:t>
            </a:r>
            <a:r>
              <a:rPr lang="en-US" err="1">
                <a:sym typeface="Garet"/>
              </a:rPr>
              <a:t>aprimorar</a:t>
            </a:r>
            <a:r>
              <a:rPr lang="en-US">
                <a:sym typeface="Garet"/>
              </a:rPr>
              <a:t> a </a:t>
            </a:r>
            <a:r>
              <a:rPr lang="en-US" err="1">
                <a:sym typeface="Garet"/>
              </a:rPr>
              <a:t>gestão</a:t>
            </a:r>
            <a:r>
              <a:rPr lang="en-US">
                <a:sym typeface="Garet"/>
              </a:rPr>
              <a:t> de </a:t>
            </a:r>
            <a:r>
              <a:rPr lang="en-US" err="1">
                <a:sym typeface="Garet"/>
              </a:rPr>
              <a:t>recursos</a:t>
            </a:r>
            <a:r>
              <a:rPr lang="en-US">
                <a:sym typeface="Garet"/>
              </a:rPr>
              <a:t>, para </a:t>
            </a:r>
            <a:r>
              <a:rPr lang="en-US" err="1">
                <a:sym typeface="Garet"/>
              </a:rPr>
              <a:t>garantir</a:t>
            </a:r>
            <a:r>
              <a:rPr lang="en-US">
                <a:sym typeface="Garet"/>
              </a:rPr>
              <a:t> a </a:t>
            </a:r>
            <a:r>
              <a:rPr lang="en-US" err="1">
                <a:sym typeface="Garet Bold"/>
              </a:rPr>
              <a:t>transparência</a:t>
            </a:r>
            <a:r>
              <a:rPr lang="en-US">
                <a:sym typeface="Garet Bold"/>
              </a:rPr>
              <a:t>, a </a:t>
            </a:r>
            <a:r>
              <a:rPr lang="en-US" err="1">
                <a:sym typeface="Garet Bold"/>
              </a:rPr>
              <a:t>lisura</a:t>
            </a:r>
            <a:r>
              <a:rPr lang="en-US">
                <a:sym typeface="Garet Bold"/>
              </a:rPr>
              <a:t> e a </a:t>
            </a:r>
            <a:r>
              <a:rPr lang="en-US" err="1">
                <a:sym typeface="Garet Bold"/>
              </a:rPr>
              <a:t>eficiência</a:t>
            </a:r>
            <a:r>
              <a:rPr lang="en-US">
                <a:sym typeface="Garet Bold"/>
              </a:rPr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97" y="1645920"/>
            <a:ext cx="4298243" cy="390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68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8916" y="240633"/>
            <a:ext cx="9998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>
                <a:solidFill>
                  <a:schemeClr val="tx2"/>
                </a:solidFill>
              </a:rPr>
              <a:t>IM-PIBP – PDM 2025-2028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816768" y="3050942"/>
            <a:ext cx="2370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>
                <a:solidFill>
                  <a:schemeClr val="bg1"/>
                </a:solidFill>
              </a:rPr>
              <a:t>imagem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950241" y="3050942"/>
            <a:ext cx="2370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>
                <a:solidFill>
                  <a:schemeClr val="bg1"/>
                </a:solidFill>
              </a:rPr>
              <a:t>imagem</a:t>
            </a:r>
          </a:p>
        </p:txBody>
      </p:sp>
      <p:pic>
        <p:nvPicPr>
          <p:cNvPr id="8" name="Imagem 7" descr="Texto&#10;&#10;O conteúdo gerado por IA pode estar incorreto.">
            <a:extLst>
              <a:ext uri="{FF2B5EF4-FFF2-40B4-BE49-F238E27FC236}">
                <a16:creationId xmlns:a16="http://schemas.microsoft.com/office/drawing/2014/main" id="{0B6C89F4-0484-E9D7-AD2C-2A00BD5DF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100" y="1010074"/>
            <a:ext cx="4723733" cy="551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2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8916" y="240633"/>
            <a:ext cx="999824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>
                <a:solidFill>
                  <a:schemeClr val="tx2"/>
                </a:solidFill>
              </a:rPr>
              <a:t>I</a:t>
            </a:r>
            <a:r>
              <a:rPr lang="pt-BR" sz="3000" b="1">
                <a:solidFill>
                  <a:schemeClr val="tx2"/>
                </a:solidFill>
              </a:rPr>
              <a:t>ndicador de Maturidade do PIBP (</a:t>
            </a:r>
            <a:r>
              <a:rPr lang="pt-BR" sz="3500" b="1">
                <a:solidFill>
                  <a:schemeClr val="tx2"/>
                </a:solidFill>
              </a:rPr>
              <a:t>I</a:t>
            </a:r>
            <a:r>
              <a:rPr lang="pt-BR" sz="3200" b="1">
                <a:solidFill>
                  <a:schemeClr val="tx2"/>
                </a:solidFill>
              </a:rPr>
              <a:t>M-PIBP) </a:t>
            </a:r>
            <a:endParaRPr lang="pt-BR" sz="4400" b="1">
              <a:solidFill>
                <a:schemeClr val="tx2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816768" y="3050942"/>
            <a:ext cx="2370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>
                <a:solidFill>
                  <a:schemeClr val="bg1"/>
                </a:solidFill>
              </a:rPr>
              <a:t>imagem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950241" y="3050942"/>
            <a:ext cx="2370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>
                <a:solidFill>
                  <a:schemeClr val="bg1"/>
                </a:solidFill>
              </a:rPr>
              <a:t>imagem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49" y="1051598"/>
            <a:ext cx="9324975" cy="51435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8655001" y="5806402"/>
            <a:ext cx="2218045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Pág.07 da Cartilha PIBP 2025-2025</a:t>
            </a:r>
          </a:p>
        </p:txBody>
      </p:sp>
    </p:spTree>
    <p:extLst>
      <p:ext uri="{BB962C8B-B14F-4D97-AF65-F5344CB8AC3E}">
        <p14:creationId xmlns:p14="http://schemas.microsoft.com/office/powerpoint/2010/main" val="224440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8916" y="240633"/>
            <a:ext cx="9998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>
                <a:solidFill>
                  <a:schemeClr val="tx2"/>
                </a:solidFill>
              </a:rPr>
              <a:t>Nosso objetivo inicial: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950241" y="3050942"/>
            <a:ext cx="2370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>
                <a:solidFill>
                  <a:schemeClr val="bg1"/>
                </a:solidFill>
              </a:rPr>
              <a:t>imagem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04" y="1194864"/>
            <a:ext cx="9507572" cy="484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93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8916" y="240633"/>
            <a:ext cx="9998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>
                <a:solidFill>
                  <a:schemeClr val="tx2"/>
                </a:solidFill>
              </a:rPr>
              <a:t>IM-PIBP: Key </a:t>
            </a:r>
            <a:r>
              <a:rPr lang="pt-BR" sz="4400" b="1" err="1">
                <a:solidFill>
                  <a:schemeClr val="tx2"/>
                </a:solidFill>
              </a:rPr>
              <a:t>Process</a:t>
            </a:r>
            <a:r>
              <a:rPr lang="pt-BR" sz="4400" b="1">
                <a:solidFill>
                  <a:schemeClr val="tx2"/>
                </a:solidFill>
              </a:rPr>
              <a:t> </a:t>
            </a:r>
            <a:r>
              <a:rPr lang="pt-BR" sz="4400" b="1" err="1">
                <a:solidFill>
                  <a:schemeClr val="tx2"/>
                </a:solidFill>
              </a:rPr>
              <a:t>Indicator</a:t>
            </a:r>
            <a:r>
              <a:rPr lang="pt-BR" sz="4400" b="1">
                <a:solidFill>
                  <a:schemeClr val="tx2"/>
                </a:solidFill>
              </a:rPr>
              <a:t> (KPI)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816768" y="3050942"/>
            <a:ext cx="2370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>
                <a:solidFill>
                  <a:schemeClr val="bg1"/>
                </a:solidFill>
              </a:rPr>
              <a:t>imagem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950241" y="3050942"/>
            <a:ext cx="2370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>
                <a:solidFill>
                  <a:schemeClr val="bg1"/>
                </a:solidFill>
              </a:rPr>
              <a:t>imagem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045" y="1314966"/>
            <a:ext cx="8499974" cy="399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13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2290" y="240633"/>
            <a:ext cx="10499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>
                <a:solidFill>
                  <a:schemeClr val="tx2"/>
                </a:solidFill>
              </a:rPr>
              <a:t>Nota máxima possível já no próximo ciclo 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950241" y="3050942"/>
            <a:ext cx="2370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>
                <a:solidFill>
                  <a:schemeClr val="bg1"/>
                </a:solidFill>
              </a:rPr>
              <a:t>imagem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36" y="1242838"/>
            <a:ext cx="10380482" cy="494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28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631767" y="1275347"/>
            <a:ext cx="9542938" cy="4144551"/>
          </a:xfrm>
          <a:prstGeom prst="rect">
            <a:avLst/>
          </a:prstGeom>
          <a:solidFill>
            <a:srgbClr val="3E53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99070" y="1566296"/>
            <a:ext cx="940920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>
                <a:solidFill>
                  <a:schemeClr val="bg1"/>
                </a:solidFill>
              </a:rPr>
              <a:t>A Equipe da Divisão de Programa de Integridade e Boas Práticas (DPIBP) da Coordenadoria de Promoção da Integridade e Boas Práticas (COPI) da Controladoria Geral do Município (CGM) permanece à disposição para eventuais esclarecimentos.</a:t>
            </a:r>
            <a:endParaRPr lang="pt-BR" sz="35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229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Marilia Miquelin de Oliveira</dc:creator>
  <cp:revision>1</cp:revision>
  <dcterms:created xsi:type="dcterms:W3CDTF">2025-01-23T13:49:12Z</dcterms:created>
  <dcterms:modified xsi:type="dcterms:W3CDTF">2025-08-19T20:04:39Z</dcterms:modified>
</cp:coreProperties>
</file>