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  <p:sldMasterId id="2147483842" r:id="rId5"/>
  </p:sldMasterIdLst>
  <p:notesMasterIdLst>
    <p:notesMasterId r:id="rId7"/>
  </p:notesMasterIdLst>
  <p:handoutMasterIdLst>
    <p:handoutMasterId r:id="rId8"/>
  </p:handoutMasterIdLst>
  <p:sldIdLst>
    <p:sldId id="2642" r:id="rId6"/>
  </p:sldIdLst>
  <p:sldSz cx="6480175" cy="864076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0A0"/>
    <a:srgbClr val="5A9632"/>
    <a:srgbClr val="F09600"/>
    <a:srgbClr val="F0640A"/>
    <a:srgbClr val="C81428"/>
    <a:srgbClr val="E08812"/>
    <a:srgbClr val="3E9880"/>
    <a:srgbClr val="409694"/>
    <a:srgbClr val="F1C301"/>
    <a:srgbClr val="449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7A0DC-509B-1902-3542-CAC1AC8C6029}" v="19" dt="2025-07-24T20:55:42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1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m Tassinari" userId="ebcdbff6-da40-445d-8d1b-b9d4d6b3b871" providerId="ADAL" clId="{B746FC0B-C59F-4CB9-957E-1D0753725CC0}"/>
    <pc:docChg chg="delSld modSld">
      <pc:chgData name="Martim Tassinari" userId="ebcdbff6-da40-445d-8d1b-b9d4d6b3b871" providerId="ADAL" clId="{B746FC0B-C59F-4CB9-957E-1D0753725CC0}" dt="2025-07-24T20:56:17.466" v="1" actId="47"/>
      <pc:docMkLst>
        <pc:docMk/>
      </pc:docMkLst>
      <pc:sldChg chg="modSp mod">
        <pc:chgData name="Martim Tassinari" userId="ebcdbff6-da40-445d-8d1b-b9d4d6b3b871" providerId="ADAL" clId="{B746FC0B-C59F-4CB9-957E-1D0753725CC0}" dt="2025-07-24T20:56:08.735" v="0" actId="120"/>
        <pc:sldMkLst>
          <pc:docMk/>
          <pc:sldMk cId="165844118" sldId="2642"/>
        </pc:sldMkLst>
        <pc:spChg chg="mod">
          <ac:chgData name="Martim Tassinari" userId="ebcdbff6-da40-445d-8d1b-b9d4d6b3b871" providerId="ADAL" clId="{B746FC0B-C59F-4CB9-957E-1D0753725CC0}" dt="2025-07-24T20:56:08.735" v="0" actId="120"/>
          <ac:spMkLst>
            <pc:docMk/>
            <pc:sldMk cId="165844118" sldId="2642"/>
            <ac:spMk id="12" creationId="{0ACAD330-F051-380D-2D29-3C28402E31FD}"/>
          </ac:spMkLst>
        </pc:spChg>
      </pc:sldChg>
      <pc:sldChg chg="del">
        <pc:chgData name="Martim Tassinari" userId="ebcdbff6-da40-445d-8d1b-b9d4d6b3b871" providerId="ADAL" clId="{B746FC0B-C59F-4CB9-957E-1D0753725CC0}" dt="2025-07-24T20:56:17.466" v="1" actId="47"/>
        <pc:sldMkLst>
          <pc:docMk/>
          <pc:sldMk cId="3588708556" sldId="26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0F9CDCE-C87C-4AA9-B775-CECF1BA4D7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BC8289F-F36E-1DBC-E70B-9B2647F2AB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1A4F-4CAE-4081-8463-7A97016EC766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1C75BF-6B55-29F7-7EEA-4BE57599ED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F97442-5482-8BC5-04BE-16C0DE433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7F3A6-174E-42F3-997A-978A4157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6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487D0-1AF7-4811-925E-AB805B26A20F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26321-A6E1-44B9-8584-83CB39DB9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9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26321-A6E1-44B9-8584-83CB39DB974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95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AB5B7A2-0991-3682-2007-6E7246979A8B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517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342F5C4-ECDC-9469-7AE7-C5A57AC1F9F9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98BB8F4-2D32-C225-1ADE-67D85BD55918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53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ME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B20D3F2-533A-0F13-98CD-EE890598FFE8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26F722F-7681-D60E-CED3-415F46F4C4FA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08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ME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8074855-AC30-FE84-77E5-42F87016DF24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1E61513-0A5F-087B-2432-B7AC11C1714A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871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AB5B7A2-0991-3682-2007-6E7246979A8B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F501735-52D4-009C-FAAF-D33E9865E080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276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960EE0D-D38C-68DF-06DD-8F6A4039C743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7B55538-4830-9D93-D175-0F4BB0BD1C81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64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BBAFBCD-E6D5-3F87-E7EB-74C91B8E00B5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B8E6F1D-52CE-C354-BCC7-B3E97EE389C0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48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A038613-3D49-049C-977E-5CA017A2EBA1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13374F6-74F0-00DC-1040-681C75E9BFDC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39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21E477-13AC-89A7-7444-61B366AA8243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1F147BA-2323-E88C-FDAD-83D05FD976ED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78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949775D-143E-07EB-4064-161D43F6EAC6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0590816-121B-887F-3245-62B75823E301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18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29916DE-7FEE-331F-5320-A2998C8B875E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013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960EE0D-D38C-68DF-06DD-8F6A4039C743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7B55538-4830-9D93-D175-0F4BB0BD1C81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35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66D46B6-DBF6-2909-D34C-28533419FA7A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024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4F7651E-88DA-40CB-59B9-7919ACA6CAB9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10119E9-3F69-BE1D-8470-15BA40F0FF92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238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342F5C4-ECDC-9469-7AE7-C5A57AC1F9F9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98BB8F4-2D32-C225-1ADE-67D85BD55918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0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ME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B20D3F2-533A-0F13-98CD-EE890598FFE8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26F722F-7681-D60E-CED3-415F46F4C4FA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113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ME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8074855-AC30-FE84-77E5-42F87016DF24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1E61513-0A5F-087B-2432-B7AC11C1714A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BBAFBCD-E6D5-3F87-E7EB-74C91B8E00B5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B8E6F1D-52CE-C354-BCC7-B3E97EE389C0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427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A038613-3D49-049C-977E-5CA017A2EBA1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13374F6-74F0-00DC-1040-681C75E9BFDC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302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21E477-13AC-89A7-7444-61B366AA8243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1F147BA-2323-E88C-FDAD-83D05FD976ED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6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949775D-143E-07EB-4064-161D43F6EAC6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0590816-121B-887F-3245-62B75823E301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60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435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66D46B6-DBF6-2909-D34C-28533419FA7A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7C35254-42BD-5412-3A00-EDA64797E4EB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2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C622E59-F029-687C-C99C-417A9C8B1BE9}"/>
              </a:ext>
            </a:extLst>
          </p:cNvPr>
          <p:cNvSpPr txBox="1">
            <a:spLocks/>
          </p:cNvSpPr>
          <p:nvPr/>
        </p:nvSpPr>
        <p:spPr>
          <a:xfrm>
            <a:off x="0" y="1081088"/>
            <a:ext cx="6480175" cy="1798637"/>
          </a:xfrm>
          <a:custGeom>
            <a:avLst/>
            <a:gdLst>
              <a:gd name="connsiteX0" fmla="*/ 4535488 w 6480175"/>
              <a:gd name="connsiteY0" fmla="*/ 0 h 1798637"/>
              <a:gd name="connsiteX1" fmla="*/ 6480175 w 6480175"/>
              <a:gd name="connsiteY1" fmla="*/ 0 h 1798637"/>
              <a:gd name="connsiteX2" fmla="*/ 6480175 w 6480175"/>
              <a:gd name="connsiteY2" fmla="*/ 1798637 h 1798637"/>
              <a:gd name="connsiteX3" fmla="*/ 0 w 6480175"/>
              <a:gd name="connsiteY3" fmla="*/ 1798637 h 1798637"/>
              <a:gd name="connsiteX4" fmla="*/ 0 w 6480175"/>
              <a:gd name="connsiteY4" fmla="*/ 142875 h 1798637"/>
              <a:gd name="connsiteX5" fmla="*/ 4535488 w 6480175"/>
              <a:gd name="connsiteY5" fmla="*/ 142875 h 1798637"/>
              <a:gd name="connsiteX6" fmla="*/ 4535488 w 6480175"/>
              <a:gd name="connsiteY6" fmla="*/ 0 h 17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1798637">
                <a:moveTo>
                  <a:pt x="4535488" y="0"/>
                </a:moveTo>
                <a:lnTo>
                  <a:pt x="6480175" y="0"/>
                </a:lnTo>
                <a:lnTo>
                  <a:pt x="6480175" y="1798637"/>
                </a:lnTo>
                <a:lnTo>
                  <a:pt x="0" y="1798637"/>
                </a:lnTo>
                <a:lnTo>
                  <a:pt x="0" y="142875"/>
                </a:lnTo>
                <a:lnTo>
                  <a:pt x="4535488" y="142875"/>
                </a:lnTo>
                <a:lnTo>
                  <a:pt x="4535488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21501" indent="-121501" algn="l" defTabSz="486004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4503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50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506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508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510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9512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514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5515" indent="-121501" algn="l" defTabSz="486004" rtl="0" eaLnBrk="1" latinLnBrk="0" hangingPunct="1">
              <a:lnSpc>
                <a:spcPct val="90000"/>
              </a:lnSpc>
              <a:spcBef>
                <a:spcPts val="266"/>
              </a:spcBef>
              <a:buFont typeface="Arial" panose="020B0604020202020204" pitchFamily="34" charset="0"/>
              <a:buChar char="•"/>
              <a:defRPr sz="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F0B49378-06C7-23CB-D46E-093C2E026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080381"/>
            <a:ext cx="6480176" cy="1800000"/>
          </a:xfrm>
          <a:custGeom>
            <a:avLst/>
            <a:gdLst>
              <a:gd name="connsiteX0" fmla="*/ 4536088 w 6480176"/>
              <a:gd name="connsiteY0" fmla="*/ 0 h 1800000"/>
              <a:gd name="connsiteX1" fmla="*/ 6480176 w 6480176"/>
              <a:gd name="connsiteY1" fmla="*/ 0 h 1800000"/>
              <a:gd name="connsiteX2" fmla="*/ 6480176 w 6480176"/>
              <a:gd name="connsiteY2" fmla="*/ 1800000 h 1800000"/>
              <a:gd name="connsiteX3" fmla="*/ 4536088 w 6480176"/>
              <a:gd name="connsiteY3" fmla="*/ 1800000 h 1800000"/>
              <a:gd name="connsiteX4" fmla="*/ 4536088 w 6480176"/>
              <a:gd name="connsiteY4" fmla="*/ 1799344 h 1800000"/>
              <a:gd name="connsiteX5" fmla="*/ 0 w 6480176"/>
              <a:gd name="connsiteY5" fmla="*/ 1799344 h 1800000"/>
              <a:gd name="connsiteX6" fmla="*/ 0 w 6480176"/>
              <a:gd name="connsiteY6" fmla="*/ 144000 h 1800000"/>
              <a:gd name="connsiteX7" fmla="*/ 4536088 w 6480176"/>
              <a:gd name="connsiteY7" fmla="*/ 14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76" h="1800000">
                <a:moveTo>
                  <a:pt x="4536088" y="0"/>
                </a:moveTo>
                <a:lnTo>
                  <a:pt x="6480176" y="0"/>
                </a:lnTo>
                <a:lnTo>
                  <a:pt x="6480176" y="1800000"/>
                </a:lnTo>
                <a:lnTo>
                  <a:pt x="4536088" y="1800000"/>
                </a:lnTo>
                <a:lnTo>
                  <a:pt x="4536088" y="1799344"/>
                </a:lnTo>
                <a:lnTo>
                  <a:pt x="0" y="1799344"/>
                </a:lnTo>
                <a:lnTo>
                  <a:pt x="0" y="144000"/>
                </a:lnTo>
                <a:lnTo>
                  <a:pt x="4536088" y="1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4F7651E-88DA-40CB-59B9-7919ACA6CAB9}"/>
              </a:ext>
            </a:extLst>
          </p:cNvPr>
          <p:cNvSpPr/>
          <p:nvPr userDrawn="1"/>
        </p:nvSpPr>
        <p:spPr>
          <a:xfrm>
            <a:off x="-1" y="217011"/>
            <a:ext cx="4536088" cy="10073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10119E9-3F69-BE1D-8470-15BA40F0FF92}"/>
              </a:ext>
            </a:extLst>
          </p:cNvPr>
          <p:cNvCxnSpPr>
            <a:cxnSpLocks/>
          </p:cNvCxnSpPr>
          <p:nvPr userDrawn="1"/>
        </p:nvCxnSpPr>
        <p:spPr>
          <a:xfrm>
            <a:off x="359986" y="7920000"/>
            <a:ext cx="5760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86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72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9" r:id="rId8"/>
    <p:sldLayoutId id="2147483837" r:id="rId9"/>
    <p:sldLayoutId id="2147483840" r:id="rId10"/>
    <p:sldLayoutId id="2147483838" r:id="rId11"/>
    <p:sldLayoutId id="2147483841" r:id="rId12"/>
  </p:sldLayoutIdLst>
  <p:txStyles>
    <p:titleStyle>
      <a:lvl1pPr algn="l" defTabSz="486004" rtl="0" eaLnBrk="1" latinLnBrk="0" hangingPunct="1">
        <a:lnSpc>
          <a:spcPct val="90000"/>
        </a:lnSpc>
        <a:spcBef>
          <a:spcPct val="0"/>
        </a:spcBef>
        <a:buNone/>
        <a:defRPr sz="23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1" indent="-121501" algn="l" defTabSz="486004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503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07505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506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508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510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512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514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515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3002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6004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9005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2007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5009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8011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1013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4014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 userDrawn="1">
          <p15:clr>
            <a:srgbClr val="F26B43"/>
          </p15:clr>
        </p15:guide>
        <p15:guide id="2" pos="38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0985AB15-F277-E99E-D761-202A134DEBEE}"/>
              </a:ext>
            </a:extLst>
          </p:cNvPr>
          <p:cNvGrpSpPr/>
          <p:nvPr userDrawn="1"/>
        </p:nvGrpSpPr>
        <p:grpSpPr>
          <a:xfrm>
            <a:off x="4824087" y="565116"/>
            <a:ext cx="1296000" cy="335214"/>
            <a:chOff x="4824087" y="565116"/>
            <a:chExt cx="1296000" cy="335214"/>
          </a:xfrm>
          <a:solidFill>
            <a:schemeClr val="tx1"/>
          </a:solidFill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1E68D673-C232-BED1-C412-D61E18CC02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24087" y="565116"/>
              <a:ext cx="576000" cy="335214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0C354783-B733-7468-1B77-8CDA10A82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44087" y="567530"/>
              <a:ext cx="576000" cy="33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84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l" defTabSz="486004" rtl="0" eaLnBrk="1" latinLnBrk="0" hangingPunct="1">
        <a:lnSpc>
          <a:spcPct val="90000"/>
        </a:lnSpc>
        <a:spcBef>
          <a:spcPct val="0"/>
        </a:spcBef>
        <a:buNone/>
        <a:defRPr sz="23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1" indent="-121501" algn="l" defTabSz="486004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503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07505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506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508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510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512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514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515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3002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6004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9005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2007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5009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8011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1013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4014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 userDrawn="1">
          <p15:clr>
            <a:srgbClr val="F26B43"/>
          </p15:clr>
        </p15:guide>
        <p15:guide id="2" pos="38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svg"/><Relationship Id="rId7" Type="http://schemas.openxmlformats.org/officeDocument/2006/relationships/hyperlink" Target="https://tinyurl.com/yc4sdvrr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6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8B5FF-1B45-D8A8-E79A-4DDFD9EE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66" descr="Pessoas andando de skate na rua&#10;&#10;O conteúdo gerado por IA pode estar incorreto.">
            <a:extLst>
              <a:ext uri="{FF2B5EF4-FFF2-40B4-BE49-F238E27FC236}">
                <a16:creationId xmlns:a16="http://schemas.microsoft.com/office/drawing/2014/main" id="{12C6C86A-9B90-66B2-1028-B58D87A1E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19979" r="-65" b="13392"/>
          <a:stretch>
            <a:fillRect/>
          </a:stretch>
        </p:blipFill>
        <p:spPr>
          <a:xfrm>
            <a:off x="0" y="6250639"/>
            <a:ext cx="4809531" cy="1802659"/>
          </a:xfrm>
          <a:prstGeom prst="rect">
            <a:avLst/>
          </a:prstGeom>
        </p:spPr>
      </p:pic>
      <p:pic>
        <p:nvPicPr>
          <p:cNvPr id="17" name="Imagem 16" descr="Texto&#10;&#10;O conteúdo gerado por IA pode estar incorreto.">
            <a:extLst>
              <a:ext uri="{FF2B5EF4-FFF2-40B4-BE49-F238E27FC236}">
                <a16:creationId xmlns:a16="http://schemas.microsoft.com/office/drawing/2014/main" id="{EE898EF1-C854-1EEB-9F78-EF4DB1BAA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36" y="204304"/>
            <a:ext cx="1914851" cy="48954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49874D-C388-0A40-DE27-20199DEE55EE}"/>
              </a:ext>
            </a:extLst>
          </p:cNvPr>
          <p:cNvSpPr/>
          <p:nvPr/>
        </p:nvSpPr>
        <p:spPr>
          <a:xfrm>
            <a:off x="-1" y="1"/>
            <a:ext cx="4032000" cy="844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BC7E97D-8533-A0FA-9B41-86F75052EA47}"/>
              </a:ext>
            </a:extLst>
          </p:cNvPr>
          <p:cNvSpPr/>
          <p:nvPr/>
        </p:nvSpPr>
        <p:spPr>
          <a:xfrm>
            <a:off x="4805174" y="2914433"/>
            <a:ext cx="1703630" cy="5726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2D21C3-958A-10D1-6FB2-01222C64E423}"/>
              </a:ext>
            </a:extLst>
          </p:cNvPr>
          <p:cNvSpPr txBox="1"/>
          <p:nvPr/>
        </p:nvSpPr>
        <p:spPr>
          <a:xfrm>
            <a:off x="360087" y="19660"/>
            <a:ext cx="3447984" cy="864000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 panose="020B0503050000020004" pitchFamily="34" charset="0"/>
              </a:rPr>
              <a:t>PARCERIA PÚBLICO-PRIVADA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</a:rPr>
              <a:t>ESPLANADA </a:t>
            </a:r>
            <a:r>
              <a:rPr lang="pt-BR" sz="2000" b="1" dirty="0">
                <a:solidFill>
                  <a:srgbClr val="FFFFFF"/>
                </a:solidFill>
                <a:latin typeface="Fira Sans"/>
              </a:rPr>
              <a:t>LIBERDADE</a:t>
            </a:r>
            <a:endParaRPr lang="pt-B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CAD330-F051-380D-2D29-3C28402E31FD}"/>
              </a:ext>
            </a:extLst>
          </p:cNvPr>
          <p:cNvSpPr txBox="1"/>
          <p:nvPr/>
        </p:nvSpPr>
        <p:spPr>
          <a:xfrm>
            <a:off x="259857" y="3072038"/>
            <a:ext cx="4285460" cy="56816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pt-BR" sz="1100" dirty="0">
                <a:latin typeface="Fira Sans"/>
                <a:cs typeface="Poppins"/>
              </a:rPr>
              <a:t>Vem aí a nova iniciativa de recuperação da região central da cidade. O projeto é uma Parceria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/>
                <a:cs typeface="Poppins"/>
              </a:rPr>
              <a:t> Público-Privada </a:t>
            </a:r>
            <a:r>
              <a:rPr lang="pt-BR" sz="1100" dirty="0">
                <a:latin typeface="Fira Sans"/>
                <a:cs typeface="Poppins"/>
              </a:rPr>
              <a:t>que busca criar novos espaços livres e verdes e equipamentos públicos na região.</a:t>
            </a:r>
            <a:endParaRPr lang="pt-BR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cs typeface="Poppins" panose="00000500000000000000" pitchFamily="50" charset="0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3EEF78E6-CCB8-E8DE-DD2E-E82AB228EA6D}"/>
              </a:ext>
            </a:extLst>
          </p:cNvPr>
          <p:cNvSpPr/>
          <p:nvPr/>
        </p:nvSpPr>
        <p:spPr>
          <a:xfrm>
            <a:off x="694803" y="3855227"/>
            <a:ext cx="1675192" cy="23397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  <a:latin typeface="Fira Sans"/>
                <a:cs typeface="Segoe UI"/>
              </a:rPr>
              <a:t>IMPLANTAÇÃO DE NOVAS LAJES E EDIFICAÇÕES </a:t>
            </a:r>
          </a:p>
          <a:p>
            <a:pPr>
              <a:defRPr/>
            </a:pPr>
            <a:endParaRPr lang="pt-BR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/>
              <a:cs typeface="Segoe UI"/>
            </a:endParaRPr>
          </a:p>
          <a:p>
            <a:pPr>
              <a:defRPr/>
            </a:pPr>
            <a:r>
              <a:rPr lang="pt-BR" sz="1050" dirty="0">
                <a:solidFill>
                  <a:schemeClr val="tx1"/>
                </a:solidFill>
                <a:latin typeface="Fira Sans"/>
                <a:ea typeface="Inter ExtraBold" panose="02000503000000020004" pitchFamily="2" charset="0"/>
              </a:rPr>
              <a:t>Construção da ligação entre os viadutos, criando novos espaços livres e equipamentos</a:t>
            </a:r>
          </a:p>
          <a:p>
            <a:pPr>
              <a:defRPr/>
            </a:pPr>
            <a:endParaRPr 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/>
              <a:ea typeface="Inter ExtraBold" panose="02000503000000020004" pitchFamily="2" charset="0"/>
            </a:endParaRPr>
          </a:p>
          <a:p>
            <a:pPr>
              <a:defRPr/>
            </a:pPr>
            <a:endParaRPr 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/>
              <a:ea typeface="Inter ExtraBold" panose="02000503000000020004" pitchFamily="2" charset="0"/>
            </a:endParaRP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  <a:latin typeface="Fira Sans"/>
                <a:cs typeface="Segoe UI"/>
              </a:rPr>
              <a:t>MAIS ÁREAS VERDES E ESPAÇOS LIVRES</a:t>
            </a:r>
          </a:p>
          <a:p>
            <a:pPr>
              <a:defRPr/>
            </a:pPr>
            <a:endParaRPr lang="pt-BR" sz="600" b="1" dirty="0">
              <a:solidFill>
                <a:schemeClr val="tx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ra Sans"/>
                <a:ea typeface="Inter ExtraBold" panose="02000503000000020004" pitchFamily="2" charset="0"/>
              </a:rPr>
              <a:t>Implantação de espaços de permanência e áreas verdes</a:t>
            </a:r>
            <a:endParaRPr 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/>
              <a:ea typeface="Inter ExtraBold" panose="02000503000000020004" pitchFamily="2" charset="0"/>
            </a:endParaRPr>
          </a:p>
          <a:p>
            <a:pPr>
              <a:defRPr/>
            </a:pPr>
            <a:endParaRPr 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/>
              <a:ea typeface="Inter ExtraBold" panose="02000503000000020004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9EB45B-6C31-2359-5FC5-B54B92151133}"/>
              </a:ext>
            </a:extLst>
          </p:cNvPr>
          <p:cNvSpPr txBox="1"/>
          <p:nvPr/>
        </p:nvSpPr>
        <p:spPr>
          <a:xfrm>
            <a:off x="4982703" y="3030936"/>
            <a:ext cx="1510616" cy="52629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1346200" algn="l"/>
              </a:tabLst>
              <a:defRPr/>
            </a:pPr>
            <a:r>
              <a:rPr lang="pt-BR" b="1" dirty="0">
                <a:solidFill>
                  <a:schemeClr val="accent1"/>
                </a:solidFill>
                <a:latin typeface="Fira Sans" panose="020B0503050000020004" pitchFamily="34" charset="0"/>
              </a:rPr>
              <a:t>RESUMO</a:t>
            </a:r>
          </a:p>
          <a:p>
            <a:pPr>
              <a:tabLst>
                <a:tab pos="1346200" algn="l"/>
              </a:tabLst>
              <a:defRPr/>
            </a:pPr>
            <a:endParaRPr lang="pt-BR" sz="1000" b="1" dirty="0">
              <a:solidFill>
                <a:schemeClr val="accent4"/>
              </a:solidFill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Modalidade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Concessão Administrativa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Prazo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30 anos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Investimento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R$ </a:t>
            </a:r>
            <a:r>
              <a:rPr lang="pt-BR" sz="1100" b="1" dirty="0">
                <a:latin typeface="Fira Sans" panose="020B0503050000020004" pitchFamily="34" charset="0"/>
                <a:cs typeface="Segoe UI" panose="020B0502040204020203" pitchFamily="34" charset="0"/>
              </a:rPr>
              <a:t>338,6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 milhões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Custeio anual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R$ </a:t>
            </a:r>
            <a:r>
              <a:rPr lang="pt-BR" sz="1100" b="1" dirty="0">
                <a:latin typeface="Fira Sans" panose="020B0503050000020004" pitchFamily="34" charset="0"/>
                <a:cs typeface="Segoe UI" panose="020B0502040204020203" pitchFamily="34" charset="0"/>
              </a:rPr>
              <a:t>20,2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 </a:t>
            </a:r>
            <a:r>
              <a:rPr lang="pt-BR" sz="1100" b="1" dirty="0">
                <a:latin typeface="Fira Sans" panose="020B0503050000020004" pitchFamily="34" charset="0"/>
                <a:cs typeface="Segoe UI" panose="020B0502040204020203" pitchFamily="34" charset="0"/>
              </a:rPr>
              <a:t>milhões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lang="pt-BR" sz="1100" b="1" dirty="0">
              <a:latin typeface="Fira Sans" panose="020B05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Receitas acessórias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R$ </a:t>
            </a:r>
            <a:r>
              <a:rPr lang="pt-BR" sz="1100" b="1" dirty="0">
                <a:latin typeface="Fira Sans" panose="020B0503050000020004" pitchFamily="34" charset="0"/>
                <a:cs typeface="Segoe UI" panose="020B0502040204020203" pitchFamily="34" charset="0"/>
              </a:rPr>
              <a:t>33,9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 milhões</a:t>
            </a:r>
            <a:endParaRPr lang="pt-BR" sz="1100" b="1" dirty="0">
              <a:latin typeface="Fira Sans" panose="020B05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kumimoji="0" lang="pt-BR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Aporte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R$ </a:t>
            </a:r>
            <a:r>
              <a:rPr lang="pt-BR" sz="1100" b="1" dirty="0">
                <a:latin typeface="Fira Sans" panose="020B0503050000020004" pitchFamily="34" charset="0"/>
                <a:cs typeface="Segoe UI" panose="020B0502040204020203" pitchFamily="34" charset="0"/>
              </a:rPr>
              <a:t>150,0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 milhões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Contraprestação Anual Máxima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R$ </a:t>
            </a:r>
            <a:r>
              <a:rPr lang="pt-BR" sz="1100" b="1" dirty="0">
                <a:latin typeface="Fira Sans" panose="020B0503050000020004" pitchFamily="34" charset="0"/>
                <a:cs typeface="Segoe UI" panose="020B0502040204020203" pitchFamily="34" charset="0"/>
              </a:rPr>
              <a:t>35,2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 </a:t>
            </a:r>
            <a:r>
              <a:rPr lang="pt-BR" sz="1100" b="1" dirty="0">
                <a:latin typeface="Fira Sans" panose="020B0503050000020004" pitchFamily="34" charset="0"/>
                <a:cs typeface="Segoe UI" panose="020B0502040204020203" pitchFamily="34" charset="0"/>
              </a:rPr>
              <a:t>milhões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TIR real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lang="pt-BR" sz="1100" b="1" dirty="0">
                <a:latin typeface="Fira Sans" panose="020B0503050000020004" pitchFamily="34" charset="0"/>
                <a:cs typeface="Segoe UI" panose="020B0502040204020203" pitchFamily="34" charset="0"/>
              </a:rPr>
              <a:t>10,9% a.a.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Garantia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lang="pt-BR" sz="1100" b="1" dirty="0">
                <a:latin typeface="Fira Sans" panose="020B0503050000020004" pitchFamily="34" charset="0"/>
                <a:cs typeface="Segoe UI" panose="020B0502040204020203" pitchFamily="34" charset="0"/>
              </a:rPr>
              <a:t>12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Segoe UI" panose="020B0502040204020203" pitchFamily="34" charset="0"/>
              </a:rPr>
              <a:t> Contraprestações</a:t>
            </a:r>
            <a:r>
              <a:rPr lang="pt-BR" sz="1100" b="1" dirty="0">
                <a:latin typeface="Fira Sans" panose="020B0503050000020004" pitchFamily="34" charset="0"/>
                <a:cs typeface="Segoe UI" panose="020B0502040204020203" pitchFamily="34" charset="0"/>
              </a:rPr>
              <a:t> mensais</a:t>
            </a:r>
            <a:endParaRPr kumimoji="0" lang="pt-BR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lang="pt-BR" sz="1000" b="1" i="1" dirty="0">
              <a:latin typeface="Fira Sans" panose="020B05030500000200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A0E0C09-FB5E-07DA-8942-AB7B781126A5}"/>
              </a:ext>
            </a:extLst>
          </p:cNvPr>
          <p:cNvSpPr/>
          <p:nvPr/>
        </p:nvSpPr>
        <p:spPr>
          <a:xfrm>
            <a:off x="2899396" y="3849241"/>
            <a:ext cx="1838709" cy="24429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  <a:latin typeface="Fira Sans"/>
                <a:cs typeface="Segoe UI"/>
              </a:rPr>
              <a:t>CRIAÇÃO DE POLO MULTICULTURAL</a:t>
            </a:r>
          </a:p>
          <a:p>
            <a:pPr>
              <a:defRPr/>
            </a:pPr>
            <a:endParaRPr lang="pt-BR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/>
              <a:cs typeface="Segoe UI"/>
            </a:endParaRPr>
          </a:p>
          <a:p>
            <a:pPr>
              <a:defRPr/>
            </a:pPr>
            <a:r>
              <a:rPr lang="pt-BR" sz="1050" dirty="0">
                <a:solidFill>
                  <a:schemeClr val="tx1"/>
                </a:solidFill>
                <a:latin typeface="Fira Sans"/>
                <a:ea typeface="Inter ExtraBold" panose="02000503000000020004" pitchFamily="2" charset="0"/>
              </a:rPr>
              <a:t>Valorização da cultura e memória do bairro e seus povos</a:t>
            </a:r>
          </a:p>
          <a:p>
            <a:pPr>
              <a:defRPr/>
            </a:pPr>
            <a:endParaRPr lang="pt-BR" sz="1050" dirty="0">
              <a:solidFill>
                <a:schemeClr val="tx1"/>
              </a:solidFill>
              <a:latin typeface="Fira Sans"/>
              <a:ea typeface="Inter ExtraBold" panose="02000503000000020004" pitchFamily="2" charset="0"/>
            </a:endParaRPr>
          </a:p>
          <a:p>
            <a:pPr>
              <a:defRPr/>
            </a:pPr>
            <a:endParaRPr 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/>
              <a:ea typeface="Inter ExtraBold" panose="02000503000000020004" pitchFamily="2" charset="0"/>
            </a:endParaRPr>
          </a:p>
          <a:p>
            <a:pPr>
              <a:defRPr/>
            </a:pPr>
            <a:endParaRPr 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/>
              <a:ea typeface="Inter ExtraBold" panose="02000503000000020004" pitchFamily="2" charset="0"/>
            </a:endParaRP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  <a:latin typeface="Fira Sans"/>
                <a:cs typeface="Segoe UI"/>
              </a:rPr>
              <a:t>VALORIZAÇÃO DO COMÉRCIO E GASTRONOMIA</a:t>
            </a:r>
          </a:p>
          <a:p>
            <a:pPr>
              <a:defRPr/>
            </a:pPr>
            <a:endParaRPr lang="pt-BR" sz="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1050" dirty="0">
                <a:solidFill>
                  <a:schemeClr val="tx1"/>
                </a:solidFill>
                <a:latin typeface="Fira Sans"/>
                <a:ea typeface="Inter ExtraBold" panose="02000503000000020004" pitchFamily="2" charset="0"/>
              </a:rPr>
              <a:t>Valorização das dinâmicas comerciais e criação de espaço de economia solidária</a:t>
            </a:r>
            <a:endParaRPr 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"/>
              <a:ea typeface="Inter ExtraBold" panose="02000503000000020004" pitchFamily="2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D94DDEC-D31A-1A62-DD0F-1F12D409E0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4517"/>
            <a:ext cx="6480175" cy="2078760"/>
          </a:xfrm>
          <a:prstGeom prst="rect">
            <a:avLst/>
          </a:prstGeom>
        </p:spPr>
      </p:pic>
      <p:pic>
        <p:nvPicPr>
          <p:cNvPr id="13" name="Imagem 12" descr="Forma&#10;&#10;O conteúdo gerado por IA pode estar incorreto.">
            <a:extLst>
              <a:ext uri="{FF2B5EF4-FFF2-40B4-BE49-F238E27FC236}">
                <a16:creationId xmlns:a16="http://schemas.microsoft.com/office/drawing/2014/main" id="{26F46C7E-EA0A-5660-DA9E-BE61A3A2E6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37640" r="10135" b="40839"/>
          <a:stretch>
            <a:fillRect/>
          </a:stretch>
        </p:blipFill>
        <p:spPr>
          <a:xfrm>
            <a:off x="5111115" y="193027"/>
            <a:ext cx="1053466" cy="3937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0A9C24BE-F478-5A93-84E4-0837085BEB41}"/>
              </a:ext>
            </a:extLst>
          </p:cNvPr>
          <p:cNvSpPr txBox="1"/>
          <p:nvPr/>
        </p:nvSpPr>
        <p:spPr>
          <a:xfrm>
            <a:off x="654064" y="8156069"/>
            <a:ext cx="1950629" cy="317283"/>
          </a:xfrm>
          <a:prstGeom prst="rect">
            <a:avLst/>
          </a:prstGeom>
          <a:noFill/>
        </p:spPr>
        <p:txBody>
          <a:bodyPr wrap="square" lIns="0" tIns="36000" rIns="0" bIns="0" anchor="t">
            <a:noAutofit/>
          </a:bodyPr>
          <a:lstStyle/>
          <a:p>
            <a:r>
              <a:rPr lang="pt-BR" sz="1100" b="1" kern="0" dirty="0">
                <a:solidFill>
                  <a:schemeClr val="accent1"/>
                </a:solidFill>
                <a:latin typeface="Fira Sans"/>
                <a:cs typeface="Segoe UI"/>
              </a:rPr>
              <a:t>Data da Licitação:</a:t>
            </a:r>
          </a:p>
          <a:p>
            <a:r>
              <a:rPr lang="pt-BR" sz="1100" b="1" kern="0" dirty="0">
                <a:latin typeface="Fira Sans"/>
                <a:cs typeface="Segoe UI"/>
              </a:rPr>
              <a:t>23/09/2025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A1D03B5-FE81-FBBB-6149-CED5BCFEED14}"/>
              </a:ext>
            </a:extLst>
          </p:cNvPr>
          <p:cNvSpPr txBox="1"/>
          <p:nvPr/>
        </p:nvSpPr>
        <p:spPr>
          <a:xfrm>
            <a:off x="2468689" y="8150083"/>
            <a:ext cx="2060024" cy="317283"/>
          </a:xfrm>
          <a:prstGeom prst="rect">
            <a:avLst/>
          </a:prstGeom>
          <a:noFill/>
        </p:spPr>
        <p:txBody>
          <a:bodyPr wrap="square" lIns="0" tIns="36000" rIns="0" bIns="0" anchor="t">
            <a:noAutofit/>
          </a:bodyPr>
          <a:lstStyle/>
          <a:p>
            <a:r>
              <a:rPr lang="pt-BR" sz="1100" b="1" kern="0" dirty="0">
                <a:solidFill>
                  <a:schemeClr val="accent1"/>
                </a:solidFill>
                <a:latin typeface="Fira Sans"/>
                <a:cs typeface="Segoe UI"/>
              </a:rPr>
              <a:t>Acesse os documentos:</a:t>
            </a:r>
            <a:endParaRPr lang="pt-BR" sz="1100" kern="0" dirty="0">
              <a:solidFill>
                <a:schemeClr val="accent1"/>
              </a:solidFill>
              <a:latin typeface="Fira Sans"/>
              <a:cs typeface="Segoe UI"/>
            </a:endParaRPr>
          </a:p>
          <a:p>
            <a:r>
              <a:rPr lang="pt-BR" sz="1100" b="1" kern="0" dirty="0">
                <a:latin typeface="Fira Sans"/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https://tinyurl.com/yc4sdvrr</a:t>
            </a:r>
            <a:endParaRPr lang="pt-BR" sz="1100" b="1" kern="0" dirty="0">
              <a:latin typeface="Fira Sans"/>
              <a:cs typeface="Segoe UI"/>
            </a:endParaRPr>
          </a:p>
        </p:txBody>
      </p:sp>
      <p:pic>
        <p:nvPicPr>
          <p:cNvPr id="40" name="Gráfico 39" descr="Pesquisa de Pasta com preenchimento sólido">
            <a:extLst>
              <a:ext uri="{FF2B5EF4-FFF2-40B4-BE49-F238E27FC236}">
                <a16:creationId xmlns:a16="http://schemas.microsoft.com/office/drawing/2014/main" id="{2FECAABF-7AE6-3D24-EA5E-DC6F476AA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2551" y="8105585"/>
            <a:ext cx="484513" cy="484513"/>
          </a:xfrm>
          <a:prstGeom prst="rect">
            <a:avLst/>
          </a:prstGeom>
        </p:spPr>
      </p:pic>
      <p:pic>
        <p:nvPicPr>
          <p:cNvPr id="41" name="Gráfico 40" descr="Calendário diário com preenchimento sólido">
            <a:extLst>
              <a:ext uri="{FF2B5EF4-FFF2-40B4-BE49-F238E27FC236}">
                <a16:creationId xmlns:a16="http://schemas.microsoft.com/office/drawing/2014/main" id="{7E9C5C44-9B07-389A-B874-6ABEBD9355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302" y="8090490"/>
            <a:ext cx="484513" cy="484513"/>
          </a:xfrm>
          <a:prstGeom prst="rect">
            <a:avLst/>
          </a:prstGeom>
        </p:spPr>
      </p:pic>
      <p:pic>
        <p:nvPicPr>
          <p:cNvPr id="46" name="Gráfico 45" descr="Dança com preenchimento sólido">
            <a:extLst>
              <a:ext uri="{FF2B5EF4-FFF2-40B4-BE49-F238E27FC236}">
                <a16:creationId xmlns:a16="http://schemas.microsoft.com/office/drawing/2014/main" id="{2535C9D5-0859-6C5D-6F3E-CA53A14BF3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353834" y="3752456"/>
            <a:ext cx="527320" cy="527320"/>
          </a:xfrm>
          <a:prstGeom prst="rect">
            <a:avLst/>
          </a:prstGeom>
        </p:spPr>
      </p:pic>
      <p:pic>
        <p:nvPicPr>
          <p:cNvPr id="52" name="Gráfico 51" descr="Quiosque com preenchimento sólido">
            <a:extLst>
              <a:ext uri="{FF2B5EF4-FFF2-40B4-BE49-F238E27FC236}">
                <a16:creationId xmlns:a16="http://schemas.microsoft.com/office/drawing/2014/main" id="{58A821E3-6B86-42D7-BD0A-4C1BC31160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383673" y="5179297"/>
            <a:ext cx="467642" cy="467642"/>
          </a:xfrm>
          <a:prstGeom prst="rect">
            <a:avLst/>
          </a:prstGeom>
        </p:spPr>
      </p:pic>
      <p:pic>
        <p:nvPicPr>
          <p:cNvPr id="57" name="Gráfico 56" descr="Cena de parque com preenchimento sólido">
            <a:extLst>
              <a:ext uri="{FF2B5EF4-FFF2-40B4-BE49-F238E27FC236}">
                <a16:creationId xmlns:a16="http://schemas.microsoft.com/office/drawing/2014/main" id="{C10BAD99-4F6E-1145-1E7F-12F0323731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56" y="5086363"/>
            <a:ext cx="526626" cy="526624"/>
          </a:xfrm>
          <a:prstGeom prst="rect">
            <a:avLst/>
          </a:prstGeom>
        </p:spPr>
      </p:pic>
      <p:pic>
        <p:nvPicPr>
          <p:cNvPr id="60" name="Gráfico 59" descr="Edifício com preenchimento sólido">
            <a:extLst>
              <a:ext uri="{FF2B5EF4-FFF2-40B4-BE49-F238E27FC236}">
                <a16:creationId xmlns:a16="http://schemas.microsoft.com/office/drawing/2014/main" id="{3D9DE7CD-22EE-5415-2BA4-39BF8F0945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395" y="3823104"/>
            <a:ext cx="376914" cy="376914"/>
          </a:xfrm>
          <a:prstGeom prst="rect">
            <a:avLst/>
          </a:prstGeom>
        </p:spPr>
      </p:pic>
      <p:pic>
        <p:nvPicPr>
          <p:cNvPr id="61" name="Gráfico 60" descr="Arquitetura moderna com preenchimento sólido">
            <a:extLst>
              <a:ext uri="{FF2B5EF4-FFF2-40B4-BE49-F238E27FC236}">
                <a16:creationId xmlns:a16="http://schemas.microsoft.com/office/drawing/2014/main" id="{3ABB77C6-F214-2893-583C-9018A9986A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0363" y="3833648"/>
            <a:ext cx="376914" cy="3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4118"/>
      </p:ext>
    </p:extLst>
  </p:cSld>
  <p:clrMapOvr>
    <a:masterClrMapping/>
  </p:clrMapOvr>
</p:sld>
</file>

<file path=ppt/theme/theme1.xml><?xml version="1.0" encoding="utf-8"?>
<a:theme xmlns:a="http://schemas.openxmlformats.org/drawingml/2006/main" name="1_SPP_SP">
  <a:themeElements>
    <a:clrScheme name="SPP_2023">
      <a:dk1>
        <a:srgbClr val="282828"/>
      </a:dk1>
      <a:lt1>
        <a:srgbClr val="FFFFFF"/>
      </a:lt1>
      <a:dk2>
        <a:srgbClr val="282828"/>
      </a:dk2>
      <a:lt2>
        <a:srgbClr val="FFFFFF"/>
      </a:lt2>
      <a:accent1>
        <a:srgbClr val="F0640A"/>
      </a:accent1>
      <a:accent2>
        <a:srgbClr val="1E6496"/>
      </a:accent2>
      <a:accent3>
        <a:srgbClr val="1EA0A0"/>
      </a:accent3>
      <a:accent4>
        <a:srgbClr val="5A9632"/>
      </a:accent4>
      <a:accent5>
        <a:srgbClr val="F09600"/>
      </a:accent5>
      <a:accent6>
        <a:srgbClr val="C81428"/>
      </a:accent6>
      <a:hlink>
        <a:srgbClr val="282828"/>
      </a:hlink>
      <a:folHlink>
        <a:srgbClr val="282828"/>
      </a:folHlink>
    </a:clrScheme>
    <a:fontScheme name="SPP_2022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PP_POA">
  <a:themeElements>
    <a:clrScheme name="SPP_2023">
      <a:dk1>
        <a:srgbClr val="282828"/>
      </a:dk1>
      <a:lt1>
        <a:srgbClr val="FFFFFF"/>
      </a:lt1>
      <a:dk2>
        <a:srgbClr val="282828"/>
      </a:dk2>
      <a:lt2>
        <a:srgbClr val="FFFFFF"/>
      </a:lt2>
      <a:accent1>
        <a:srgbClr val="F0640A"/>
      </a:accent1>
      <a:accent2>
        <a:srgbClr val="1E6496"/>
      </a:accent2>
      <a:accent3>
        <a:srgbClr val="1EA0A0"/>
      </a:accent3>
      <a:accent4>
        <a:srgbClr val="5A9632"/>
      </a:accent4>
      <a:accent5>
        <a:srgbClr val="F09600"/>
      </a:accent5>
      <a:accent6>
        <a:srgbClr val="C81428"/>
      </a:accent6>
      <a:hlink>
        <a:srgbClr val="282828"/>
      </a:hlink>
      <a:folHlink>
        <a:srgbClr val="282828"/>
      </a:folHlink>
    </a:clrScheme>
    <a:fontScheme name="SPP_2022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4d77fb-a4e2-44b3-8573-a0d215f26cda" xsi:nil="true"/>
    <lcf76f155ced4ddcb4097134ff3c332f xmlns="7d8be6fd-d823-473b-a780-84184c451060">
      <Terms xmlns="http://schemas.microsoft.com/office/infopath/2007/PartnerControls"/>
    </lcf76f155ced4ddcb4097134ff3c332f>
    <Respons_x00e1_vel xmlns="7d8be6fd-d823-473b-a780-84184c451060">
      <UserInfo>
        <DisplayName/>
        <AccountId xsi:nil="true"/>
        <AccountType/>
      </UserInfo>
    </Respons_x00e1_vel>
    <Link xmlns="7d8be6fd-d823-473b-a780-84184c451060">
      <Url xsi:nil="true"/>
      <Description xsi:nil="true"/>
    </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6A5F217236FD41952DC06BFF9D54D7" ma:contentTypeVersion="21" ma:contentTypeDescription="Crie um novo documento." ma:contentTypeScope="" ma:versionID="36ab9e24671e10dcf41e3dfd0ee7e945">
  <xsd:schema xmlns:xsd="http://www.w3.org/2001/XMLSchema" xmlns:xs="http://www.w3.org/2001/XMLSchema" xmlns:p="http://schemas.microsoft.com/office/2006/metadata/properties" xmlns:ns2="7d8be6fd-d823-473b-a780-84184c451060" xmlns:ns3="304d77fb-a4e2-44b3-8573-a0d215f26cda" targetNamespace="http://schemas.microsoft.com/office/2006/metadata/properties" ma:root="true" ma:fieldsID="a7d3efa47c50f3a9daa3baa638bbd0c2" ns2:_="" ns3:_="">
    <xsd:import namespace="7d8be6fd-d823-473b-a780-84184c451060"/>
    <xsd:import namespace="304d77fb-a4e2-44b3-8573-a0d215f26c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Respons_x00e1_vel" minOccurs="0"/>
                <xsd:element ref="ns2:Link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be6fd-d823-473b-a780-84184c4510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408809f0-f3f0-4671-b020-d41f17bb42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pons_x00e1_vel" ma:index="26" nillable="true" ma:displayName="Responsável" ma:format="Dropdown" ma:list="UserInfo" ma:SharePointGroup="0" ma:internalName="Respons_x00e1_vel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nk" ma:index="27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d77fb-a4e2-44b3-8573-a0d215f26cd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436c4a-ef69-4241-b5c4-5a70c7905de2}" ma:internalName="TaxCatchAll" ma:showField="CatchAllData" ma:web="304d77fb-a4e2-44b3-8573-a0d215f26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2A306-A1C8-4162-80C5-B7EFBA6EF1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6A24B5-1998-4E1D-B1B5-EC8F44CCB21F}">
  <ds:schemaRefs>
    <ds:schemaRef ds:uri="http://purl.org/dc/elements/1.1/"/>
    <ds:schemaRef ds:uri="304d77fb-a4e2-44b3-8573-a0d215f26cd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7d8be6fd-d823-473b-a780-84184c451060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AA1388-FC10-481D-9659-1EDFA9982E75}">
  <ds:schemaRefs>
    <ds:schemaRef ds:uri="304d77fb-a4e2-44b3-8573-a0d215f26cda"/>
    <ds:schemaRef ds:uri="7d8be6fd-d823-473b-a780-84184c4510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165</Words>
  <Application>Microsoft Office PowerPoint</Application>
  <PresentationFormat>Personalizar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Fira Sans</vt:lpstr>
      <vt:lpstr>1_SPP_SP</vt:lpstr>
      <vt:lpstr>2_SPP_POA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Coroa</dc:creator>
  <cp:lastModifiedBy>Rodrigo Ribeiro de Lima</cp:lastModifiedBy>
  <cp:revision>10</cp:revision>
  <dcterms:created xsi:type="dcterms:W3CDTF">2023-01-12T13:17:57Z</dcterms:created>
  <dcterms:modified xsi:type="dcterms:W3CDTF">2025-08-01T20:49:46Z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0x010100586A5F217236FD41952DC06BFF9D54D7</vt:lpwstr>
  </property>
  <property fmtid="{D5CDD505-2E9C-101B-9397-08002B2CF9AE}" pid="3" name="MediaServiceImageTags">
    <vt:lpwstr/>
  </property>
</Properties>
</file>