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2" r:id="rId3"/>
    <p:sldId id="305" r:id="rId4"/>
    <p:sldId id="332" r:id="rId5"/>
    <p:sldId id="401" r:id="rId6"/>
    <p:sldId id="360" r:id="rId7"/>
    <p:sldId id="361" r:id="rId8"/>
    <p:sldId id="362" r:id="rId9"/>
    <p:sldId id="380" r:id="rId10"/>
    <p:sldId id="376" r:id="rId11"/>
    <p:sldId id="381" r:id="rId12"/>
    <p:sldId id="356" r:id="rId13"/>
    <p:sldId id="377" r:id="rId14"/>
    <p:sldId id="409" r:id="rId15"/>
    <p:sldId id="398" r:id="rId16"/>
    <p:sldId id="410" r:id="rId17"/>
    <p:sldId id="411" r:id="rId18"/>
    <p:sldId id="412" r:id="rId19"/>
    <p:sldId id="290" r:id="rId20"/>
    <p:sldId id="295" r:id="rId21"/>
    <p:sldId id="294" r:id="rId22"/>
    <p:sldId id="408" r:id="rId23"/>
    <p:sldId id="413" r:id="rId24"/>
    <p:sldId id="414" r:id="rId25"/>
    <p:sldId id="415" r:id="rId26"/>
    <p:sldId id="416" r:id="rId27"/>
    <p:sldId id="417" r:id="rId28"/>
    <p:sldId id="418" r:id="rId29"/>
    <p:sldId id="419" r:id="rId30"/>
    <p:sldId id="276" r:id="rId31"/>
    <p:sldId id="399" r:id="rId32"/>
    <p:sldId id="300" r:id="rId33"/>
    <p:sldId id="312" r:id="rId34"/>
    <p:sldId id="273" r:id="rId3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FF99"/>
    <a:srgbClr val="FF66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1B201-DB72-46F0-90DD-26360185F761}" type="datetimeFigureOut">
              <a:rPr lang="pt-BR" smtClean="0"/>
              <a:pPr/>
              <a:t>01/04/2025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B6893-97AE-4EDE-99AE-55249232E93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8D7-7DF6-46E5-AAA0-2AF940D6CB34}" type="datetimeFigureOut">
              <a:rPr lang="pt-BR" smtClean="0"/>
              <a:pPr/>
              <a:t>01/04/2025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A4D9-29F6-4BCB-8BBB-4F177BD9B6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8D7-7DF6-46E5-AAA0-2AF940D6CB34}" type="datetimeFigureOut">
              <a:rPr lang="pt-BR" smtClean="0"/>
              <a:pPr/>
              <a:t>01/04/2025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A4D9-29F6-4BCB-8BBB-4F177BD9B6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8D7-7DF6-46E5-AAA0-2AF940D6CB34}" type="datetimeFigureOut">
              <a:rPr lang="pt-BR" smtClean="0"/>
              <a:pPr/>
              <a:t>01/04/2025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A4D9-29F6-4BCB-8BBB-4F177BD9B6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8D7-7DF6-46E5-AAA0-2AF940D6CB34}" type="datetimeFigureOut">
              <a:rPr lang="pt-BR" smtClean="0"/>
              <a:pPr/>
              <a:t>01/04/2025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A4D9-29F6-4BCB-8BBB-4F177BD9B6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8D7-7DF6-46E5-AAA0-2AF940D6CB34}" type="datetimeFigureOut">
              <a:rPr lang="pt-BR" smtClean="0"/>
              <a:pPr/>
              <a:t>01/04/2025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A4D9-29F6-4BCB-8BBB-4F177BD9B6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8D7-7DF6-46E5-AAA0-2AF940D6CB34}" type="datetimeFigureOut">
              <a:rPr lang="pt-BR" smtClean="0"/>
              <a:pPr/>
              <a:t>01/04/2025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A4D9-29F6-4BCB-8BBB-4F177BD9B6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8D7-7DF6-46E5-AAA0-2AF940D6CB34}" type="datetimeFigureOut">
              <a:rPr lang="pt-BR" smtClean="0"/>
              <a:pPr/>
              <a:t>01/04/2025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A4D9-29F6-4BCB-8BBB-4F177BD9B6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8D7-7DF6-46E5-AAA0-2AF940D6CB34}" type="datetimeFigureOut">
              <a:rPr lang="pt-BR" smtClean="0"/>
              <a:pPr/>
              <a:t>01/04/2025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A4D9-29F6-4BCB-8BBB-4F177BD9B6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8D7-7DF6-46E5-AAA0-2AF940D6CB34}" type="datetimeFigureOut">
              <a:rPr lang="pt-BR" smtClean="0"/>
              <a:pPr/>
              <a:t>01/04/2025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A4D9-29F6-4BCB-8BBB-4F177BD9B6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8D7-7DF6-46E5-AAA0-2AF940D6CB34}" type="datetimeFigureOut">
              <a:rPr lang="pt-BR" smtClean="0"/>
              <a:pPr/>
              <a:t>01/04/2025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A4D9-29F6-4BCB-8BBB-4F177BD9B6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E48D7-7DF6-46E5-AAA0-2AF940D6CB34}" type="datetimeFigureOut">
              <a:rPr lang="pt-BR" smtClean="0"/>
              <a:pPr/>
              <a:t>01/04/2025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1A4D9-29F6-4BCB-8BBB-4F177BD9B6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E48D7-7DF6-46E5-AAA0-2AF940D6CB34}" type="datetimeFigureOut">
              <a:rPr lang="pt-BR" smtClean="0"/>
              <a:pPr/>
              <a:t>01/04/2025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1A4D9-29F6-4BCB-8BBB-4F177BD9B6F2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864095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>
                <a:latin typeface="Arial" pitchFamily="34" charset="0"/>
                <a:cs typeface="Arial" pitchFamily="34" charset="0"/>
              </a:rPr>
              <a:t>Cidade de São Paulo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04037" y="3072809"/>
            <a:ext cx="8488443" cy="332809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Mobilidade_e_Trânsito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3641010"/>
            <a:ext cx="2668164" cy="1134791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683568" y="908720"/>
            <a:ext cx="7772400" cy="864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spc="150" normalizeH="0" noProof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PLANO CICLOVIÁRIO</a:t>
            </a:r>
          </a:p>
        </p:txBody>
      </p:sp>
      <p:pic>
        <p:nvPicPr>
          <p:cNvPr id="11" name="Picture 2" descr="Conheça as principais regras de trânsito para ciclistas"/>
          <p:cNvPicPr>
            <a:picLocks noChangeAspect="1" noChangeArrowheads="1"/>
          </p:cNvPicPr>
          <p:nvPr/>
        </p:nvPicPr>
        <p:blipFill>
          <a:blip r:embed="rId3" cstate="print"/>
          <a:srcRect l="1889" r="19589"/>
          <a:stretch>
            <a:fillRect/>
          </a:stretch>
        </p:blipFill>
        <p:spPr bwMode="auto">
          <a:xfrm>
            <a:off x="538329" y="3265934"/>
            <a:ext cx="5254804" cy="2971378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6300192" y="602128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chemeClr val="bg1"/>
                </a:solidFill>
              </a:rPr>
              <a:t>Abril/2025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EC864B0F-8C5D-5626-8ADE-0C435E356665}"/>
              </a:ext>
            </a:extLst>
          </p:cNvPr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SITUAÇÃO DOS LOTES - 11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2236788"/>
            <a:ext cx="81724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EC864B0F-8C5D-5626-8ADE-0C435E356665}"/>
              </a:ext>
            </a:extLst>
          </p:cNvPr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SITUAÇÃO DOS LOTES - 12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2236788"/>
            <a:ext cx="81724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RESUMO POR LOTE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="" xmlns:a16="http://schemas.microsoft.com/office/drawing/2014/main" id="{C2FF6EDC-71EE-1BA7-F5D0-14960D8FD0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5765" y="5903407"/>
            <a:ext cx="862739" cy="860612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323528" y="5209455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Arial" pitchFamily="34" charset="0"/>
                <a:cs typeface="Arial" pitchFamily="34" charset="0"/>
              </a:rPr>
              <a:t>Situação em 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31/03/2025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" y="2232025"/>
            <a:ext cx="8172450" cy="232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 smtClean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OBRAS CONCLUÍDAS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r="15991"/>
          <a:stretch>
            <a:fillRect/>
          </a:stretch>
        </p:blipFill>
        <p:spPr bwMode="auto">
          <a:xfrm>
            <a:off x="395536" y="1628766"/>
            <a:ext cx="8460000" cy="4787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864095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>
                <a:latin typeface="Arial" pitchFamily="34" charset="0"/>
                <a:cs typeface="Arial" pitchFamily="34" charset="0"/>
              </a:rPr>
              <a:t>de Atividades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04037" y="3072809"/>
            <a:ext cx="8488443" cy="332809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Mobilidade_e_Trânsito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3641010"/>
            <a:ext cx="2668164" cy="1134791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683568" y="908720"/>
            <a:ext cx="7772400" cy="864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REGISTROS FOTOGRÁFICOS</a:t>
            </a:r>
          </a:p>
        </p:txBody>
      </p:sp>
      <p:pic>
        <p:nvPicPr>
          <p:cNvPr id="28674" name="Picture 2" descr="Conheça as principais regras de trânsito para ciclistas"/>
          <p:cNvPicPr>
            <a:picLocks noChangeAspect="1" noChangeArrowheads="1"/>
          </p:cNvPicPr>
          <p:nvPr/>
        </p:nvPicPr>
        <p:blipFill>
          <a:blip r:embed="rId3" cstate="print"/>
          <a:srcRect l="1889" r="19589"/>
          <a:stretch>
            <a:fillRect/>
          </a:stretch>
        </p:blipFill>
        <p:spPr bwMode="auto">
          <a:xfrm>
            <a:off x="538329" y="3265934"/>
            <a:ext cx="5254804" cy="2971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 smtClean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ADHEMAR PEREIRA DE BARROS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Users\l011243\Downloads\wetransfer_fotos-michele_2025-03-31_1404\Fotos Michele\Abril25\Adhemar pereira de Barros PPP\Imagem do WhatsApp de 2025-03-26 à(s) 15.01.46_bef08f9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969" y="1628800"/>
            <a:ext cx="3360000" cy="2520000"/>
          </a:xfrm>
          <a:prstGeom prst="rect">
            <a:avLst/>
          </a:prstGeom>
          <a:noFill/>
        </p:spPr>
      </p:pic>
      <p:pic>
        <p:nvPicPr>
          <p:cNvPr id="1027" name="Picture 3" descr="C:\Users\l011243\Downloads\wetransfer_fotos-michele_2025-03-31_1404\Fotos Michele\Abril25\Adhemar pereira de Barros PPP\Imagem do WhatsApp de 2025-03-26 à(s) 15.03.23_04a6c2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494" y="4217600"/>
            <a:ext cx="3360000" cy="2520000"/>
          </a:xfrm>
          <a:prstGeom prst="rect">
            <a:avLst/>
          </a:prstGeom>
          <a:noFill/>
        </p:spPr>
      </p:pic>
      <p:pic>
        <p:nvPicPr>
          <p:cNvPr id="1028" name="Picture 4" descr="C:\Users\l011243\Downloads\wetransfer_fotos-michele_2025-03-31_1404\Fotos Michele\Abril25\Adhemar pereira de Barros PPP\Imagem do WhatsApp de 2025-03-26 à(s) 15.08.16_0ca279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1628800"/>
            <a:ext cx="2875500" cy="511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 smtClean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AIRTON PETRINI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Users\l011243\Downloads\wetransfer_fotos-michele_2025-03-31_1404\Fotos Michele\Abril25\Airton Petrini - PPP\Imagem do WhatsApp de 2025-03-27 à(s) 07.29.43_3a493ac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416" y="1556792"/>
            <a:ext cx="2835000" cy="5040000"/>
          </a:xfrm>
          <a:prstGeom prst="rect">
            <a:avLst/>
          </a:prstGeom>
          <a:noFill/>
        </p:spPr>
      </p:pic>
      <p:pic>
        <p:nvPicPr>
          <p:cNvPr id="2051" name="Picture 3" descr="C:\Users\l011243\Downloads\wetransfer_fotos-michele_2025-03-31_1404\Fotos Michele\Abril25\Airton Petrini - PPP\Imagem do WhatsApp de 2025-03-27 à(s) 07.32.14_270eb1a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2544" y="1556792"/>
            <a:ext cx="2835000" cy="5040000"/>
          </a:xfrm>
          <a:prstGeom prst="rect">
            <a:avLst/>
          </a:prstGeom>
          <a:noFill/>
        </p:spPr>
      </p:pic>
      <p:pic>
        <p:nvPicPr>
          <p:cNvPr id="2052" name="Picture 4" descr="C:\Users\l011243\Downloads\wetransfer_fotos-michele_2025-03-31_1404\Fotos Michele\Abril25\Airton Petrini - PPP\Imagem do WhatsApp de 2025-03-28 à(s) 07.01.37_ae6c96f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480" y="1556792"/>
            <a:ext cx="2835000" cy="50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 smtClean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PONTE TATUAPÉ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C:\Users\l011243\Downloads\wetransfer_fotos-michele_2025-03-31_1404\Fotos Michele\Abril25\Pte Tatuape - PPP\Imagem do WhatsApp de 2025-01-11 à(s) 15.37.32_194cbe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636" y="1537742"/>
            <a:ext cx="3840000" cy="2160000"/>
          </a:xfrm>
          <a:prstGeom prst="rect">
            <a:avLst/>
          </a:prstGeom>
          <a:noFill/>
        </p:spPr>
      </p:pic>
      <p:pic>
        <p:nvPicPr>
          <p:cNvPr id="3075" name="Picture 3" descr="C:\Users\l011243\Downloads\wetransfer_fotos-michele_2025-03-31_1404\Fotos Michele\Abril25\Pte Tatuape - PPP\Imagem do WhatsApp de 2025-01-11 à(s) 15.37.37_ee07358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686" y="3789040"/>
            <a:ext cx="3840000" cy="2160000"/>
          </a:xfrm>
          <a:prstGeom prst="rect">
            <a:avLst/>
          </a:prstGeom>
          <a:noFill/>
        </p:spPr>
      </p:pic>
      <p:pic>
        <p:nvPicPr>
          <p:cNvPr id="3076" name="Picture 4" descr="C:\Users\l011243\Downloads\wetransfer_fotos-michele_2025-03-31_1404\Fotos Michele\Abril25\Pte Tatuape - PPP\Imagem do WhatsApp de 2025-01-19 à(s) 08.04.19_6ad4cf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32400" y="1537742"/>
            <a:ext cx="3840000" cy="2160000"/>
          </a:xfrm>
          <a:prstGeom prst="rect">
            <a:avLst/>
          </a:prstGeom>
          <a:noFill/>
        </p:spPr>
      </p:pic>
      <p:pic>
        <p:nvPicPr>
          <p:cNvPr id="3078" name="Picture 6" descr="C:\Users\l011243\Downloads\wetransfer_fotos-michele_2025-03-31_1404\Fotos Michele\Abril25\Pte Tatuape - PPP\6c098d01-a398-4180-809d-a3c73da9c7d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789040"/>
            <a:ext cx="3840000" cy="21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 smtClean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SANTA INÊS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 descr="C:\Users\l011243\Downloads\wetransfer_fotos-michele_2025-03-31_1404\Fotos Michele\Abril25\Santa Inês - PPP\Imagem do WhatsApp de 2025-02-25 à(s) 09.16.10_af1d417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56792"/>
            <a:ext cx="4352000" cy="2448000"/>
          </a:xfrm>
          <a:prstGeom prst="rect">
            <a:avLst/>
          </a:prstGeom>
          <a:noFill/>
        </p:spPr>
      </p:pic>
      <p:pic>
        <p:nvPicPr>
          <p:cNvPr id="4099" name="Picture 3" descr="C:\Users\l011243\Downloads\wetransfer_fotos-michele_2025-03-31_1404\Fotos Michele\Abril25\Santa Inês - PPP\Imagem do WhatsApp de 2025-03-10 à(s) 13.45.02_2edc43d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149352"/>
            <a:ext cx="4352000" cy="2448000"/>
          </a:xfrm>
          <a:prstGeom prst="rect">
            <a:avLst/>
          </a:prstGeom>
          <a:noFill/>
        </p:spPr>
      </p:pic>
      <p:pic>
        <p:nvPicPr>
          <p:cNvPr id="4100" name="Picture 4" descr="C:\Users\l011243\Downloads\wetransfer_fotos-michele_2025-03-31_1404\Fotos Michele\Abril25\Santa Inês - PPP\Imagem do WhatsApp de 2025-03-21 à(s) 20.14.17_979d1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7360" y="1556792"/>
            <a:ext cx="2835000" cy="50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864095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>
                <a:latin typeface="Arial" pitchFamily="34" charset="0"/>
                <a:cs typeface="Arial" pitchFamily="34" charset="0"/>
              </a:rPr>
              <a:t>das Estruturas Cicloviárias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04037" y="3072809"/>
            <a:ext cx="8488443" cy="332809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Mobilidade_e_Trânsito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3641010"/>
            <a:ext cx="2668164" cy="1134791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683568" y="908720"/>
            <a:ext cx="7772400" cy="864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MANUTENÇÃO</a:t>
            </a:r>
          </a:p>
        </p:txBody>
      </p:sp>
      <p:pic>
        <p:nvPicPr>
          <p:cNvPr id="28674" name="Picture 2" descr="Conheça as principais regras de trânsito para ciclistas"/>
          <p:cNvPicPr>
            <a:picLocks noChangeAspect="1" noChangeArrowheads="1"/>
          </p:cNvPicPr>
          <p:nvPr/>
        </p:nvPicPr>
        <p:blipFill>
          <a:blip r:embed="rId3" cstate="print"/>
          <a:srcRect l="1889" r="19589"/>
          <a:stretch>
            <a:fillRect/>
          </a:stretch>
        </p:blipFill>
        <p:spPr bwMode="auto">
          <a:xfrm>
            <a:off x="538329" y="3265934"/>
            <a:ext cx="5254804" cy="2971378"/>
          </a:xfrm>
          <a:prstGeom prst="rect">
            <a:avLst/>
          </a:prstGeom>
          <a:noFill/>
        </p:spPr>
      </p:pic>
      <p:sp>
        <p:nvSpPr>
          <p:cNvPr id="11" name="CaixaDeTexto 10"/>
          <p:cNvSpPr txBox="1"/>
          <p:nvPr/>
        </p:nvSpPr>
        <p:spPr>
          <a:xfrm>
            <a:off x="6300192" y="602128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>
                <a:solidFill>
                  <a:schemeClr val="bg1"/>
                </a:solidFill>
              </a:rPr>
              <a:t>Dezembro/2024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864095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>
                <a:latin typeface="Arial" pitchFamily="34" charset="0"/>
                <a:cs typeface="Arial" pitchFamily="34" charset="0"/>
              </a:rPr>
              <a:t>de Estruturas Cicloviárias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04037" y="3072809"/>
            <a:ext cx="8488443" cy="332809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Mobilidade_e_Trânsito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3641010"/>
            <a:ext cx="2668164" cy="1134791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683568" y="908720"/>
            <a:ext cx="7772400" cy="864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NOVAS IMPLANTAÇÕES</a:t>
            </a:r>
          </a:p>
        </p:txBody>
      </p:sp>
      <p:pic>
        <p:nvPicPr>
          <p:cNvPr id="28674" name="Picture 2" descr="Conheça as principais regras de trânsito para ciclistas"/>
          <p:cNvPicPr>
            <a:picLocks noChangeAspect="1" noChangeArrowheads="1"/>
          </p:cNvPicPr>
          <p:nvPr/>
        </p:nvPicPr>
        <p:blipFill>
          <a:blip r:embed="rId3" cstate="print"/>
          <a:srcRect l="1889" r="19589"/>
          <a:stretch>
            <a:fillRect/>
          </a:stretch>
        </p:blipFill>
        <p:spPr bwMode="auto">
          <a:xfrm>
            <a:off x="538329" y="3265934"/>
            <a:ext cx="5254804" cy="2971378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6300192" y="602128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chemeClr val="bg1"/>
                </a:solidFill>
              </a:rPr>
              <a:t>Abril/2025</a:t>
            </a:r>
            <a:endParaRPr lang="pt-B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/>
        </p:nvSpPr>
        <p:spPr>
          <a:xfrm>
            <a:off x="430306" y="606174"/>
            <a:ext cx="8390166" cy="1094633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C2FF6EDC-71EE-1BA7-F5D0-14960D8FD0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5765" y="5903407"/>
            <a:ext cx="862739" cy="860612"/>
          </a:xfrm>
          <a:prstGeom prst="rect">
            <a:avLst/>
          </a:prstGeom>
        </p:spPr>
      </p:pic>
      <p:sp>
        <p:nvSpPr>
          <p:cNvPr id="29" name="Retângulo 28"/>
          <p:cNvSpPr/>
          <p:nvPr/>
        </p:nvSpPr>
        <p:spPr>
          <a:xfrm>
            <a:off x="395536" y="767720"/>
            <a:ext cx="842493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MANUTENÇÃO DAS ESTRUTURAS CICLOVIÁRIAS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4818" name="AutoShape 2" descr="blob:https://web.whatsapp.com/7755816f-3de5-47fd-8ad1-9da72c5906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4820" name="AutoShape 4" descr="blob:https://web.whatsapp.com/7755816f-3de5-47fd-8ad1-9da72c5906a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8" name="CaixaDeTexto 17"/>
          <p:cNvSpPr txBox="1"/>
          <p:nvPr/>
        </p:nvSpPr>
        <p:spPr>
          <a:xfrm>
            <a:off x="467544" y="55172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Arial" pitchFamily="34" charset="0"/>
                <a:cs typeface="Arial" pitchFamily="34" charset="0"/>
              </a:rPr>
              <a:t>Situação em 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31/03/2025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00" y="2412999"/>
            <a:ext cx="7452000" cy="2016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864095"/>
          </a:xfrm>
        </p:spPr>
        <p:txBody>
          <a:bodyPr>
            <a:normAutofit/>
          </a:bodyPr>
          <a:lstStyle/>
          <a:p>
            <a:pPr algn="l"/>
            <a:r>
              <a:rPr lang="pt-BR" sz="3600" b="1" dirty="0">
                <a:latin typeface="Arial" pitchFamily="34" charset="0"/>
                <a:cs typeface="Arial" pitchFamily="34" charset="0"/>
              </a:rPr>
              <a:t>de Atividades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04037" y="3072809"/>
            <a:ext cx="8488443" cy="332809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Mobilidade_e_Trânsito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3641010"/>
            <a:ext cx="2668164" cy="1134791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683568" y="908720"/>
            <a:ext cx="7772400" cy="864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REGISTROS FOTOGRÁFICOS</a:t>
            </a:r>
          </a:p>
        </p:txBody>
      </p:sp>
      <p:pic>
        <p:nvPicPr>
          <p:cNvPr id="28674" name="Picture 2" descr="Conheça as principais regras de trânsito para ciclistas"/>
          <p:cNvPicPr>
            <a:picLocks noChangeAspect="1" noChangeArrowheads="1"/>
          </p:cNvPicPr>
          <p:nvPr/>
        </p:nvPicPr>
        <p:blipFill>
          <a:blip r:embed="rId3" cstate="print"/>
          <a:srcRect l="1889" r="19589"/>
          <a:stretch>
            <a:fillRect/>
          </a:stretch>
        </p:blipFill>
        <p:spPr bwMode="auto">
          <a:xfrm>
            <a:off x="538329" y="3265934"/>
            <a:ext cx="5254804" cy="2971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77C531-F4CC-7A8A-7C07-C3D675BA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F3C9D0-91DF-C54C-DC90-3656B0A3531C}"/>
              </a:ext>
            </a:extLst>
          </p:cNvPr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39A134B0-5FE8-6667-5A82-9E4D6D552E1D}"/>
              </a:ext>
            </a:extLst>
          </p:cNvPr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1D85FD2F-B97F-FA64-04C3-4D2F5FC40F45}"/>
              </a:ext>
            </a:extLst>
          </p:cNvPr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13F350DF-8910-3BFF-47A3-AD029F1A2E1E}"/>
              </a:ext>
            </a:extLst>
          </p:cNvPr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A132F46-3FE2-932D-E9F4-985B00AA9B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0AE62C3-5D40-A77B-1DC5-5B873E6AD7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F2EE7E42-46C0-A293-2476-3A46E99C7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0DCFAF62-B128-B5A3-E449-33B1A90AB9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84842CDB-12E2-FC72-EE75-742EC7A7809C}"/>
              </a:ext>
            </a:extLst>
          </p:cNvPr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 smtClean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VINTE E UM DE ABRIL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2529" name="Picture 1" descr="C:\Users\l011243\Downloads\wetransfer_fotos-michele_2025-03-31_1404\Fotos Michele\Abril25\21 de Abril\Imagem do WhatsApp de 2025-02-12 à(s) 08.29.56_0151876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918" y="1548166"/>
            <a:ext cx="2936250" cy="5220000"/>
          </a:xfrm>
          <a:prstGeom prst="rect">
            <a:avLst/>
          </a:prstGeom>
          <a:noFill/>
        </p:spPr>
      </p:pic>
      <p:pic>
        <p:nvPicPr>
          <p:cNvPr id="22530" name="Picture 2" descr="C:\Users\l011243\Downloads\wetransfer_fotos-michele_2025-03-31_1404\Fotos Michele\Abril25\21 de Abril\Imagem do WhatsApp de 2025-02-12 à(s) 08.29.57_7c2e1c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556792"/>
            <a:ext cx="5312000" cy="298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507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77C531-F4CC-7A8A-7C07-C3D675BA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F3C9D0-91DF-C54C-DC90-3656B0A3531C}"/>
              </a:ext>
            </a:extLst>
          </p:cNvPr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39A134B0-5FE8-6667-5A82-9E4D6D552E1D}"/>
              </a:ext>
            </a:extLst>
          </p:cNvPr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1D85FD2F-B97F-FA64-04C3-4D2F5FC40F45}"/>
              </a:ext>
            </a:extLst>
          </p:cNvPr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13F350DF-8910-3BFF-47A3-AD029F1A2E1E}"/>
              </a:ext>
            </a:extLst>
          </p:cNvPr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A132F46-3FE2-932D-E9F4-985B00AA9B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0AE62C3-5D40-A77B-1DC5-5B873E6AD7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F2EE7E42-46C0-A293-2476-3A46E99C7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0DCFAF62-B128-B5A3-E449-33B1A90AB9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84842CDB-12E2-FC72-EE75-742EC7A7809C}"/>
              </a:ext>
            </a:extLst>
          </p:cNvPr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 smtClean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ABEL TAVARES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8130" name="Picture 2" descr="C:\Users\l011243\Downloads\wetransfer_fotos-michele_2025-03-31_1404\Fotos Michele\Abril25\Abel Tavares\Imagem do WhatsApp de 2025-03-14 à(s) 00.36.34_a8683b9e.jpg"/>
          <p:cNvPicPr>
            <a:picLocks noChangeAspect="1" noChangeArrowheads="1"/>
          </p:cNvPicPr>
          <p:nvPr/>
        </p:nvPicPr>
        <p:blipFill>
          <a:blip r:embed="rId2" cstate="print"/>
          <a:srcRect l="21868"/>
          <a:stretch>
            <a:fillRect/>
          </a:stretch>
        </p:blipFill>
        <p:spPr bwMode="auto">
          <a:xfrm>
            <a:off x="525904" y="1558210"/>
            <a:ext cx="2953408" cy="5111150"/>
          </a:xfrm>
          <a:prstGeom prst="rect">
            <a:avLst/>
          </a:prstGeom>
          <a:noFill/>
        </p:spPr>
      </p:pic>
      <p:pic>
        <p:nvPicPr>
          <p:cNvPr id="48131" name="Picture 3" descr="C:\Users\l011243\Downloads\wetransfer_fotos-michele_2025-03-31_1404\Fotos Michele\Abril25\Abel Tavares\Imagem do WhatsApp de 2025-03-15 à(s) 18.51.48_237ea6c2.jpg"/>
          <p:cNvPicPr>
            <a:picLocks noChangeAspect="1" noChangeArrowheads="1"/>
          </p:cNvPicPr>
          <p:nvPr/>
        </p:nvPicPr>
        <p:blipFill>
          <a:blip r:embed="rId3" cstate="print"/>
          <a:srcRect t="23909" b="19302"/>
          <a:stretch>
            <a:fillRect/>
          </a:stretch>
        </p:blipFill>
        <p:spPr bwMode="auto">
          <a:xfrm>
            <a:off x="3541614" y="3761744"/>
            <a:ext cx="2880000" cy="2907616"/>
          </a:xfrm>
          <a:prstGeom prst="rect">
            <a:avLst/>
          </a:prstGeom>
          <a:noFill/>
        </p:spPr>
      </p:pic>
      <p:pic>
        <p:nvPicPr>
          <p:cNvPr id="48132" name="Picture 4" descr="C:\Users\l011243\Downloads\wetransfer_fotos-michele_2025-03-31_1404\Fotos Michele\Abril25\Abel Tavares\Imagem do WhatsApp de 2025-03-18 à(s) 14.36.09_720e44d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0240" y="1556792"/>
            <a:ext cx="2880000" cy="2160000"/>
          </a:xfrm>
          <a:prstGeom prst="rect">
            <a:avLst/>
          </a:prstGeom>
          <a:noFill/>
        </p:spPr>
      </p:pic>
      <p:pic>
        <p:nvPicPr>
          <p:cNvPr id="48133" name="Picture 5" descr="C:\Users\l011243\Downloads\wetransfer_fotos-michele_2025-03-31_1404\Fotos Michele\Abril25\Abel Tavares\Imagem do WhatsApp de 2025-03-19 à(s) 07.57.13_0cad9e84.jpg"/>
          <p:cNvPicPr>
            <a:picLocks noChangeAspect="1" noChangeArrowheads="1"/>
          </p:cNvPicPr>
          <p:nvPr/>
        </p:nvPicPr>
        <p:blipFill>
          <a:blip r:embed="rId5" cstate="print"/>
          <a:srcRect l="9325" r="30288"/>
          <a:stretch>
            <a:fillRect/>
          </a:stretch>
        </p:blipFill>
        <p:spPr bwMode="auto">
          <a:xfrm>
            <a:off x="6475272" y="1556790"/>
            <a:ext cx="2331552" cy="514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507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77C531-F4CC-7A8A-7C07-C3D675BA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F3C9D0-91DF-C54C-DC90-3656B0A3531C}"/>
              </a:ext>
            </a:extLst>
          </p:cNvPr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39A134B0-5FE8-6667-5A82-9E4D6D552E1D}"/>
              </a:ext>
            </a:extLst>
          </p:cNvPr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1D85FD2F-B97F-FA64-04C3-4D2F5FC40F45}"/>
              </a:ext>
            </a:extLst>
          </p:cNvPr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13F350DF-8910-3BFF-47A3-AD029F1A2E1E}"/>
              </a:ext>
            </a:extLst>
          </p:cNvPr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A132F46-3FE2-932D-E9F4-985B00AA9B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0AE62C3-5D40-A77B-1DC5-5B873E6AD7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F2EE7E42-46C0-A293-2476-3A46E99C7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0DCFAF62-B128-B5A3-E449-33B1A90AB9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84842CDB-12E2-FC72-EE75-742EC7A7809C}"/>
              </a:ext>
            </a:extLst>
          </p:cNvPr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 smtClean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AGOSTINHO CANTU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9154" name="Picture 2" descr="C:\Users\l011243\Downloads\wetransfer_fotos-michele_2025-03-31_1404\Fotos Michele\Abril25\Agostinho Cantu\Imagem do WhatsApp de 2025-03-14 à(s) 00.44.27_24cd3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636" y="1528217"/>
            <a:ext cx="2956500" cy="5256000"/>
          </a:xfrm>
          <a:prstGeom prst="rect">
            <a:avLst/>
          </a:prstGeom>
          <a:noFill/>
        </p:spPr>
      </p:pic>
      <p:pic>
        <p:nvPicPr>
          <p:cNvPr id="49157" name="Picture 5" descr="C:\Users\l011243\Downloads\wetransfer_fotos-michele_2025-03-31_1404\Fotos Michele\Abril25\Agostinho Cantu\Imagem do WhatsApp de 2025-03-13 à(s) 11.45.07_8b34ac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717032"/>
            <a:ext cx="5440000" cy="3060000"/>
          </a:xfrm>
          <a:prstGeom prst="rect">
            <a:avLst/>
          </a:prstGeom>
          <a:noFill/>
        </p:spPr>
      </p:pic>
      <p:pic>
        <p:nvPicPr>
          <p:cNvPr id="49158" name="Picture 6" descr="C:\Users\l011243\Downloads\wetransfer_fotos-michele_2025-03-31_1404\Fotos Michele\Abril25\Agostinho Cantu\Imagem do WhatsApp de 2025-03-22 à(s) 16.19.31_793c3466.jpg"/>
          <p:cNvPicPr>
            <a:picLocks noChangeAspect="1" noChangeArrowheads="1"/>
          </p:cNvPicPr>
          <p:nvPr/>
        </p:nvPicPr>
        <p:blipFill>
          <a:blip r:embed="rId4" cstate="print"/>
          <a:srcRect t="18553" r="1407" b="28871"/>
          <a:stretch>
            <a:fillRect/>
          </a:stretch>
        </p:blipFill>
        <p:spPr bwMode="auto">
          <a:xfrm>
            <a:off x="3419872" y="1518692"/>
            <a:ext cx="5400600" cy="21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507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77C531-F4CC-7A8A-7C07-C3D675BA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F3C9D0-91DF-C54C-DC90-3656B0A3531C}"/>
              </a:ext>
            </a:extLst>
          </p:cNvPr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39A134B0-5FE8-6667-5A82-9E4D6D552E1D}"/>
              </a:ext>
            </a:extLst>
          </p:cNvPr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1D85FD2F-B97F-FA64-04C3-4D2F5FC40F45}"/>
              </a:ext>
            </a:extLst>
          </p:cNvPr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13F350DF-8910-3BFF-47A3-AD029F1A2E1E}"/>
              </a:ext>
            </a:extLst>
          </p:cNvPr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A132F46-3FE2-932D-E9F4-985B00AA9B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0AE62C3-5D40-A77B-1DC5-5B873E6AD7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F2EE7E42-46C0-A293-2476-3A46E99C7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0DCFAF62-B128-B5A3-E449-33B1A90AB9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84842CDB-12E2-FC72-EE75-742EC7A7809C}"/>
              </a:ext>
            </a:extLst>
          </p:cNvPr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 smtClean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FARIA LIMA – PRAÇA APECATU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0178" name="Picture 2" descr="C:\Users\l011243\Downloads\wetransfer_fotos-michele_2025-03-31_1404\Fotos Michele\Abril25\Faria lima - Praça Apecatu\Imagem do WhatsApp de 2025-02-28 à(s) 15.23.32_108bd50f.jpg"/>
          <p:cNvPicPr>
            <a:picLocks noChangeAspect="1" noChangeArrowheads="1"/>
          </p:cNvPicPr>
          <p:nvPr/>
        </p:nvPicPr>
        <p:blipFill>
          <a:blip r:embed="rId2" cstate="print"/>
          <a:srcRect l="1563" r="17385"/>
          <a:stretch>
            <a:fillRect/>
          </a:stretch>
        </p:blipFill>
        <p:spPr bwMode="auto">
          <a:xfrm>
            <a:off x="4689957" y="4187180"/>
            <a:ext cx="3734891" cy="2592000"/>
          </a:xfrm>
          <a:prstGeom prst="rect">
            <a:avLst/>
          </a:prstGeom>
          <a:noFill/>
        </p:spPr>
      </p:pic>
      <p:pic>
        <p:nvPicPr>
          <p:cNvPr id="50179" name="Picture 3" descr="C:\Users\l011243\Downloads\wetransfer_fotos-michele_2025-03-31_1404\Fotos Michele\Abril25\Faria lima - Praça Apecatu\Imagem do WhatsApp de 2025-03-07 à(s) 22.26.48_98ab0e40.jpg"/>
          <p:cNvPicPr>
            <a:picLocks noChangeAspect="1" noChangeArrowheads="1"/>
          </p:cNvPicPr>
          <p:nvPr/>
        </p:nvPicPr>
        <p:blipFill>
          <a:blip r:embed="rId3" cstate="print"/>
          <a:srcRect b="8561"/>
          <a:stretch>
            <a:fillRect/>
          </a:stretch>
        </p:blipFill>
        <p:spPr bwMode="auto">
          <a:xfrm>
            <a:off x="842311" y="1521064"/>
            <a:ext cx="3779579" cy="2592000"/>
          </a:xfrm>
          <a:prstGeom prst="rect">
            <a:avLst/>
          </a:prstGeom>
          <a:noFill/>
        </p:spPr>
      </p:pic>
      <p:pic>
        <p:nvPicPr>
          <p:cNvPr id="50180" name="Picture 4" descr="C:\Users\l011243\Downloads\wetransfer_fotos-michele_2025-03-31_1404\Fotos Michele\Abril25\Faria lima - Praça Apecatu\Imagem do WhatsApp de 2025-03-07 à(s) 22.26.45_bae834ba.jpg"/>
          <p:cNvPicPr>
            <a:picLocks noChangeAspect="1" noChangeArrowheads="1"/>
          </p:cNvPicPr>
          <p:nvPr/>
        </p:nvPicPr>
        <p:blipFill>
          <a:blip r:embed="rId4" cstate="print"/>
          <a:srcRect b="8561"/>
          <a:stretch>
            <a:fillRect/>
          </a:stretch>
        </p:blipFill>
        <p:spPr bwMode="auto">
          <a:xfrm>
            <a:off x="842311" y="4177943"/>
            <a:ext cx="3779579" cy="2592000"/>
          </a:xfrm>
          <a:prstGeom prst="rect">
            <a:avLst/>
          </a:prstGeom>
          <a:noFill/>
        </p:spPr>
      </p:pic>
      <p:pic>
        <p:nvPicPr>
          <p:cNvPr id="50181" name="Picture 5" descr="C:\Users\l011243\Downloads\wetransfer_fotos-michele_2025-03-31_1404\Fotos Michele\Abril25\Faria lima - Praça Apecatu\Imagem do WhatsApp de 2025-03-07 à(s) 22.26.50_a19ba098.jpg"/>
          <p:cNvPicPr>
            <a:picLocks noChangeAspect="1" noChangeArrowheads="1"/>
          </p:cNvPicPr>
          <p:nvPr/>
        </p:nvPicPr>
        <p:blipFill>
          <a:blip r:embed="rId5" cstate="print"/>
          <a:srcRect t="3880" b="4443"/>
          <a:stretch>
            <a:fillRect/>
          </a:stretch>
        </p:blipFill>
        <p:spPr bwMode="auto">
          <a:xfrm>
            <a:off x="4680432" y="1522884"/>
            <a:ext cx="3780000" cy="25990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507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77C531-F4CC-7A8A-7C07-C3D675BA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F3C9D0-91DF-C54C-DC90-3656B0A3531C}"/>
              </a:ext>
            </a:extLst>
          </p:cNvPr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39A134B0-5FE8-6667-5A82-9E4D6D552E1D}"/>
              </a:ext>
            </a:extLst>
          </p:cNvPr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1D85FD2F-B97F-FA64-04C3-4D2F5FC40F45}"/>
              </a:ext>
            </a:extLst>
          </p:cNvPr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13F350DF-8910-3BFF-47A3-AD029F1A2E1E}"/>
              </a:ext>
            </a:extLst>
          </p:cNvPr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A132F46-3FE2-932D-E9F4-985B00AA9B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0AE62C3-5D40-A77B-1DC5-5B873E6AD7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F2EE7E42-46C0-A293-2476-3A46E99C7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0DCFAF62-B128-B5A3-E449-33B1A90AB9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84842CDB-12E2-FC72-EE75-742EC7A7809C}"/>
              </a:ext>
            </a:extLst>
          </p:cNvPr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 smtClean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LARGO DO AROUCHE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02" name="Picture 2" descr="C:\Users\l011243\Downloads\wetransfer_fotos-michele_2025-03-31_1404\Fotos Michele\Abril25\Largo do Arouche\Imagem do WhatsApp de 2025-03-25 à(s) 17.23.19_05f8f2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576" y="1556792"/>
            <a:ext cx="2835000" cy="5040000"/>
          </a:xfrm>
          <a:prstGeom prst="rect">
            <a:avLst/>
          </a:prstGeom>
          <a:noFill/>
        </p:spPr>
      </p:pic>
      <p:pic>
        <p:nvPicPr>
          <p:cNvPr id="51203" name="Picture 3" descr="C:\Users\l011243\Downloads\wetransfer_fotos-michele_2025-03-31_1404\Fotos Michele\Abril25\Largo do Arouche\Imagem do WhatsApp de 2025-03-25 à(s) 17.23.20_549fb9c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62904" y="1556792"/>
            <a:ext cx="2835000" cy="5040000"/>
          </a:xfrm>
          <a:prstGeom prst="rect">
            <a:avLst/>
          </a:prstGeom>
          <a:noFill/>
        </p:spPr>
      </p:pic>
      <p:pic>
        <p:nvPicPr>
          <p:cNvPr id="51204" name="Picture 4" descr="C:\Users\l011243\Downloads\wetransfer_fotos-michele_2025-03-31_1404\Fotos Michele\Abril25\Largo do Arouche\Imagem do WhatsApp de 2025-03-25 à(s) 17.25.27_4151b3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4040" y="1556792"/>
            <a:ext cx="2835000" cy="50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507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77C531-F4CC-7A8A-7C07-C3D675BA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F3C9D0-91DF-C54C-DC90-3656B0A3531C}"/>
              </a:ext>
            </a:extLst>
          </p:cNvPr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39A134B0-5FE8-6667-5A82-9E4D6D552E1D}"/>
              </a:ext>
            </a:extLst>
          </p:cNvPr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1D85FD2F-B97F-FA64-04C3-4D2F5FC40F45}"/>
              </a:ext>
            </a:extLst>
          </p:cNvPr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13F350DF-8910-3BFF-47A3-AD029F1A2E1E}"/>
              </a:ext>
            </a:extLst>
          </p:cNvPr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A132F46-3FE2-932D-E9F4-985B00AA9B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0AE62C3-5D40-A77B-1DC5-5B873E6AD7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F2EE7E42-46C0-A293-2476-3A46E99C7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0DCFAF62-B128-B5A3-E449-33B1A90AB9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84842CDB-12E2-FC72-EE75-742EC7A7809C}"/>
              </a:ext>
            </a:extLst>
          </p:cNvPr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 smtClean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MARTINIANO DE CARVALHO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2226" name="Picture 2" descr="C:\Users\l011243\Downloads\wetransfer_fotos-michele_2025-03-31_1404\Fotos Michele\Abril25\Martiniano de Carvalho\Imagem do WhatsApp de 2025-03-11 à(s) 06.46.49_c952d61e.jpg"/>
          <p:cNvPicPr>
            <a:picLocks noChangeAspect="1" noChangeArrowheads="1"/>
          </p:cNvPicPr>
          <p:nvPr/>
        </p:nvPicPr>
        <p:blipFill>
          <a:blip r:embed="rId2" cstate="print"/>
          <a:srcRect l="13335" r="12371"/>
          <a:stretch>
            <a:fillRect/>
          </a:stretch>
        </p:blipFill>
        <p:spPr bwMode="auto">
          <a:xfrm>
            <a:off x="448494" y="1556792"/>
            <a:ext cx="2808312" cy="5040000"/>
          </a:xfrm>
          <a:prstGeom prst="rect">
            <a:avLst/>
          </a:prstGeom>
          <a:noFill/>
        </p:spPr>
      </p:pic>
      <p:pic>
        <p:nvPicPr>
          <p:cNvPr id="52227" name="Picture 3" descr="C:\Users\l011243\Downloads\wetransfer_fotos-michele_2025-03-31_1404\Fotos Michele\Abril25\Martiniano de Carvalho\Imagem do WhatsApp de 2025-03-11 à(s) 07.07.36_4b70e13a.jpg"/>
          <p:cNvPicPr>
            <a:picLocks noChangeAspect="1" noChangeArrowheads="1"/>
          </p:cNvPicPr>
          <p:nvPr/>
        </p:nvPicPr>
        <p:blipFill>
          <a:blip r:embed="rId3" cstate="print"/>
          <a:srcRect l="5082" r="11058"/>
          <a:stretch>
            <a:fillRect/>
          </a:stretch>
        </p:blipFill>
        <p:spPr bwMode="auto">
          <a:xfrm>
            <a:off x="3304431" y="1556792"/>
            <a:ext cx="2376264" cy="5040000"/>
          </a:xfrm>
          <a:prstGeom prst="rect">
            <a:avLst/>
          </a:prstGeom>
          <a:noFill/>
        </p:spPr>
      </p:pic>
      <p:pic>
        <p:nvPicPr>
          <p:cNvPr id="52228" name="Picture 4" descr="C:\Users\l011243\Downloads\wetransfer_fotos-michele_2025-03-31_1404\Fotos Michele\Abril25\Martiniano de Carvalho\Imagem do WhatsApp de 2025-03-14 à(s) 00.34.28_d1538305.jpg"/>
          <p:cNvPicPr>
            <a:picLocks noChangeAspect="1" noChangeArrowheads="1"/>
          </p:cNvPicPr>
          <p:nvPr/>
        </p:nvPicPr>
        <p:blipFill>
          <a:blip r:embed="rId4" cstate="print"/>
          <a:srcRect l="31604" r="22320"/>
          <a:stretch>
            <a:fillRect/>
          </a:stretch>
        </p:blipFill>
        <p:spPr bwMode="auto">
          <a:xfrm>
            <a:off x="5729461" y="1556792"/>
            <a:ext cx="3096344" cy="50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507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77C531-F4CC-7A8A-7C07-C3D675BA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F3C9D0-91DF-C54C-DC90-3656B0A3531C}"/>
              </a:ext>
            </a:extLst>
          </p:cNvPr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39A134B0-5FE8-6667-5A82-9E4D6D552E1D}"/>
              </a:ext>
            </a:extLst>
          </p:cNvPr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1D85FD2F-B97F-FA64-04C3-4D2F5FC40F45}"/>
              </a:ext>
            </a:extLst>
          </p:cNvPr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13F350DF-8910-3BFF-47A3-AD029F1A2E1E}"/>
              </a:ext>
            </a:extLst>
          </p:cNvPr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A132F46-3FE2-932D-E9F4-985B00AA9B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0AE62C3-5D40-A77B-1DC5-5B873E6AD7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F2EE7E42-46C0-A293-2476-3A46E99C7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0DCFAF62-B128-B5A3-E449-33B1A90AB9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84842CDB-12E2-FC72-EE75-742EC7A7809C}"/>
              </a:ext>
            </a:extLst>
          </p:cNvPr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 smtClean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TORRES DE OLIVEIRA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3250" name="Picture 2" descr="C:\Users\l011243\Downloads\wetransfer_fotos-michele_2025-03-31_1404\Fotos Michele\Abril25\Torres de Oliveira\Imagem do WhatsApp de 2025-03-06 à(s) 07.26.54_8fd3a758.jpg"/>
          <p:cNvPicPr>
            <a:picLocks noChangeAspect="1" noChangeArrowheads="1"/>
          </p:cNvPicPr>
          <p:nvPr/>
        </p:nvPicPr>
        <p:blipFill>
          <a:blip r:embed="rId2" cstate="print"/>
          <a:srcRect l="5366" r="16856"/>
          <a:stretch>
            <a:fillRect/>
          </a:stretch>
        </p:blipFill>
        <p:spPr bwMode="auto">
          <a:xfrm>
            <a:off x="419919" y="4077352"/>
            <a:ext cx="3484448" cy="2520000"/>
          </a:xfrm>
          <a:prstGeom prst="rect">
            <a:avLst/>
          </a:prstGeom>
          <a:noFill/>
        </p:spPr>
      </p:pic>
      <p:pic>
        <p:nvPicPr>
          <p:cNvPr id="53251" name="Picture 3" descr="C:\Users\l011243\Downloads\wetransfer_fotos-michele_2025-03-31_1404\Fotos Michele\Abril25\Torres de Oliveira\Imagem do WhatsApp de 2025-03-06 à(s) 07.26.54_937535e3.jpg"/>
          <p:cNvPicPr>
            <a:picLocks noChangeAspect="1" noChangeArrowheads="1"/>
          </p:cNvPicPr>
          <p:nvPr/>
        </p:nvPicPr>
        <p:blipFill>
          <a:blip r:embed="rId3" cstate="print"/>
          <a:srcRect l="5460" r="16747"/>
          <a:stretch>
            <a:fillRect/>
          </a:stretch>
        </p:blipFill>
        <p:spPr bwMode="auto">
          <a:xfrm>
            <a:off x="419919" y="1509167"/>
            <a:ext cx="3485148" cy="2520000"/>
          </a:xfrm>
          <a:prstGeom prst="rect">
            <a:avLst/>
          </a:prstGeom>
          <a:noFill/>
        </p:spPr>
      </p:pic>
      <p:pic>
        <p:nvPicPr>
          <p:cNvPr id="53252" name="Picture 4" descr="C:\Users\l011243\Downloads\wetransfer_fotos-michele_2025-03-31_1404\Fotos Michele\Abril25\Torres de Oliveira\Imagem do WhatsApp de 2025-03-08 à(s) 07.49.17_5c7f2212.jpg"/>
          <p:cNvPicPr>
            <a:picLocks noChangeAspect="1" noChangeArrowheads="1"/>
          </p:cNvPicPr>
          <p:nvPr/>
        </p:nvPicPr>
        <p:blipFill>
          <a:blip r:embed="rId4" cstate="print"/>
          <a:srcRect l="26670" r="12053"/>
          <a:stretch>
            <a:fillRect/>
          </a:stretch>
        </p:blipFill>
        <p:spPr bwMode="auto">
          <a:xfrm>
            <a:off x="3967361" y="1509167"/>
            <a:ext cx="2332831" cy="5076000"/>
          </a:xfrm>
          <a:prstGeom prst="rect">
            <a:avLst/>
          </a:prstGeom>
          <a:noFill/>
        </p:spPr>
      </p:pic>
      <p:pic>
        <p:nvPicPr>
          <p:cNvPr id="53253" name="Picture 5" descr="C:\Users\l011243\Downloads\wetransfer_fotos-michele_2025-03-31_1404\Fotos Michele\Abril25\Torres de Oliveira\Imagem do WhatsApp de 2025-03-08 à(s) 07.50.16_a8f54d88.jpg"/>
          <p:cNvPicPr>
            <a:picLocks noChangeAspect="1" noChangeArrowheads="1"/>
          </p:cNvPicPr>
          <p:nvPr/>
        </p:nvPicPr>
        <p:blipFill>
          <a:blip r:embed="rId5" cstate="print"/>
          <a:srcRect r="13253"/>
          <a:stretch>
            <a:fillRect/>
          </a:stretch>
        </p:blipFill>
        <p:spPr bwMode="auto">
          <a:xfrm>
            <a:off x="6343625" y="1518692"/>
            <a:ext cx="2476847" cy="50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507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977C531-F4CC-7A8A-7C07-C3D675BA4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28F3C9D0-91DF-C54C-DC90-3656B0A3531C}"/>
              </a:ext>
            </a:extLst>
          </p:cNvPr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39A134B0-5FE8-6667-5A82-9E4D6D552E1D}"/>
              </a:ext>
            </a:extLst>
          </p:cNvPr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1D85FD2F-B97F-FA64-04C3-4D2F5FC40F45}"/>
              </a:ext>
            </a:extLst>
          </p:cNvPr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13F350DF-8910-3BFF-47A3-AD029F1A2E1E}"/>
              </a:ext>
            </a:extLst>
          </p:cNvPr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A132F46-3FE2-932D-E9F4-985B00AA9B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70AE62C3-5D40-A77B-1DC5-5B873E6AD7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F2EE7E42-46C0-A293-2476-3A46E99C71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0DCFAF62-B128-B5A3-E449-33B1A90AB96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84842CDB-12E2-FC72-EE75-742EC7A7809C}"/>
              </a:ext>
            </a:extLst>
          </p:cNvPr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 smtClean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VILA CARRÃO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4274" name="Picture 2" descr="C:\Users\l011243\Downloads\wetransfer_fotos-michele_2025-03-31_1404\Fotos Michele\Abril25\Vila Carrão\Imagem do WhatsApp de 2025-03-08 à(s) 07.52.07_4dd1c615.jpg"/>
          <p:cNvPicPr>
            <a:picLocks noChangeAspect="1" noChangeArrowheads="1"/>
          </p:cNvPicPr>
          <p:nvPr/>
        </p:nvPicPr>
        <p:blipFill>
          <a:blip r:embed="rId2" cstate="print"/>
          <a:srcRect l="4556"/>
          <a:stretch>
            <a:fillRect/>
          </a:stretch>
        </p:blipFill>
        <p:spPr bwMode="auto">
          <a:xfrm>
            <a:off x="429444" y="1484784"/>
            <a:ext cx="2705842" cy="5040000"/>
          </a:xfrm>
          <a:prstGeom prst="rect">
            <a:avLst/>
          </a:prstGeom>
          <a:noFill/>
        </p:spPr>
      </p:pic>
      <p:pic>
        <p:nvPicPr>
          <p:cNvPr id="54275" name="Picture 3" descr="C:\Users\l011243\Downloads\wetransfer_fotos-michele_2025-03-31_1404\Fotos Michele\Abril25\Vila Carrão\Imagem do WhatsApp de 2025-03-08 à(s) 07.54.22_0b1bbb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8372" y="1481089"/>
            <a:ext cx="2835000" cy="5040000"/>
          </a:xfrm>
          <a:prstGeom prst="rect">
            <a:avLst/>
          </a:prstGeom>
          <a:noFill/>
        </p:spPr>
      </p:pic>
      <p:pic>
        <p:nvPicPr>
          <p:cNvPr id="54276" name="Picture 4" descr="C:\Users\l011243\Downloads\wetransfer_fotos-michele_2025-03-31_1404\Fotos Michele\Abril25\Vila Carrão\Imagem do WhatsApp de 2025-03-08 à(s) 07.55.22_8334ead4.jpg"/>
          <p:cNvPicPr>
            <a:picLocks noChangeAspect="1" noChangeArrowheads="1"/>
          </p:cNvPicPr>
          <p:nvPr/>
        </p:nvPicPr>
        <p:blipFill>
          <a:blip r:embed="rId4" cstate="print"/>
          <a:srcRect r="1387"/>
          <a:stretch>
            <a:fillRect/>
          </a:stretch>
        </p:blipFill>
        <p:spPr bwMode="auto">
          <a:xfrm>
            <a:off x="6058692" y="1481089"/>
            <a:ext cx="2795688" cy="504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507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404037" y="3072809"/>
            <a:ext cx="8488443" cy="3328093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 descr="Mobilidade_e_Trânsito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60" y="3641010"/>
            <a:ext cx="2668164" cy="1134791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683568" y="908720"/>
            <a:ext cx="7772400" cy="864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PPP da HABITAÇÃO</a:t>
            </a:r>
          </a:p>
        </p:txBody>
      </p:sp>
      <p:pic>
        <p:nvPicPr>
          <p:cNvPr id="28674" name="Picture 2" descr="Conheça as principais regras de trânsito para ciclistas"/>
          <p:cNvPicPr>
            <a:picLocks noChangeAspect="1" noChangeArrowheads="1"/>
          </p:cNvPicPr>
          <p:nvPr/>
        </p:nvPicPr>
        <p:blipFill>
          <a:blip r:embed="rId3" cstate="print"/>
          <a:srcRect l="1889" r="19589"/>
          <a:stretch>
            <a:fillRect/>
          </a:stretch>
        </p:blipFill>
        <p:spPr bwMode="auto">
          <a:xfrm>
            <a:off x="538329" y="3265934"/>
            <a:ext cx="5254804" cy="2971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MANUTENÇÃO FINALIZADA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464" y="1701169"/>
            <a:ext cx="8280000" cy="4536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12"/>
            <a:ext cx="8316000" cy="4532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MANUTENÇÃO FINALIZADA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4572000" y="3501008"/>
            <a:ext cx="420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Segoe UI" pitchFamily="34" charset="0"/>
                <a:cs typeface="Segoe UI" pitchFamily="34" charset="0"/>
              </a:rPr>
              <a:t>Contrato 01</a:t>
            </a:r>
          </a:p>
          <a:p>
            <a:pPr algn="ctr"/>
            <a:r>
              <a:rPr lang="pt-BR" sz="1400" b="1" dirty="0" smtClean="0">
                <a:latin typeface="Segoe UI" pitchFamily="34" charset="0"/>
                <a:cs typeface="Segoe UI" pitchFamily="34" charset="0"/>
              </a:rPr>
              <a:t>Total Finalizada: 94.131,55 </a:t>
            </a:r>
            <a:r>
              <a:rPr lang="pt-BR" sz="1400" b="1" dirty="0">
                <a:latin typeface="Segoe UI" pitchFamily="34" charset="0"/>
                <a:cs typeface="Segoe UI" pitchFamily="34" charset="0"/>
              </a:rPr>
              <a:t>Km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572000" y="5641503"/>
            <a:ext cx="4200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Segoe UI" pitchFamily="34" charset="0"/>
                <a:cs typeface="Segoe UI" pitchFamily="34" charset="0"/>
              </a:rPr>
              <a:t>Contrato 02</a:t>
            </a:r>
          </a:p>
          <a:p>
            <a:pPr algn="ctr"/>
            <a:r>
              <a:rPr lang="pt-BR" sz="1400" b="1" dirty="0" smtClean="0">
                <a:latin typeface="Segoe UI" pitchFamily="34" charset="0"/>
                <a:cs typeface="Segoe UI" pitchFamily="34" charset="0"/>
              </a:rPr>
              <a:t>Total Finalizada: 2.429,00 </a:t>
            </a:r>
            <a:r>
              <a:rPr lang="pt-BR" sz="1400" b="1" dirty="0">
                <a:latin typeface="Segoe UI" pitchFamily="34" charset="0"/>
                <a:cs typeface="Segoe UI" pitchFamily="34" charset="0"/>
              </a:rPr>
              <a:t>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MANUTENÇÃO EM ANDAMENTO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="" xmlns:a16="http://schemas.microsoft.com/office/drawing/2014/main" id="{C2FF6EDC-71EE-1BA7-F5D0-14960D8FD0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5765" y="5903407"/>
            <a:ext cx="862739" cy="860612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1115616" y="3501008"/>
            <a:ext cx="2880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Segoe UI" pitchFamily="34" charset="0"/>
                <a:cs typeface="Segoe UI" pitchFamily="34" charset="0"/>
              </a:rPr>
              <a:t>Contrato 1</a:t>
            </a:r>
          </a:p>
          <a:p>
            <a:pPr algn="ctr"/>
            <a:r>
              <a:rPr lang="pt-BR" sz="1400" b="1" dirty="0" smtClean="0">
                <a:latin typeface="Segoe UI" pitchFamily="34" charset="0"/>
                <a:cs typeface="Segoe UI" pitchFamily="34" charset="0"/>
              </a:rPr>
              <a:t>Total </a:t>
            </a:r>
            <a:r>
              <a:rPr lang="pt-BR" sz="1400" b="1" dirty="0">
                <a:latin typeface="Segoe UI" pitchFamily="34" charset="0"/>
                <a:cs typeface="Segoe UI" pitchFamily="34" charset="0"/>
              </a:rPr>
              <a:t>de obras em andamento: </a:t>
            </a:r>
            <a:r>
              <a:rPr lang="pt-BR" sz="1400" b="1" dirty="0" smtClean="0">
                <a:latin typeface="Segoe UI" pitchFamily="34" charset="0"/>
                <a:cs typeface="Segoe UI" pitchFamily="34" charset="0"/>
              </a:rPr>
              <a:t>10.765,0 </a:t>
            </a:r>
            <a:r>
              <a:rPr lang="pt-BR" sz="1400" b="1" dirty="0">
                <a:latin typeface="Segoe UI" pitchFamily="34" charset="0"/>
                <a:cs typeface="Segoe UI" pitchFamily="34" charset="0"/>
              </a:rPr>
              <a:t>Km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54"/>
            <a:ext cx="8360720" cy="16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CaixaDeTexto 16"/>
          <p:cNvSpPr txBox="1"/>
          <p:nvPr/>
        </p:nvSpPr>
        <p:spPr>
          <a:xfrm>
            <a:off x="5436096" y="2780928"/>
            <a:ext cx="2880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>
                <a:latin typeface="Segoe UI" pitchFamily="34" charset="0"/>
                <a:cs typeface="Segoe UI" pitchFamily="34" charset="0"/>
              </a:rPr>
              <a:t>Contrato 2</a:t>
            </a:r>
          </a:p>
          <a:p>
            <a:pPr algn="ctr"/>
            <a:r>
              <a:rPr lang="pt-BR" sz="1400" b="1" dirty="0" smtClean="0">
                <a:latin typeface="Segoe UI" pitchFamily="34" charset="0"/>
                <a:cs typeface="Segoe UI" pitchFamily="34" charset="0"/>
              </a:rPr>
              <a:t>Total </a:t>
            </a:r>
            <a:r>
              <a:rPr lang="pt-BR" sz="1400" b="1" dirty="0">
                <a:latin typeface="Segoe UI" pitchFamily="34" charset="0"/>
                <a:cs typeface="Segoe UI" pitchFamily="34" charset="0"/>
              </a:rPr>
              <a:t>de obras em andamento: </a:t>
            </a:r>
            <a:r>
              <a:rPr lang="pt-BR" sz="1400" b="1" dirty="0" smtClean="0">
                <a:latin typeface="Segoe UI" pitchFamily="34" charset="0"/>
                <a:cs typeface="Segoe UI" pitchFamily="34" charset="0"/>
              </a:rPr>
              <a:t>3.500,0 </a:t>
            </a:r>
            <a:r>
              <a:rPr lang="pt-BR" sz="1400" b="1" dirty="0">
                <a:latin typeface="Segoe UI" pitchFamily="34" charset="0"/>
                <a:cs typeface="Segoe UI" pitchFamily="34" charset="0"/>
              </a:rPr>
              <a:t>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ORDENS DE SERVIÇO EMITIDAS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="" xmlns:a16="http://schemas.microsoft.com/office/drawing/2014/main" id="{C2FF6EDC-71EE-1BA7-F5D0-14960D8FD0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45765" y="5903407"/>
            <a:ext cx="862739" cy="860612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3BC4F698-9AC6-F282-6E85-3D4D233AC8BF}"/>
              </a:ext>
            </a:extLst>
          </p:cNvPr>
          <p:cNvSpPr txBox="1"/>
          <p:nvPr/>
        </p:nvSpPr>
        <p:spPr>
          <a:xfrm>
            <a:off x="467544" y="4057327"/>
            <a:ext cx="47880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>
                <a:latin typeface="Segoe UI" pitchFamily="34" charset="0"/>
                <a:cs typeface="Segoe UI" pitchFamily="34" charset="0"/>
              </a:rPr>
              <a:t>OS emitidas e serviços não iniciados: </a:t>
            </a:r>
            <a:r>
              <a:rPr lang="pt-BR" sz="1400" b="1" dirty="0" smtClean="0">
                <a:latin typeface="Segoe UI" pitchFamily="34" charset="0"/>
                <a:cs typeface="Segoe UI" pitchFamily="34" charset="0"/>
              </a:rPr>
              <a:t>4.010,5 </a:t>
            </a:r>
            <a:r>
              <a:rPr lang="pt-BR" sz="1400" b="1" dirty="0">
                <a:latin typeface="Segoe UI" pitchFamily="34" charset="0"/>
                <a:cs typeface="Segoe UI" pitchFamily="34" charset="0"/>
              </a:rPr>
              <a:t>Km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269181" y="1916832"/>
            <a:ext cx="1679083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dirty="0">
                <a:latin typeface="Arial" pitchFamily="34" charset="0"/>
                <a:cs typeface="Arial" pitchFamily="34" charset="0"/>
              </a:rPr>
              <a:t>Suspensas para ajuste de projeto</a:t>
            </a:r>
            <a:r>
              <a:rPr lang="pt-BR" sz="1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pt-BR" sz="1400" b="1" dirty="0" smtClean="0">
                <a:latin typeface="Segoe UI" pitchFamily="34" charset="0"/>
                <a:cs typeface="Segoe UI" pitchFamily="34" charset="0"/>
              </a:rPr>
              <a:t>9.303,00 Km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Seta para a direita 15"/>
          <p:cNvSpPr/>
          <p:nvPr/>
        </p:nvSpPr>
        <p:spPr>
          <a:xfrm>
            <a:off x="4934846" y="2217427"/>
            <a:ext cx="360040" cy="216023"/>
          </a:xfrm>
          <a:prstGeom prst="rightArrow">
            <a:avLst/>
          </a:prstGeom>
          <a:gradFill>
            <a:gsLst>
              <a:gs pos="0">
                <a:srgbClr val="002060"/>
              </a:gs>
              <a:gs pos="50000">
                <a:schemeClr val="tx2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700808"/>
            <a:ext cx="4284000" cy="219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="" xmlns:a16="http://schemas.microsoft.com/office/drawing/2014/main" id="{0A908D5D-8057-1E8B-631F-12BCC4B9698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5896" y="2636912"/>
            <a:ext cx="1840537" cy="1836000"/>
          </a:xfrm>
          <a:prstGeom prst="rect">
            <a:avLst/>
          </a:prstGeom>
        </p:spPr>
      </p:pic>
      <p:sp>
        <p:nvSpPr>
          <p:cNvPr id="26" name="Retângulo 25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Título 9"/>
          <p:cNvSpPr txBox="1">
            <a:spLocks/>
          </p:cNvSpPr>
          <p:nvPr/>
        </p:nvSpPr>
        <p:spPr>
          <a:xfrm>
            <a:off x="445265" y="730047"/>
            <a:ext cx="8375207" cy="52322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pt-BR" b="1" cap="none" dirty="0">
                <a:solidFill>
                  <a:srgbClr val="FFC000"/>
                </a:solidFill>
                <a:latin typeface="Arial Black" pitchFamily="34" charset="0"/>
              </a:rPr>
              <a:t>OBRIGAD@!</a:t>
            </a:r>
            <a:endParaRPr lang="pt-BR" cap="none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SITUAÇÃO DOS LOTES - 1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1855788"/>
            <a:ext cx="81724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SITUAÇÃO DOS LOTES - </a:t>
            </a:r>
            <a:r>
              <a:rPr lang="pt-BR" sz="2800" b="1" cap="none" spc="0" dirty="0" smtClean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2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1855788"/>
            <a:ext cx="81724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2335C11-5B81-83E8-FA87-811811053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B52EA0A6-7C5B-9BB3-804F-1698CA5C975A}"/>
              </a:ext>
            </a:extLst>
          </p:cNvPr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3EFD9C99-7130-EBA6-BCF7-756383F74061}"/>
              </a:ext>
            </a:extLst>
          </p:cNvPr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54A46158-3E2F-9980-9D55-93D376BC47EE}"/>
              </a:ext>
            </a:extLst>
          </p:cNvPr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B6CB2288-DA0C-8852-38BC-7A5998077253}"/>
              </a:ext>
            </a:extLst>
          </p:cNvPr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61936CB4-3CBA-1E0E-6E51-D6E66B125B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8546CD98-CE31-234E-6455-3ADBEBDA2D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ADD93D6B-A2D5-E234-2F0B-D3DE681BA7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DF845366-7E87-30C1-C459-CCFBE4998B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C1335A35-CA7F-F0C0-F8E4-5C970E54D8E6}"/>
              </a:ext>
            </a:extLst>
          </p:cNvPr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SITUAÇÃO DOS LOTES - 5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1855788"/>
            <a:ext cx="81724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22265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F904568-28E6-BCCF-4128-597A72D01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12EF7644-E7EC-EC8B-57C4-55594803D504}"/>
              </a:ext>
            </a:extLst>
          </p:cNvPr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E1E10FEB-8450-A0EA-D37C-473439C6D86F}"/>
              </a:ext>
            </a:extLst>
          </p:cNvPr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BB378844-8723-E5E8-928A-4B334E5AC863}"/>
              </a:ext>
            </a:extLst>
          </p:cNvPr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="" xmlns:a16="http://schemas.microsoft.com/office/drawing/2014/main" id="{22ACBB1F-6669-3D07-3E61-7352B1C7D146}"/>
              </a:ext>
            </a:extLst>
          </p:cNvPr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34E0FECE-2DD0-C7D5-4BD3-C60D82B55E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F3387596-4101-25BE-D64D-4673693400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0F0BA28F-27AF-8502-CC24-3D7E186E0F2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>
            <a:extLst>
              <a:ext uri="{FF2B5EF4-FFF2-40B4-BE49-F238E27FC236}">
                <a16:creationId xmlns="" xmlns:a16="http://schemas.microsoft.com/office/drawing/2014/main" id="{5D653500-C1C5-4F2A-501E-B58005F7264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26" name="Retângulo 25">
            <a:extLst>
              <a:ext uri="{FF2B5EF4-FFF2-40B4-BE49-F238E27FC236}">
                <a16:creationId xmlns="" xmlns:a16="http://schemas.microsoft.com/office/drawing/2014/main" id="{EC864B0F-8C5D-5626-8ADE-0C435E356665}"/>
              </a:ext>
            </a:extLst>
          </p:cNvPr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SITUAÇÃO DOS LOTES - 7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2141538"/>
            <a:ext cx="81724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054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="" xmlns:a16="http://schemas.microsoft.com/office/drawing/2014/main" id="{EC864B0F-8C5D-5626-8ADE-0C435E356665}"/>
              </a:ext>
            </a:extLst>
          </p:cNvPr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SITUAÇÃO DOS LOTES - 9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2046288"/>
            <a:ext cx="817245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30306" y="439271"/>
            <a:ext cx="2749993" cy="109409"/>
          </a:xfrm>
          <a:prstGeom prst="rect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3259954" y="439271"/>
            <a:ext cx="2749993" cy="109409"/>
          </a:xfrm>
          <a:prstGeom prst="rect">
            <a:avLst/>
          </a:prstGeom>
          <a:solidFill>
            <a:srgbClr val="0066FF"/>
          </a:solidFill>
          <a:ln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084168" y="439271"/>
            <a:ext cx="2749993" cy="109409"/>
          </a:xfrm>
          <a:prstGeom prst="rect">
            <a:avLst/>
          </a:prstGeom>
          <a:solidFill>
            <a:srgbClr val="66CCFF"/>
          </a:solidFill>
          <a:ln>
            <a:solidFill>
              <a:srgbClr val="66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/>
          <p:cNvSpPr/>
          <p:nvPr/>
        </p:nvSpPr>
        <p:spPr>
          <a:xfrm>
            <a:off x="430306" y="606175"/>
            <a:ext cx="8390166" cy="860612"/>
          </a:xfrm>
          <a:prstGeom prst="rect">
            <a:avLst/>
          </a:prstGeom>
          <a:gradFill flip="none" rotWithShape="1">
            <a:gsLst>
              <a:gs pos="0">
                <a:srgbClr val="002060"/>
              </a:gs>
              <a:gs pos="50000">
                <a:srgbClr val="0000FF"/>
              </a:gs>
              <a:gs pos="100000">
                <a:srgbClr val="66CCF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194" name="AutoShape 2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6" name="AutoShape 4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198" name="AutoShape 6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8200" name="AutoShape 8" descr="blob:https://web.whatsapp.com/9b78ae76-acdc-4b86-bd27-5094e943c3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="" xmlns:a16="http://schemas.microsoft.com/office/drawing/2014/main" id="{EC864B0F-8C5D-5626-8ADE-0C435E356665}"/>
              </a:ext>
            </a:extLst>
          </p:cNvPr>
          <p:cNvSpPr/>
          <p:nvPr/>
        </p:nvSpPr>
        <p:spPr>
          <a:xfrm>
            <a:off x="395536" y="764704"/>
            <a:ext cx="842493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0" dirty="0">
                <a:ln w="1905"/>
                <a:gradFill>
                  <a:gsLst>
                    <a:gs pos="0">
                      <a:srgbClr val="FFC000"/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 Black" pitchFamily="34" charset="0"/>
              </a:rPr>
              <a:t>SITUAÇÃO DOS LOTES - 10</a:t>
            </a:r>
            <a:endParaRPr lang="pt-BR" sz="2800" b="1" cap="none" spc="0" dirty="0">
              <a:ln w="1905"/>
              <a:gradFill>
                <a:gsLst>
                  <a:gs pos="0">
                    <a:srgbClr val="FFC000"/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" y="2141538"/>
            <a:ext cx="81724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6863</TotalTime>
  <Words>183</Words>
  <Application>Microsoft Office PowerPoint</Application>
  <PresentationFormat>Apresentação na tela (4:3)</PresentationFormat>
  <Paragraphs>55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5" baseType="lpstr">
      <vt:lpstr>Tema do Office</vt:lpstr>
      <vt:lpstr>Cidade de São Paulo</vt:lpstr>
      <vt:lpstr>de Estruturas Cicloviárias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de Atividades</vt:lpstr>
      <vt:lpstr>Slide 15</vt:lpstr>
      <vt:lpstr>Slide 16</vt:lpstr>
      <vt:lpstr>Slide 17</vt:lpstr>
      <vt:lpstr>Slide 18</vt:lpstr>
      <vt:lpstr>das Estruturas Cicloviárias</vt:lpstr>
      <vt:lpstr>Slide 20</vt:lpstr>
      <vt:lpstr>de Atividades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HP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l011243</dc:creator>
  <cp:lastModifiedBy>l011243</cp:lastModifiedBy>
  <cp:revision>991</cp:revision>
  <dcterms:created xsi:type="dcterms:W3CDTF">2023-10-30T18:28:04Z</dcterms:created>
  <dcterms:modified xsi:type="dcterms:W3CDTF">2025-04-01T15:31:35Z</dcterms:modified>
</cp:coreProperties>
</file>