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8" r:id="rId2"/>
    <p:sldId id="256" r:id="rId3"/>
    <p:sldId id="258" r:id="rId4"/>
    <p:sldId id="268" r:id="rId5"/>
    <p:sldId id="299" r:id="rId6"/>
    <p:sldId id="269" r:id="rId7"/>
    <p:sldId id="270" r:id="rId8"/>
    <p:sldId id="257" r:id="rId9"/>
    <p:sldId id="259" r:id="rId10"/>
    <p:sldId id="280" r:id="rId11"/>
    <p:sldId id="266" r:id="rId12"/>
    <p:sldId id="271" r:id="rId13"/>
    <p:sldId id="294" r:id="rId14"/>
    <p:sldId id="295" r:id="rId15"/>
    <p:sldId id="283" r:id="rId16"/>
    <p:sldId id="284" r:id="rId17"/>
    <p:sldId id="297" r:id="rId18"/>
    <p:sldId id="287" r:id="rId19"/>
    <p:sldId id="289" r:id="rId20"/>
    <p:sldId id="290" r:id="rId21"/>
    <p:sldId id="288" r:id="rId22"/>
    <p:sldId id="291" r:id="rId23"/>
    <p:sldId id="292" r:id="rId24"/>
    <p:sldId id="300" r:id="rId25"/>
    <p:sldId id="301" r:id="rId26"/>
    <p:sldId id="277" r:id="rId27"/>
    <p:sldId id="272" r:id="rId28"/>
    <p:sldId id="281" r:id="rId29"/>
    <p:sldId id="274" r:id="rId30"/>
    <p:sldId id="298" r:id="rId31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69AADF"/>
    <a:srgbClr val="74A8C8"/>
    <a:srgbClr val="82B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B72012-9B4E-41F2-9DA8-B1CAEC7597E3}" v="2" dt="2025-05-29T11:56:33.8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115" d="100"/>
          <a:sy n="115" d="100"/>
        </p:scale>
        <p:origin x="3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a Ribeiro Guglielmi" userId="9a88f766-51fc-4ab1-ad91-31568cd83c25" providerId="ADAL" clId="{84B72012-9B4E-41F2-9DA8-B1CAEC7597E3}"/>
    <pc:docChg chg="custSel addSld modSld">
      <pc:chgData name="Antonia Ribeiro Guglielmi" userId="9a88f766-51fc-4ab1-ad91-31568cd83c25" providerId="ADAL" clId="{84B72012-9B4E-41F2-9DA8-B1CAEC7597E3}" dt="2025-05-29T11:56:50.368" v="11" actId="12789"/>
      <pc:docMkLst>
        <pc:docMk/>
      </pc:docMkLst>
      <pc:sldChg chg="addSp modSp new mod">
        <pc:chgData name="Antonia Ribeiro Guglielmi" userId="9a88f766-51fc-4ab1-ad91-31568cd83c25" providerId="ADAL" clId="{84B72012-9B4E-41F2-9DA8-B1CAEC7597E3}" dt="2025-05-29T11:56:50.368" v="11" actId="12789"/>
        <pc:sldMkLst>
          <pc:docMk/>
          <pc:sldMk cId="1163977753" sldId="300"/>
        </pc:sldMkLst>
        <pc:picChg chg="add mod">
          <ac:chgData name="Antonia Ribeiro Guglielmi" userId="9a88f766-51fc-4ab1-ad91-31568cd83c25" providerId="ADAL" clId="{84B72012-9B4E-41F2-9DA8-B1CAEC7597E3}" dt="2025-05-29T11:56:50.368" v="11" actId="12789"/>
          <ac:picMkLst>
            <pc:docMk/>
            <pc:sldMk cId="1163977753" sldId="300"/>
            <ac:picMk id="5" creationId="{6BAD5CF3-A516-72EF-09C9-FD2CB6A271EB}"/>
          </ac:picMkLst>
        </pc:picChg>
      </pc:sldChg>
      <pc:sldChg chg="addSp delSp modSp add mod">
        <pc:chgData name="Antonia Ribeiro Guglielmi" userId="9a88f766-51fc-4ab1-ad91-31568cd83c25" providerId="ADAL" clId="{84B72012-9B4E-41F2-9DA8-B1CAEC7597E3}" dt="2025-05-29T11:56:31.219" v="7" actId="21"/>
        <pc:sldMkLst>
          <pc:docMk/>
          <pc:sldMk cId="1824817575" sldId="301"/>
        </pc:sldMkLst>
        <pc:picChg chg="add mod">
          <ac:chgData name="Antonia Ribeiro Guglielmi" userId="9a88f766-51fc-4ab1-ad91-31568cd83c25" providerId="ADAL" clId="{84B72012-9B4E-41F2-9DA8-B1CAEC7597E3}" dt="2025-05-29T11:56:26.631" v="6" actId="962"/>
          <ac:picMkLst>
            <pc:docMk/>
            <pc:sldMk cId="1824817575" sldId="301"/>
            <ac:picMk id="3" creationId="{8F4599A5-CFC3-ECB2-82CE-D28E586BF529}"/>
          </ac:picMkLst>
        </pc:picChg>
        <pc:picChg chg="add del mod">
          <ac:chgData name="Antonia Ribeiro Guglielmi" userId="9a88f766-51fc-4ab1-ad91-31568cd83c25" providerId="ADAL" clId="{84B72012-9B4E-41F2-9DA8-B1CAEC7597E3}" dt="2025-05-29T11:56:31.219" v="7" actId="21"/>
          <ac:picMkLst>
            <pc:docMk/>
            <pc:sldMk cId="1824817575" sldId="301"/>
            <ac:picMk id="5" creationId="{6BAD5CF3-A516-72EF-09C9-FD2CB6A271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5563" tIns="47782" rIns="95563" bIns="47782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5563" tIns="47782" rIns="95563" bIns="47782" rtlCol="0"/>
          <a:lstStyle>
            <a:lvl1pPr algn="r">
              <a:defRPr sz="1300"/>
            </a:lvl1pPr>
          </a:lstStyle>
          <a:p>
            <a:fld id="{A7941D90-26EB-4542-A368-09C4F0FB5C0C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2" rIns="95563" bIns="4778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63" tIns="47782" rIns="95563" bIns="47782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5563" tIns="47782" rIns="95563" bIns="47782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5563" tIns="47782" rIns="95563" bIns="47782" rtlCol="0" anchor="b"/>
          <a:lstStyle>
            <a:lvl1pPr algn="r">
              <a:defRPr sz="1300"/>
            </a:lvl1pPr>
          </a:lstStyle>
          <a:p>
            <a:fld id="{92503DCC-FFBC-4376-8B44-7C0D5BC216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82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98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23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C67D206-9B7D-38E5-0FF6-FE42C58F4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="" xmlns:a16="http://schemas.microsoft.com/office/drawing/2014/main" id="{C6EA3280-3013-7AE4-47EA-819908C47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="" xmlns:a16="http://schemas.microsoft.com/office/drawing/2014/main" id="{5262A93A-3565-BFE0-49FB-BF79C0640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84D575A6-25F3-0B6F-CE5D-40A4F5C33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19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5F2CEE-447C-C5BA-FF4C-269E1C409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="" xmlns:a16="http://schemas.microsoft.com/office/drawing/2014/main" id="{0093975F-B224-1DBF-28EC-47FBEE17F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="" xmlns:a16="http://schemas.microsoft.com/office/drawing/2014/main" id="{BC83D241-749E-B4A7-F889-59DF7559E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F5826820-DD88-5A22-9F17-63FF935E7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20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913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CA272F-FFB9-CC19-03E6-CB0A48D8B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="" xmlns:a16="http://schemas.microsoft.com/office/drawing/2014/main" id="{E6B91C70-91F2-C080-36C5-23EB5F4D6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="" xmlns:a16="http://schemas.microsoft.com/office/drawing/2014/main" id="{23ED1D2C-6DDB-B82A-46EF-872C415DA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3A7574D8-35F9-1606-E7EB-B2958A334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200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1D09E7B-0B91-5B7A-FA7A-622F048A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="" xmlns:a16="http://schemas.microsoft.com/office/drawing/2014/main" id="{15CC2EB6-C72C-76CE-7C01-38A799005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="" xmlns:a16="http://schemas.microsoft.com/office/drawing/2014/main" id="{9CCA9EBA-BEFA-70ED-EBE9-D98F0C524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0669E519-39E5-A438-C4E4-A2E2AFB66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41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C02B8FD-CA4A-2F8A-2615-D12E78CCE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="" xmlns:a16="http://schemas.microsoft.com/office/drawing/2014/main" id="{70B7EFCB-4312-44F2-3FEA-D5953329B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="" xmlns:a16="http://schemas.microsoft.com/office/drawing/2014/main" id="{0CBB6D2F-50DE-99A7-8F39-84D3BD3B2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F26828E8-C848-1042-9628-F237751EA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3DCC-FFBC-4376-8B44-7C0D5BC216F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8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F4B937D-89AA-BF10-E643-30CCE4516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0C25F51-6FFC-1C21-35A1-98BBDE33A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AC4ADF08-B5C3-4BC8-1D1E-A8E3B45E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34DBDC7-E0CC-D413-349E-401CE404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5437DAD3-3FFA-3ECE-1CC0-416336CB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05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AC3610-B34E-4ECD-ADB0-178CD9506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92D981AB-F2E0-8986-3122-3F4DD3EBA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E7EA626-E1F8-11FD-8D88-668E4C44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17E530A-53AD-B784-0756-751AD6A3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759D918-FAF3-E5D6-0645-7A6A0900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20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9960CC7-95CC-4B09-5315-CFC997EC1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E2B94908-47A7-8AA6-AA55-F0EF3A790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AEFAAC5-A3A3-72FD-B443-7A283EB9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9A0376B-C8A5-7742-AC69-1ED07186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1898FED-19B7-AF0D-9C1E-834A001A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3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2934A1-6A1F-62F1-B786-BFA457A6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7329AFF-8CBE-38AE-50CF-BEFD8F177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BAF13044-4C6F-EB97-339D-ECE8A3FD0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EB56EB9-A7DB-0693-245B-902DA19F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57E9E776-A7E9-948E-C2AF-B8A685B2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BC7D97-3A14-EFC2-A4FE-349940BD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5BFB12F1-F359-27F9-312C-0FFBB664C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DF37802-1796-CFCF-4A8B-18556A52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4D5C6FF-F9E2-2E98-D444-2DAD40C8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BF6F16D-E12C-CF6C-E5BE-AA475647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60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E8AD9-5054-D449-FB2A-69B7EE7B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C176C5D-CFAA-2911-C40D-7B090521F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C7FA060C-C257-9E93-13B4-1E5DB79B3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71C8A7B5-52B0-0135-3E5B-BA742CE0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2566343-A6D3-2A04-BD17-485EBFCE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8F05DBFB-94E2-E136-A48F-E8C48BD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3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33F4C3-4ECF-BE29-7841-A84BD5C6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C6399C63-07A2-F49D-D38E-A1677B2DE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879AF713-E56A-CFA1-8855-B88B23F10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6C197000-1A4A-C8D4-D80C-FA412C5644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19317D0A-1BB4-4EB9-53D1-03A0096D5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FFAD9897-0DFE-1951-1110-B8FF57BFE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38DC7383-E39E-96B9-5D48-F3081F6A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22B73DD6-4FA8-4CE2-8A80-50CD9DD6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99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0229AE-A992-2C29-05FB-DB0C09DE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1BC630FB-9004-2666-B763-0C7960B9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EC8FB648-1D1E-FD12-2382-BC5E12AC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89864A0-9732-BCA3-4B6C-48C97B85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87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0AAF798D-8442-0C16-50B4-F2AEABB6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1EBAEDC9-4ED8-9399-6DB7-913BDD9C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AF1C887E-9CB7-0BC2-D05E-EAA17DFC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82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E2B7E62-F580-6293-9CB4-B8B327575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D80A8A0-BEB1-3FCC-A6AC-E5D7A63A8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23AFD85B-4BF7-A08C-ECD6-CD69300EE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62950FE4-7632-FA48-AAD2-0310AEFB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532D3237-F16C-8592-7E01-F8AA865C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EAA30AE3-5BF9-EB24-9313-8DE08808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8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1786FC-467D-C709-A904-1AF3DEF0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C10A20DA-D3B3-B3B1-C53E-F05C67E3E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8B9B8B0F-1389-B2F8-01E1-40A273F3C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91C5F4FF-48BC-6595-D8E6-8515C587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52D0A8A-A2A3-B701-810E-3FA019BE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3EF84DE2-C890-5421-E69A-563751D8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78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B300A275-7827-FB66-240F-B1CB69DF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97C956B-FAE1-AD75-095E-9055ADF9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7C0E2F7-567A-D3D8-6494-B2AF16E4A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AF1E8-0491-4200-9DF8-9B8A6B864662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5514ED0-29BD-8158-E618-FCCA9E99E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6931598-D8D2-F09F-42BC-CFBFA3221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859E89-216A-499E-84DD-37A4477EE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tElPQMStSU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ela de computador com texto preto sobre fundo branco&#10;&#10;O conteúdo gerado por IA pode estar incorreto.">
            <a:extLst>
              <a:ext uri="{FF2B5EF4-FFF2-40B4-BE49-F238E27FC236}">
                <a16:creationId xmlns="" xmlns:a16="http://schemas.microsoft.com/office/drawing/2014/main" id="{0E85B2A7-ED36-69D8-6094-54594320E9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36" y="0"/>
            <a:ext cx="10291020" cy="6858000"/>
          </a:xfrm>
          <a:prstGeom prst="rect">
            <a:avLst/>
          </a:prstGeom>
        </p:spPr>
      </p:pic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="" xmlns:a16="http://schemas.microsoft.com/office/drawing/2014/main" id="{837E3E14-4E7A-3438-9514-ABA5332411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2061" y="0"/>
            <a:ext cx="1641107" cy="16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75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4A7DDE7D-7C6E-F7D0-D188-2F85C7D8D7CB}"/>
              </a:ext>
            </a:extLst>
          </p:cNvPr>
          <p:cNvSpPr txBox="1">
            <a:spLocks/>
          </p:cNvSpPr>
          <p:nvPr/>
        </p:nvSpPr>
        <p:spPr>
          <a:xfrm>
            <a:off x="4445251" y="6043168"/>
            <a:ext cx="7746749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Referência</a:t>
            </a:r>
          </a:p>
        </p:txBody>
      </p:sp>
      <p:pic>
        <p:nvPicPr>
          <p:cNvPr id="5" name="Mídia Online 4" title="Zurich Switzerland 4k | MFO Park Oerlikon Walktour | ASMR City Sounds">
            <a:hlinkClick r:id="" action="ppaction://media"/>
            <a:extLst>
              <a:ext uri="{FF2B5EF4-FFF2-40B4-BE49-F238E27FC236}">
                <a16:creationId xmlns="" xmlns:a16="http://schemas.microsoft.com/office/drawing/2014/main" id="{B7282552-135B-4D46-543C-E595B6E597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9BEA03B-97B6-AA85-6B0B-339B5AAD2CF7}"/>
              </a:ext>
            </a:extLst>
          </p:cNvPr>
          <p:cNvSpPr txBox="1">
            <a:spLocks/>
          </p:cNvSpPr>
          <p:nvPr/>
        </p:nvSpPr>
        <p:spPr>
          <a:xfrm>
            <a:off x="1627632" y="6043168"/>
            <a:ext cx="10564369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 Conceitual - Volumetria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="" xmlns:a16="http://schemas.microsoft.com/office/drawing/2014/main" id="{21E9035B-6AE7-F076-87A0-3872CA140F9F}"/>
              </a:ext>
            </a:extLst>
          </p:cNvPr>
          <p:cNvGrpSpPr/>
          <p:nvPr/>
        </p:nvGrpSpPr>
        <p:grpSpPr>
          <a:xfrm>
            <a:off x="0" y="905257"/>
            <a:ext cx="12192000" cy="4672583"/>
            <a:chOff x="0" y="905257"/>
            <a:chExt cx="12192000" cy="4672583"/>
          </a:xfrm>
        </p:grpSpPr>
        <p:grpSp>
          <p:nvGrpSpPr>
            <p:cNvPr id="12" name="Agrupar 11">
              <a:extLst>
                <a:ext uri="{FF2B5EF4-FFF2-40B4-BE49-F238E27FC236}">
                  <a16:creationId xmlns="" xmlns:a16="http://schemas.microsoft.com/office/drawing/2014/main" id="{BAB2BF8E-5B16-34ED-62A2-BB976D944167}"/>
                </a:ext>
              </a:extLst>
            </p:cNvPr>
            <p:cNvGrpSpPr/>
            <p:nvPr/>
          </p:nvGrpSpPr>
          <p:grpSpPr>
            <a:xfrm>
              <a:off x="60160" y="905257"/>
              <a:ext cx="12131840" cy="4672583"/>
              <a:chOff x="60160" y="1"/>
              <a:chExt cx="12131840" cy="4672583"/>
            </a:xfrm>
          </p:grpSpPr>
          <p:pic>
            <p:nvPicPr>
              <p:cNvPr id="9" name="Imagem 8">
                <a:extLst>
                  <a:ext uri="{FF2B5EF4-FFF2-40B4-BE49-F238E27FC236}">
                    <a16:creationId xmlns="" xmlns:a16="http://schemas.microsoft.com/office/drawing/2014/main" id="{F01517FA-934E-D3F3-2AD6-A56BF795E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617" r="494" b="14204"/>
              <a:stretch/>
            </p:blipFill>
            <p:spPr>
              <a:xfrm>
                <a:off x="60160" y="1"/>
                <a:ext cx="12131840" cy="4672583"/>
              </a:xfrm>
              <a:prstGeom prst="rect">
                <a:avLst/>
              </a:prstGeom>
            </p:spPr>
          </p:pic>
          <p:sp>
            <p:nvSpPr>
              <p:cNvPr id="2" name="Forma Livre: Forma 1">
                <a:extLst>
                  <a:ext uri="{FF2B5EF4-FFF2-40B4-BE49-F238E27FC236}">
                    <a16:creationId xmlns="" xmlns:a16="http://schemas.microsoft.com/office/drawing/2014/main" id="{B48EC5C2-7AD9-C49C-D8C2-F7DFD201102A}"/>
                  </a:ext>
                </a:extLst>
              </p:cNvPr>
              <p:cNvSpPr/>
              <p:nvPr/>
            </p:nvSpPr>
            <p:spPr>
              <a:xfrm>
                <a:off x="1051560" y="2761488"/>
                <a:ext cx="1316736" cy="1188720"/>
              </a:xfrm>
              <a:custGeom>
                <a:avLst/>
                <a:gdLst>
                  <a:gd name="connsiteX0" fmla="*/ 1316736 w 1316736"/>
                  <a:gd name="connsiteY0" fmla="*/ 0 h 1188720"/>
                  <a:gd name="connsiteX1" fmla="*/ 1307592 w 1316736"/>
                  <a:gd name="connsiteY1" fmla="*/ 1161288 h 1188720"/>
                  <a:gd name="connsiteX2" fmla="*/ 18288 w 1316736"/>
                  <a:gd name="connsiteY2" fmla="*/ 1188720 h 1188720"/>
                  <a:gd name="connsiteX3" fmla="*/ 0 w 1316736"/>
                  <a:gd name="connsiteY3" fmla="*/ 987552 h 1188720"/>
                  <a:gd name="connsiteX4" fmla="*/ 1316736 w 1316736"/>
                  <a:gd name="connsiteY4" fmla="*/ 0 h 118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6736" h="1188720">
                    <a:moveTo>
                      <a:pt x="1316736" y="0"/>
                    </a:moveTo>
                    <a:lnTo>
                      <a:pt x="1307592" y="1161288"/>
                    </a:lnTo>
                    <a:lnTo>
                      <a:pt x="18288" y="1188720"/>
                    </a:lnTo>
                    <a:lnTo>
                      <a:pt x="0" y="987552"/>
                    </a:lnTo>
                    <a:lnTo>
                      <a:pt x="1316736" y="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  <a:p>
                <a:pPr algn="ctr"/>
                <a:endParaRPr lang="pt-BR"/>
              </a:p>
              <a:p>
                <a:pPr algn="ctr"/>
                <a:r>
                  <a:rPr lang="pt-BR"/>
                  <a:t>CET</a:t>
                </a:r>
                <a:endParaRPr lang="en-US"/>
              </a:p>
            </p:txBody>
          </p:sp>
          <p:sp>
            <p:nvSpPr>
              <p:cNvPr id="5" name="Forma Livre: Forma 4">
                <a:extLst>
                  <a:ext uri="{FF2B5EF4-FFF2-40B4-BE49-F238E27FC236}">
                    <a16:creationId xmlns="" xmlns:a16="http://schemas.microsoft.com/office/drawing/2014/main" id="{64545D44-A36A-4613-9D85-4BCB99224644}"/>
                  </a:ext>
                </a:extLst>
              </p:cNvPr>
              <p:cNvSpPr/>
              <p:nvPr/>
            </p:nvSpPr>
            <p:spPr>
              <a:xfrm>
                <a:off x="8156448" y="1417320"/>
                <a:ext cx="1847088" cy="539496"/>
              </a:xfrm>
              <a:custGeom>
                <a:avLst/>
                <a:gdLst>
                  <a:gd name="connsiteX0" fmla="*/ 1837944 w 1837944"/>
                  <a:gd name="connsiteY0" fmla="*/ 512064 h 530352"/>
                  <a:gd name="connsiteX1" fmla="*/ 9144 w 1837944"/>
                  <a:gd name="connsiteY1" fmla="*/ 530352 h 530352"/>
                  <a:gd name="connsiteX2" fmla="*/ 0 w 1837944"/>
                  <a:gd name="connsiteY2" fmla="*/ 0 h 530352"/>
                  <a:gd name="connsiteX3" fmla="*/ 1335024 w 1837944"/>
                  <a:gd name="connsiteY3" fmla="*/ 9144 h 530352"/>
                  <a:gd name="connsiteX4" fmla="*/ 1837944 w 1837944"/>
                  <a:gd name="connsiteY4" fmla="*/ 512064 h 530352"/>
                  <a:gd name="connsiteX0" fmla="*/ 1847088 w 1847088"/>
                  <a:gd name="connsiteY0" fmla="*/ 512064 h 539496"/>
                  <a:gd name="connsiteX1" fmla="*/ 0 w 1847088"/>
                  <a:gd name="connsiteY1" fmla="*/ 539496 h 539496"/>
                  <a:gd name="connsiteX2" fmla="*/ 9144 w 1847088"/>
                  <a:gd name="connsiteY2" fmla="*/ 0 h 539496"/>
                  <a:gd name="connsiteX3" fmla="*/ 1344168 w 1847088"/>
                  <a:gd name="connsiteY3" fmla="*/ 9144 h 539496"/>
                  <a:gd name="connsiteX4" fmla="*/ 1847088 w 1847088"/>
                  <a:gd name="connsiteY4" fmla="*/ 512064 h 53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7088" h="539496">
                    <a:moveTo>
                      <a:pt x="1847088" y="512064"/>
                    </a:moveTo>
                    <a:lnTo>
                      <a:pt x="0" y="539496"/>
                    </a:lnTo>
                    <a:lnTo>
                      <a:pt x="9144" y="0"/>
                    </a:lnTo>
                    <a:lnTo>
                      <a:pt x="1344168" y="9144"/>
                    </a:lnTo>
                    <a:lnTo>
                      <a:pt x="1847088" y="512064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SAMU</a:t>
                </a:r>
                <a:endParaRPr lang="en-US"/>
              </a:p>
            </p:txBody>
          </p:sp>
          <p:sp>
            <p:nvSpPr>
              <p:cNvPr id="7" name="Forma Livre: Forma 6">
                <a:extLst>
                  <a:ext uri="{FF2B5EF4-FFF2-40B4-BE49-F238E27FC236}">
                    <a16:creationId xmlns="" xmlns:a16="http://schemas.microsoft.com/office/drawing/2014/main" id="{73385CAF-8AC5-FBE8-B114-84794C9D7FFE}"/>
                  </a:ext>
                </a:extLst>
              </p:cNvPr>
              <p:cNvSpPr/>
              <p:nvPr/>
            </p:nvSpPr>
            <p:spPr>
              <a:xfrm>
                <a:off x="8138160" y="557784"/>
                <a:ext cx="1362456" cy="859536"/>
              </a:xfrm>
              <a:custGeom>
                <a:avLst/>
                <a:gdLst>
                  <a:gd name="connsiteX0" fmla="*/ 0 w 1362456"/>
                  <a:gd name="connsiteY0" fmla="*/ 0 h 859536"/>
                  <a:gd name="connsiteX1" fmla="*/ 18288 w 1362456"/>
                  <a:gd name="connsiteY1" fmla="*/ 841248 h 859536"/>
                  <a:gd name="connsiteX2" fmla="*/ 1362456 w 1362456"/>
                  <a:gd name="connsiteY2" fmla="*/ 859536 h 859536"/>
                  <a:gd name="connsiteX3" fmla="*/ 758952 w 1362456"/>
                  <a:gd name="connsiteY3" fmla="*/ 329184 h 859536"/>
                  <a:gd name="connsiteX4" fmla="*/ 530352 w 1362456"/>
                  <a:gd name="connsiteY4" fmla="*/ 201168 h 859536"/>
                  <a:gd name="connsiteX5" fmla="*/ 0 w 1362456"/>
                  <a:gd name="connsiteY5" fmla="*/ 0 h 85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2456" h="859536">
                    <a:moveTo>
                      <a:pt x="0" y="0"/>
                    </a:moveTo>
                    <a:lnTo>
                      <a:pt x="18288" y="841248"/>
                    </a:lnTo>
                    <a:lnTo>
                      <a:pt x="1362456" y="859536"/>
                    </a:lnTo>
                    <a:lnTo>
                      <a:pt x="758952" y="329184"/>
                    </a:lnTo>
                    <a:lnTo>
                      <a:pt x="530352" y="2011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  <a:p>
                <a:pPr algn="ctr"/>
                <a:r>
                  <a:rPr lang="pt-BR"/>
                  <a:t>PM</a:t>
                </a:r>
                <a:endParaRPr lang="en-US"/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="" xmlns:a16="http://schemas.microsoft.com/office/drawing/2014/main" id="{D1D1E5FB-FDE2-F8A8-E819-E36E22D20BEB}"/>
                  </a:ext>
                </a:extLst>
              </p:cNvPr>
              <p:cNvSpPr/>
              <p:nvPr/>
            </p:nvSpPr>
            <p:spPr>
              <a:xfrm>
                <a:off x="3172968" y="310896"/>
                <a:ext cx="4764024" cy="1645920"/>
              </a:xfrm>
              <a:custGeom>
                <a:avLst/>
                <a:gdLst>
                  <a:gd name="connsiteX0" fmla="*/ 4736592 w 4764024"/>
                  <a:gd name="connsiteY0" fmla="*/ 201168 h 1645920"/>
                  <a:gd name="connsiteX1" fmla="*/ 4764024 w 4764024"/>
                  <a:gd name="connsiteY1" fmla="*/ 1627632 h 1645920"/>
                  <a:gd name="connsiteX2" fmla="*/ 0 w 4764024"/>
                  <a:gd name="connsiteY2" fmla="*/ 1645920 h 1645920"/>
                  <a:gd name="connsiteX3" fmla="*/ 1618488 w 4764024"/>
                  <a:gd name="connsiteY3" fmla="*/ 420624 h 1645920"/>
                  <a:gd name="connsiteX4" fmla="*/ 2011680 w 4764024"/>
                  <a:gd name="connsiteY4" fmla="*/ 173736 h 1645920"/>
                  <a:gd name="connsiteX5" fmla="*/ 2331720 w 4764024"/>
                  <a:gd name="connsiteY5" fmla="*/ 64008 h 1645920"/>
                  <a:gd name="connsiteX6" fmla="*/ 2779776 w 4764024"/>
                  <a:gd name="connsiteY6" fmla="*/ 0 h 1645920"/>
                  <a:gd name="connsiteX7" fmla="*/ 3392424 w 4764024"/>
                  <a:gd name="connsiteY7" fmla="*/ 45720 h 1645920"/>
                  <a:gd name="connsiteX8" fmla="*/ 4736592 w 4764024"/>
                  <a:gd name="connsiteY8" fmla="*/ 201168 h 16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4024" h="1645920">
                    <a:moveTo>
                      <a:pt x="4736592" y="201168"/>
                    </a:moveTo>
                    <a:lnTo>
                      <a:pt x="4764024" y="1627632"/>
                    </a:lnTo>
                    <a:lnTo>
                      <a:pt x="0" y="1645920"/>
                    </a:lnTo>
                    <a:lnTo>
                      <a:pt x="1618488" y="420624"/>
                    </a:lnTo>
                    <a:lnTo>
                      <a:pt x="2011680" y="173736"/>
                    </a:lnTo>
                    <a:lnTo>
                      <a:pt x="2331720" y="64008"/>
                    </a:lnTo>
                    <a:lnTo>
                      <a:pt x="2779776" y="0"/>
                    </a:lnTo>
                    <a:lnTo>
                      <a:pt x="3392424" y="45720"/>
                    </a:lnTo>
                    <a:lnTo>
                      <a:pt x="4736592" y="201168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	MANUTENÇÃO </a:t>
                </a:r>
              </a:p>
              <a:p>
                <a:pPr algn="ctr"/>
                <a:r>
                  <a:rPr lang="pt-BR"/>
                  <a:t>	RESERVATÓRIO</a:t>
                </a:r>
                <a:endParaRPr lang="en-US"/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="" xmlns:a16="http://schemas.microsoft.com/office/drawing/2014/main" id="{FC31923C-7EA8-D668-4E8F-2B985EF60C67}"/>
                  </a:ext>
                </a:extLst>
              </p:cNvPr>
              <p:cNvSpPr/>
              <p:nvPr/>
            </p:nvSpPr>
            <p:spPr>
              <a:xfrm>
                <a:off x="2350008" y="512064"/>
                <a:ext cx="8887968" cy="3410712"/>
              </a:xfrm>
              <a:custGeom>
                <a:avLst/>
                <a:gdLst>
                  <a:gd name="connsiteX0" fmla="*/ 0 w 8887968"/>
                  <a:gd name="connsiteY0" fmla="*/ 3410712 h 3410712"/>
                  <a:gd name="connsiteX1" fmla="*/ 8887968 w 8887968"/>
                  <a:gd name="connsiteY1" fmla="*/ 3401568 h 3410712"/>
                  <a:gd name="connsiteX2" fmla="*/ 8878824 w 8887968"/>
                  <a:gd name="connsiteY2" fmla="*/ 3200400 h 3410712"/>
                  <a:gd name="connsiteX3" fmla="*/ 7388352 w 8887968"/>
                  <a:gd name="connsiteY3" fmla="*/ 1435608 h 3410712"/>
                  <a:gd name="connsiteX4" fmla="*/ 5815584 w 8887968"/>
                  <a:gd name="connsiteY4" fmla="*/ 1444752 h 3410712"/>
                  <a:gd name="connsiteX5" fmla="*/ 5769864 w 8887968"/>
                  <a:gd name="connsiteY5" fmla="*/ 36576 h 3410712"/>
                  <a:gd name="connsiteX6" fmla="*/ 5559552 w 8887968"/>
                  <a:gd name="connsiteY6" fmla="*/ 0 h 3410712"/>
                  <a:gd name="connsiteX7" fmla="*/ 5596128 w 8887968"/>
                  <a:gd name="connsiteY7" fmla="*/ 1435608 h 3410712"/>
                  <a:gd name="connsiteX8" fmla="*/ 813816 w 8887968"/>
                  <a:gd name="connsiteY8" fmla="*/ 1453896 h 3410712"/>
                  <a:gd name="connsiteX9" fmla="*/ 9144 w 8887968"/>
                  <a:gd name="connsiteY9" fmla="*/ 2240280 h 3410712"/>
                  <a:gd name="connsiteX10" fmla="*/ 0 w 8887968"/>
                  <a:gd name="connsiteY10" fmla="*/ 3410712 h 3410712"/>
                  <a:gd name="connsiteX0" fmla="*/ 0 w 8887968"/>
                  <a:gd name="connsiteY0" fmla="*/ 3410712 h 3410712"/>
                  <a:gd name="connsiteX1" fmla="*/ 8887968 w 8887968"/>
                  <a:gd name="connsiteY1" fmla="*/ 3401568 h 3410712"/>
                  <a:gd name="connsiteX2" fmla="*/ 8878824 w 8887968"/>
                  <a:gd name="connsiteY2" fmla="*/ 3200400 h 3410712"/>
                  <a:gd name="connsiteX3" fmla="*/ 7388352 w 8887968"/>
                  <a:gd name="connsiteY3" fmla="*/ 1435608 h 3410712"/>
                  <a:gd name="connsiteX4" fmla="*/ 5815584 w 8887968"/>
                  <a:gd name="connsiteY4" fmla="*/ 1444752 h 3410712"/>
                  <a:gd name="connsiteX5" fmla="*/ 5769864 w 8887968"/>
                  <a:gd name="connsiteY5" fmla="*/ 36576 h 3410712"/>
                  <a:gd name="connsiteX6" fmla="*/ 5559552 w 8887968"/>
                  <a:gd name="connsiteY6" fmla="*/ 0 h 3410712"/>
                  <a:gd name="connsiteX7" fmla="*/ 5596128 w 8887968"/>
                  <a:gd name="connsiteY7" fmla="*/ 1435608 h 3410712"/>
                  <a:gd name="connsiteX8" fmla="*/ 1078992 w 8887968"/>
                  <a:gd name="connsiteY8" fmla="*/ 1481328 h 3410712"/>
                  <a:gd name="connsiteX9" fmla="*/ 9144 w 8887968"/>
                  <a:gd name="connsiteY9" fmla="*/ 2240280 h 3410712"/>
                  <a:gd name="connsiteX10" fmla="*/ 0 w 8887968"/>
                  <a:gd name="connsiteY10" fmla="*/ 3410712 h 3410712"/>
                  <a:gd name="connsiteX0" fmla="*/ 0 w 8887968"/>
                  <a:gd name="connsiteY0" fmla="*/ 3410712 h 3410712"/>
                  <a:gd name="connsiteX1" fmla="*/ 8887968 w 8887968"/>
                  <a:gd name="connsiteY1" fmla="*/ 3401568 h 3410712"/>
                  <a:gd name="connsiteX2" fmla="*/ 8878824 w 8887968"/>
                  <a:gd name="connsiteY2" fmla="*/ 3200400 h 3410712"/>
                  <a:gd name="connsiteX3" fmla="*/ 7388352 w 8887968"/>
                  <a:gd name="connsiteY3" fmla="*/ 1435608 h 3410712"/>
                  <a:gd name="connsiteX4" fmla="*/ 5815584 w 8887968"/>
                  <a:gd name="connsiteY4" fmla="*/ 1444752 h 3410712"/>
                  <a:gd name="connsiteX5" fmla="*/ 5769864 w 8887968"/>
                  <a:gd name="connsiteY5" fmla="*/ 36576 h 3410712"/>
                  <a:gd name="connsiteX6" fmla="*/ 5559552 w 8887968"/>
                  <a:gd name="connsiteY6" fmla="*/ 0 h 3410712"/>
                  <a:gd name="connsiteX7" fmla="*/ 5596128 w 8887968"/>
                  <a:gd name="connsiteY7" fmla="*/ 1435608 h 3410712"/>
                  <a:gd name="connsiteX8" fmla="*/ 1088136 w 8887968"/>
                  <a:gd name="connsiteY8" fmla="*/ 1444752 h 3410712"/>
                  <a:gd name="connsiteX9" fmla="*/ 9144 w 8887968"/>
                  <a:gd name="connsiteY9" fmla="*/ 2240280 h 3410712"/>
                  <a:gd name="connsiteX10" fmla="*/ 0 w 8887968"/>
                  <a:gd name="connsiteY10" fmla="*/ 3410712 h 341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87968" h="3410712">
                    <a:moveTo>
                      <a:pt x="0" y="3410712"/>
                    </a:moveTo>
                    <a:lnTo>
                      <a:pt x="8887968" y="3401568"/>
                    </a:lnTo>
                    <a:lnTo>
                      <a:pt x="8878824" y="3200400"/>
                    </a:lnTo>
                    <a:lnTo>
                      <a:pt x="7388352" y="1435608"/>
                    </a:lnTo>
                    <a:lnTo>
                      <a:pt x="5815584" y="1444752"/>
                    </a:lnTo>
                    <a:lnTo>
                      <a:pt x="5769864" y="36576"/>
                    </a:lnTo>
                    <a:lnTo>
                      <a:pt x="5559552" y="0"/>
                    </a:lnTo>
                    <a:lnTo>
                      <a:pt x="5596128" y="1435608"/>
                    </a:lnTo>
                    <a:lnTo>
                      <a:pt x="1088136" y="1444752"/>
                    </a:lnTo>
                    <a:lnTo>
                      <a:pt x="9144" y="2240280"/>
                    </a:lnTo>
                    <a:lnTo>
                      <a:pt x="0" y="3410712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  <a:p>
                <a:pPr algn="ctr"/>
                <a:endParaRPr lang="pt-BR"/>
              </a:p>
              <a:p>
                <a:pPr algn="ctr"/>
                <a:endParaRPr lang="pt-BR"/>
              </a:p>
              <a:p>
                <a:pPr algn="ctr"/>
                <a:endParaRPr lang="pt-BR"/>
              </a:p>
              <a:p>
                <a:pPr algn="ctr"/>
                <a:endParaRPr lang="pt-BR"/>
              </a:p>
              <a:p>
                <a:pPr algn="ctr"/>
                <a:endParaRPr lang="pt-BR"/>
              </a:p>
              <a:p>
                <a:pPr algn="ctr"/>
                <a:r>
                  <a:rPr lang="pt-BR"/>
                  <a:t>PRAÇA </a:t>
                </a:r>
                <a:endParaRPr lang="en-US"/>
              </a:p>
            </p:txBody>
          </p:sp>
        </p:grpSp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6FE38C64-7EF4-7847-2D82-5F1CCD230FC8}"/>
                </a:ext>
              </a:extLst>
            </p:cNvPr>
            <p:cNvSpPr/>
            <p:nvPr/>
          </p:nvSpPr>
          <p:spPr>
            <a:xfrm>
              <a:off x="612648" y="1069848"/>
              <a:ext cx="2560320" cy="1252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="" xmlns:a16="http://schemas.microsoft.com/office/drawing/2014/main" id="{4642C69F-FF1C-7F94-AD66-B1F2199E9663}"/>
                </a:ext>
              </a:extLst>
            </p:cNvPr>
            <p:cNvSpPr/>
            <p:nvPr/>
          </p:nvSpPr>
          <p:spPr>
            <a:xfrm>
              <a:off x="0" y="2039112"/>
              <a:ext cx="2090928" cy="1252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="" xmlns:a16="http://schemas.microsoft.com/office/drawing/2014/main" id="{0CB2516F-321E-012E-E5C0-340AB1260B71}"/>
                </a:ext>
              </a:extLst>
            </p:cNvPr>
            <p:cNvSpPr/>
            <p:nvPr/>
          </p:nvSpPr>
          <p:spPr>
            <a:xfrm>
              <a:off x="0" y="2802636"/>
              <a:ext cx="1175004" cy="1252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5F3293AB-FC95-0B15-E940-7649ECC746B9}"/>
                </a:ext>
              </a:extLst>
            </p:cNvPr>
            <p:cNvSpPr/>
            <p:nvPr/>
          </p:nvSpPr>
          <p:spPr>
            <a:xfrm>
              <a:off x="11016996" y="2592324"/>
              <a:ext cx="1175004" cy="1252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997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FEDEADF-080B-D058-B0A9-11FB3BB6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F428895B-674F-998D-0AE7-BA82DC4D9CC8}"/>
              </a:ext>
            </a:extLst>
          </p:cNvPr>
          <p:cNvSpPr txBox="1">
            <a:spLocks/>
          </p:cNvSpPr>
          <p:nvPr/>
        </p:nvSpPr>
        <p:spPr>
          <a:xfrm>
            <a:off x="2057400" y="6043168"/>
            <a:ext cx="10134601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Resumo de Áreas Propostas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723C5848-EDD0-FFF3-3FDC-0E35409C8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33107"/>
              </p:ext>
            </p:extLst>
          </p:nvPr>
        </p:nvGraphicFramePr>
        <p:xfrm>
          <a:off x="1543865" y="450182"/>
          <a:ext cx="9104269" cy="77438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459038">
                  <a:extLst>
                    <a:ext uri="{9D8B030D-6E8A-4147-A177-3AD203B41FA5}">
                      <a16:colId xmlns="" xmlns:a16="http://schemas.microsoft.com/office/drawing/2014/main" val="1983850774"/>
                    </a:ext>
                  </a:extLst>
                </a:gridCol>
                <a:gridCol w="2645231">
                  <a:extLst>
                    <a:ext uri="{9D8B030D-6E8A-4147-A177-3AD203B41FA5}">
                      <a16:colId xmlns="" xmlns:a16="http://schemas.microsoft.com/office/drawing/2014/main" val="2170886259"/>
                    </a:ext>
                  </a:extLst>
                </a:gridCol>
              </a:tblGrid>
              <a:tr h="663311">
                <a:tc>
                  <a:txBody>
                    <a:bodyPr/>
                    <a:lstStyle/>
                    <a:p>
                      <a:pPr algn="ctr"/>
                      <a:r>
                        <a:rPr lang="pt-BR" sz="3600">
                          <a:solidFill>
                            <a:schemeClr val="bg1"/>
                          </a:solidFill>
                        </a:rPr>
                        <a:t>Finalidade</a:t>
                      </a:r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>
                          <a:solidFill>
                            <a:schemeClr val="bg1"/>
                          </a:solidFill>
                        </a:rPr>
                        <a:t>Área</a:t>
                      </a:r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1603961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Praça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6.488,20 m²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2917404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Calçadas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1.835,30 m² 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4635405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Praça + Calçadas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8.323,50 m²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8939571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de uso do Reservatório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1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2.289,4 m²</a:t>
                      </a:r>
                      <a:endParaRPr lang="en-US" sz="31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70909572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Polícia Militar</a:t>
                      </a:r>
                      <a:endParaRPr lang="en-US" sz="31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1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225,5 m²</a:t>
                      </a:r>
                      <a:endParaRPr lang="en-US" sz="31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2288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SAMU</a:t>
                      </a:r>
                      <a:endParaRPr lang="en-US" sz="31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1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327,6 m²</a:t>
                      </a:r>
                      <a:endParaRPr lang="en-US" sz="31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66828007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CET</a:t>
                      </a:r>
                      <a:endParaRPr lang="en-US" sz="31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344,10 m²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68432192"/>
                  </a:ext>
                </a:extLst>
              </a:tr>
              <a:tr h="585275">
                <a:tc>
                  <a:txBody>
                    <a:bodyPr/>
                    <a:lstStyle/>
                    <a:p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Área Pública Total</a:t>
                      </a: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11.510,1 m²</a:t>
                      </a:r>
                      <a:endParaRPr lang="en-US" sz="3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7055" marR="117055" marT="58527" marB="585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5119192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EC62EBC6-359E-DF4D-57BD-D48B792FD0A4}"/>
              </a:ext>
            </a:extLst>
          </p:cNvPr>
          <p:cNvSpPr/>
          <p:nvPr/>
        </p:nvSpPr>
        <p:spPr>
          <a:xfrm>
            <a:off x="1543865" y="2266950"/>
            <a:ext cx="9104269" cy="3583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9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A5A2AC6-97F9-2AFB-2555-B1FC6B2E6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CF34612-A505-728E-6665-C436AB3745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70" r="21370" b="2501"/>
          <a:stretch/>
        </p:blipFill>
        <p:spPr>
          <a:xfrm>
            <a:off x="542278" y="0"/>
            <a:ext cx="11107443" cy="6858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58DEAD60-E015-55F4-03C3-BF3FEB9B1A2D}"/>
              </a:ext>
            </a:extLst>
          </p:cNvPr>
          <p:cNvSpPr txBox="1">
            <a:spLocks/>
          </p:cNvSpPr>
          <p:nvPr/>
        </p:nvSpPr>
        <p:spPr>
          <a:xfrm>
            <a:off x="5202937" y="6043168"/>
            <a:ext cx="6989064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</a:t>
            </a:r>
          </a:p>
        </p:txBody>
      </p:sp>
    </p:spTree>
    <p:extLst>
      <p:ext uri="{BB962C8B-B14F-4D97-AF65-F5344CB8AC3E}">
        <p14:creationId xmlns:p14="http://schemas.microsoft.com/office/powerpoint/2010/main" val="377630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F10EDD0-49CA-345F-7D72-CD86F4868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6BFA586-41AF-CD80-1888-4D9852441A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4" r="21209" b="17753"/>
          <a:stretch/>
        </p:blipFill>
        <p:spPr>
          <a:xfrm>
            <a:off x="542278" y="1150707"/>
            <a:ext cx="11096998" cy="53733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41D2347-B86E-3CA4-59E3-99E7AB1D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DDD4A4B-8952-304C-7701-02633DD7E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F219E57A-01CD-BFB7-3E73-1BF11E12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ED0C415C-7CC2-B2F3-4DD3-499BE8982842}"/>
              </a:ext>
            </a:extLst>
          </p:cNvPr>
          <p:cNvSpPr txBox="1">
            <a:spLocks/>
          </p:cNvSpPr>
          <p:nvPr/>
        </p:nvSpPr>
        <p:spPr>
          <a:xfrm>
            <a:off x="5202937" y="6043168"/>
            <a:ext cx="6989064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3B277ACF-D689-4345-4CFA-6F33F79C2F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62" t="32852" r="9369" b="51989"/>
          <a:stretch/>
        </p:blipFill>
        <p:spPr>
          <a:xfrm>
            <a:off x="10121942" y="256854"/>
            <a:ext cx="1629310" cy="15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9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12609CE-EE37-10FC-C9E2-C28610B0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C2F67EEF-BDCD-89E9-F3B9-B78B068D5A2A}"/>
              </a:ext>
            </a:extLst>
          </p:cNvPr>
          <p:cNvSpPr txBox="1">
            <a:spLocks/>
          </p:cNvSpPr>
          <p:nvPr/>
        </p:nvSpPr>
        <p:spPr>
          <a:xfrm>
            <a:off x="5202937" y="6043168"/>
            <a:ext cx="6989064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7B4586E-CF4A-5486-04AD-27956A846B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" b="48638"/>
          <a:stretch/>
        </p:blipFill>
        <p:spPr>
          <a:xfrm>
            <a:off x="0" y="0"/>
            <a:ext cx="26285797" cy="601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82 0.00185 L -1.18971 0.0018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8753159-35FD-6FCE-DA94-1C124E2E3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B4F73A6A-C3D8-5CC6-E069-B3396F5A2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55364261-AD4D-5D70-3362-3C81A6E41FC5}"/>
              </a:ext>
            </a:extLst>
          </p:cNvPr>
          <p:cNvSpPr txBox="1">
            <a:spLocks/>
          </p:cNvSpPr>
          <p:nvPr/>
        </p:nvSpPr>
        <p:spPr>
          <a:xfrm>
            <a:off x="5202937" y="6043168"/>
            <a:ext cx="6989064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9EC3971-1C42-1444-356D-E2C3E950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4642900E-946A-54D1-B2E5-3017DDDC65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" t="18889" r="21384" b="50282"/>
          <a:stretch/>
        </p:blipFill>
        <p:spPr>
          <a:xfrm>
            <a:off x="0" y="1657351"/>
            <a:ext cx="12192000" cy="334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6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3F438D4-8E5E-88E5-B16D-F128808E1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7BEE31B-50DC-D911-B474-406F6B5B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64F40B60-A22E-874F-FF45-F153C3298396}"/>
              </a:ext>
            </a:extLst>
          </p:cNvPr>
          <p:cNvSpPr txBox="1">
            <a:spLocks/>
          </p:cNvSpPr>
          <p:nvPr/>
        </p:nvSpPr>
        <p:spPr>
          <a:xfrm>
            <a:off x="5202937" y="6043168"/>
            <a:ext cx="6989064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D01DC43-C3F6-7239-5261-6FB9DA1C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34D46D2E-12C9-704D-3DE5-E92F35A9EF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" t="24722" r="5696" b="18334"/>
          <a:stretch/>
        </p:blipFill>
        <p:spPr>
          <a:xfrm>
            <a:off x="1" y="609869"/>
            <a:ext cx="12192000" cy="52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29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09AAC75-617D-9E42-D43D-5C95CB242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E7EBCB0-F3FF-17A7-32F5-08AA9754E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FC0B1216-C2AC-C98B-2630-54FF4BA15748}"/>
              </a:ext>
            </a:extLst>
          </p:cNvPr>
          <p:cNvSpPr txBox="1">
            <a:spLocks/>
          </p:cNvSpPr>
          <p:nvPr/>
        </p:nvSpPr>
        <p:spPr>
          <a:xfrm>
            <a:off x="3832261" y="6043168"/>
            <a:ext cx="8359740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 - perspectivas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13AAAA15-4627-8AC1-24A4-34B1A4C96A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3524"/>
            <a:ext cx="12192000" cy="4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C5F6C66-251F-7CFD-873B-1EE380179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F866A47D-12C2-DFC4-010D-B8A54C95F1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52048"/>
            <a:ext cx="12192001" cy="43411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7CE3B1-E2E5-0CDB-F996-4511750C8208}"/>
              </a:ext>
            </a:extLst>
          </p:cNvPr>
          <p:cNvSpPr txBox="1">
            <a:spLocks/>
          </p:cNvSpPr>
          <p:nvPr/>
        </p:nvSpPr>
        <p:spPr>
          <a:xfrm>
            <a:off x="3832261" y="6043168"/>
            <a:ext cx="8359740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 - perspectivas</a:t>
            </a:r>
          </a:p>
        </p:txBody>
      </p:sp>
    </p:spTree>
    <p:extLst>
      <p:ext uri="{BB962C8B-B14F-4D97-AF65-F5344CB8AC3E}">
        <p14:creationId xmlns:p14="http://schemas.microsoft.com/office/powerpoint/2010/main" val="1404931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11A362-9876-E19A-F038-A7C83D712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68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Bahnschrift Light"/>
              </a:rPr>
              <a:t>Projeto Conceitual </a:t>
            </a:r>
            <a:br>
              <a:rPr lang="pt-BR" dirty="0">
                <a:latin typeface="Bahnschrift Light"/>
              </a:rPr>
            </a:br>
            <a:r>
              <a:rPr lang="pt-BR" dirty="0">
                <a:latin typeface="Bahnschrift Light"/>
              </a:rPr>
              <a:t>nova Praça </a:t>
            </a:r>
            <a:br>
              <a:rPr lang="pt-BR" dirty="0">
                <a:latin typeface="Bahnschrift Light"/>
              </a:rPr>
            </a:br>
            <a:r>
              <a:rPr lang="pt-BR" dirty="0">
                <a:latin typeface="Bahnschrift Light"/>
              </a:rPr>
              <a:t>Roberto Gomes Pedrosa  </a:t>
            </a:r>
            <a:endParaRPr lang="pt-BR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1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9030D8-358F-40D8-9139-3B76585E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8BF34041-F98B-7085-6BB5-CA4D80E5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E4CA65D-D75E-6526-E4E7-A0E65DCE0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048"/>
            <a:ext cx="12192000" cy="43411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A0FBA5-BE10-3797-B755-A90E2F1CCC44}"/>
              </a:ext>
            </a:extLst>
          </p:cNvPr>
          <p:cNvSpPr txBox="1">
            <a:spLocks/>
          </p:cNvSpPr>
          <p:nvPr/>
        </p:nvSpPr>
        <p:spPr>
          <a:xfrm>
            <a:off x="3832261" y="6043168"/>
            <a:ext cx="8359740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 - perspectivas</a:t>
            </a:r>
          </a:p>
        </p:txBody>
      </p:sp>
    </p:spTree>
    <p:extLst>
      <p:ext uri="{BB962C8B-B14F-4D97-AF65-F5344CB8AC3E}">
        <p14:creationId xmlns:p14="http://schemas.microsoft.com/office/powerpoint/2010/main" val="1473024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12C0E59-CCB8-A7A2-59E9-0581990A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EF5BCD16-B77F-71AC-2120-60ADF367C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0AE6134-6880-CC97-00AC-6679D1C924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63721"/>
            <a:ext cx="12177169" cy="433583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B4975A8D-3C90-79DB-7C61-A99B079F29F9}"/>
              </a:ext>
            </a:extLst>
          </p:cNvPr>
          <p:cNvSpPr txBox="1">
            <a:spLocks/>
          </p:cNvSpPr>
          <p:nvPr/>
        </p:nvSpPr>
        <p:spPr>
          <a:xfrm>
            <a:off x="3832261" y="6043168"/>
            <a:ext cx="8359740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 - perspectivas</a:t>
            </a:r>
          </a:p>
        </p:txBody>
      </p:sp>
    </p:spTree>
    <p:extLst>
      <p:ext uri="{BB962C8B-B14F-4D97-AF65-F5344CB8AC3E}">
        <p14:creationId xmlns:p14="http://schemas.microsoft.com/office/powerpoint/2010/main" val="260810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5BD8D5-9F99-3768-DE10-A89C6077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A8F14B41-A4E9-5787-7B40-EA596C158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CF3B8AA-79D2-DB99-E963-BADB4B10C7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3"/>
          <a:stretch/>
        </p:blipFill>
        <p:spPr>
          <a:xfrm>
            <a:off x="2661008" y="0"/>
            <a:ext cx="9530992" cy="61094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47D4EA8-91DE-875B-F33B-55B5F3A1810C}"/>
              </a:ext>
            </a:extLst>
          </p:cNvPr>
          <p:cNvSpPr txBox="1">
            <a:spLocks/>
          </p:cNvSpPr>
          <p:nvPr/>
        </p:nvSpPr>
        <p:spPr>
          <a:xfrm>
            <a:off x="3832261" y="6043168"/>
            <a:ext cx="8359740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 - perspectivas</a:t>
            </a:r>
          </a:p>
        </p:txBody>
      </p:sp>
    </p:spTree>
    <p:extLst>
      <p:ext uri="{BB962C8B-B14F-4D97-AF65-F5344CB8AC3E}">
        <p14:creationId xmlns:p14="http://schemas.microsoft.com/office/powerpoint/2010/main" val="262930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9F3EF7-749E-F39B-45BD-3868DFFBF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339A9685-F29E-ACD8-CF31-BEE677E3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A741B4-C457-8900-8E9E-3588B982F23A}"/>
              </a:ext>
            </a:extLst>
          </p:cNvPr>
          <p:cNvSpPr txBox="1">
            <a:spLocks/>
          </p:cNvSpPr>
          <p:nvPr/>
        </p:nvSpPr>
        <p:spPr>
          <a:xfrm>
            <a:off x="3832261" y="6043168"/>
            <a:ext cx="8359740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Projeto - perspectivas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="" xmlns:a16="http://schemas.microsoft.com/office/drawing/2014/main" id="{31F947B2-44F4-32D6-41C9-E3296E4B28E1}"/>
              </a:ext>
            </a:extLst>
          </p:cNvPr>
          <p:cNvGrpSpPr/>
          <p:nvPr/>
        </p:nvGrpSpPr>
        <p:grpSpPr>
          <a:xfrm>
            <a:off x="0" y="1135150"/>
            <a:ext cx="12236521" cy="4412895"/>
            <a:chOff x="0" y="1258440"/>
            <a:chExt cx="12236521" cy="4412895"/>
          </a:xfrm>
        </p:grpSpPr>
        <p:pic>
          <p:nvPicPr>
            <p:cNvPr id="3" name="Imagem 2">
              <a:extLst>
                <a:ext uri="{FF2B5EF4-FFF2-40B4-BE49-F238E27FC236}">
                  <a16:creationId xmlns="" xmlns:a16="http://schemas.microsoft.com/office/drawing/2014/main" id="{080C14C9-9A26-B5B5-81F7-7B3FD358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58440"/>
              <a:ext cx="12192000" cy="4341120"/>
            </a:xfrm>
            <a:prstGeom prst="rect">
              <a:avLst/>
            </a:prstGeom>
          </p:spPr>
        </p:pic>
        <p:sp>
          <p:nvSpPr>
            <p:cNvPr id="6" name="Forma Livre: Forma 5">
              <a:extLst>
                <a:ext uri="{FF2B5EF4-FFF2-40B4-BE49-F238E27FC236}">
                  <a16:creationId xmlns="" xmlns:a16="http://schemas.microsoft.com/office/drawing/2014/main" id="{9EBFD45C-9EF4-0951-995C-D65F6BB9B85F}"/>
                </a:ext>
              </a:extLst>
            </p:cNvPr>
            <p:cNvSpPr/>
            <p:nvPr/>
          </p:nvSpPr>
          <p:spPr>
            <a:xfrm>
              <a:off x="2804845" y="2106202"/>
              <a:ext cx="9431676" cy="3565133"/>
            </a:xfrm>
            <a:custGeom>
              <a:avLst/>
              <a:gdLst>
                <a:gd name="connsiteX0" fmla="*/ 61645 w 9431676"/>
                <a:gd name="connsiteY0" fmla="*/ 3513762 h 3565133"/>
                <a:gd name="connsiteX1" fmla="*/ 9431676 w 9431676"/>
                <a:gd name="connsiteY1" fmla="*/ 0 h 3565133"/>
                <a:gd name="connsiteX2" fmla="*/ 9400854 w 9431676"/>
                <a:gd name="connsiteY2" fmla="*/ 3524036 h 3565133"/>
                <a:gd name="connsiteX3" fmla="*/ 0 w 9431676"/>
                <a:gd name="connsiteY3" fmla="*/ 3565133 h 3565133"/>
                <a:gd name="connsiteX4" fmla="*/ 61645 w 9431676"/>
                <a:gd name="connsiteY4" fmla="*/ 3513762 h 35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1676" h="3565133">
                  <a:moveTo>
                    <a:pt x="61645" y="3513762"/>
                  </a:moveTo>
                  <a:lnTo>
                    <a:pt x="9431676" y="0"/>
                  </a:lnTo>
                  <a:lnTo>
                    <a:pt x="9400854" y="3524036"/>
                  </a:lnTo>
                  <a:lnTo>
                    <a:pt x="0" y="3565133"/>
                  </a:lnTo>
                  <a:lnTo>
                    <a:pt x="61645" y="35137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2912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Mapa&#10;&#10;O conteúdo gerado por IA pode estar incorreto.">
            <a:extLst>
              <a:ext uri="{FF2B5EF4-FFF2-40B4-BE49-F238E27FC236}">
                <a16:creationId xmlns="" xmlns:a16="http://schemas.microsoft.com/office/drawing/2014/main" id="{6BAD5CF3-A516-72EF-09C9-FD2CB6A271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732" y="0"/>
            <a:ext cx="896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7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D9DD0BA-E56B-AB18-181B-F4B649D73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Mapa&#10;&#10;O conteúdo gerado por IA pode estar incorreto.">
            <a:extLst>
              <a:ext uri="{FF2B5EF4-FFF2-40B4-BE49-F238E27FC236}">
                <a16:creationId xmlns="" xmlns:a16="http://schemas.microsoft.com/office/drawing/2014/main" id="{8F4599A5-CFC3-ECB2-82CE-D28E586BF5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580" y="0"/>
            <a:ext cx="92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7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603FEC5-0736-67BF-C2B5-C705ADD4E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6BA7342-0041-2FD7-909D-0FCC8E597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02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Projeto conceitual de requalificação viária da Av. Giovanni Gronchi</a:t>
            </a:r>
          </a:p>
        </p:txBody>
      </p:sp>
    </p:spTree>
    <p:extLst>
      <p:ext uri="{BB962C8B-B14F-4D97-AF65-F5344CB8AC3E}">
        <p14:creationId xmlns:p14="http://schemas.microsoft.com/office/powerpoint/2010/main" val="83852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5078735-623A-A21B-2DF9-CE8F224D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F16F39A5-A642-280E-56EA-B86C15D5B4C6}"/>
              </a:ext>
            </a:extLst>
          </p:cNvPr>
          <p:cNvSpPr txBox="1">
            <a:spLocks/>
          </p:cNvSpPr>
          <p:nvPr/>
        </p:nvSpPr>
        <p:spPr>
          <a:xfrm>
            <a:off x="2057400" y="6043168"/>
            <a:ext cx="10134601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Viário Atual</a:t>
            </a:r>
          </a:p>
        </p:txBody>
      </p:sp>
      <p:pic>
        <p:nvPicPr>
          <p:cNvPr id="3" name="Imagem 2" descr="Desenho de um cachorro&#10;&#10;O conteúdo gerado por IA pode estar incorreto.">
            <a:extLst>
              <a:ext uri="{FF2B5EF4-FFF2-40B4-BE49-F238E27FC236}">
                <a16:creationId xmlns="" xmlns:a16="http://schemas.microsoft.com/office/drawing/2014/main" id="{12BCF766-430B-599D-BEB7-65416A7E18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40" t="14103" r="21420" b="12563"/>
          <a:stretch/>
        </p:blipFill>
        <p:spPr>
          <a:xfrm>
            <a:off x="2057400" y="77826"/>
            <a:ext cx="8315325" cy="5965342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="" xmlns:a16="http://schemas.microsoft.com/office/drawing/2014/main" id="{26CDA354-7C55-5560-E058-47AA25B10B4A}"/>
              </a:ext>
            </a:extLst>
          </p:cNvPr>
          <p:cNvGrpSpPr/>
          <p:nvPr/>
        </p:nvGrpSpPr>
        <p:grpSpPr>
          <a:xfrm>
            <a:off x="2199803" y="1774012"/>
            <a:ext cx="1357757" cy="895350"/>
            <a:chOff x="2190750" y="96876"/>
            <a:chExt cx="1357757" cy="895350"/>
          </a:xfrm>
        </p:grpSpPr>
        <p:sp>
          <p:nvSpPr>
            <p:cNvPr id="4" name="Seta: para Baixo 3">
              <a:extLst>
                <a:ext uri="{FF2B5EF4-FFF2-40B4-BE49-F238E27FC236}">
                  <a16:creationId xmlns="" xmlns:a16="http://schemas.microsoft.com/office/drawing/2014/main" id="{FE0FEE6A-2109-C5C9-2B30-96F71A40116E}"/>
                </a:ext>
              </a:extLst>
            </p:cNvPr>
            <p:cNvSpPr/>
            <p:nvPr/>
          </p:nvSpPr>
          <p:spPr>
            <a:xfrm rot="5400000">
              <a:off x="2150491" y="137135"/>
              <a:ext cx="895350" cy="81483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="" xmlns:a16="http://schemas.microsoft.com/office/drawing/2014/main" id="{C425903A-8DA9-D9F1-7C30-B66C675053F0}"/>
                </a:ext>
              </a:extLst>
            </p:cNvPr>
            <p:cNvSpPr txBox="1"/>
            <p:nvPr/>
          </p:nvSpPr>
          <p:spPr>
            <a:xfrm>
              <a:off x="2462657" y="268157"/>
              <a:ext cx="1085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/>
                <a:t>N</a:t>
              </a:r>
              <a:endParaRPr lang="en-US" sz="3200" b="1" dirty="0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6D803C46-7877-E2A4-FA25-9C06F71CE955}"/>
              </a:ext>
            </a:extLst>
          </p:cNvPr>
          <p:cNvSpPr txBox="1"/>
          <p:nvPr/>
        </p:nvSpPr>
        <p:spPr>
          <a:xfrm rot="21105208">
            <a:off x="1600128" y="3165997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Jorge João Saad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20110D20-412E-B03C-A8BA-85497E6F12DE}"/>
              </a:ext>
            </a:extLst>
          </p:cNvPr>
          <p:cNvSpPr txBox="1"/>
          <p:nvPr/>
        </p:nvSpPr>
        <p:spPr>
          <a:xfrm rot="2821937">
            <a:off x="6791703" y="4855762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Giovanni Gronchi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B47F85C8-E748-54CB-A0E6-6F5C846EB565}"/>
              </a:ext>
            </a:extLst>
          </p:cNvPr>
          <p:cNvSpPr txBox="1"/>
          <p:nvPr/>
        </p:nvSpPr>
        <p:spPr>
          <a:xfrm rot="19238068">
            <a:off x="2399666" y="4495580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Corgie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Assad Abdalla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0A89FFB4-1E18-D8F5-DDE7-28036C4F175B}"/>
              </a:ext>
            </a:extLst>
          </p:cNvPr>
          <p:cNvSpPr txBox="1"/>
          <p:nvPr/>
        </p:nvSpPr>
        <p:spPr>
          <a:xfrm rot="20528330">
            <a:off x="7438930" y="891284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Jules Rimet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C85D2952-9FDF-E750-7778-CF922B6CA821}"/>
              </a:ext>
            </a:extLst>
          </p:cNvPr>
          <p:cNvSpPr txBox="1"/>
          <p:nvPr/>
        </p:nvSpPr>
        <p:spPr>
          <a:xfrm rot="1768404">
            <a:off x="1727539" y="1259999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Giovanni Gronchi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557DAAA5-1C86-B68A-5549-0F944D0DEE13}"/>
              </a:ext>
            </a:extLst>
          </p:cNvPr>
          <p:cNvSpPr txBox="1"/>
          <p:nvPr/>
        </p:nvSpPr>
        <p:spPr>
          <a:xfrm>
            <a:off x="4408544" y="4372540"/>
            <a:ext cx="294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Reservatório R2 e Praça </a:t>
            </a:r>
            <a:b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Roberto Gomes Pedrosa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38BC82E4-D335-4B8F-21E0-47629E6B1320}"/>
              </a:ext>
            </a:extLst>
          </p:cNvPr>
          <p:cNvSpPr txBox="1"/>
          <p:nvPr/>
        </p:nvSpPr>
        <p:spPr>
          <a:xfrm>
            <a:off x="7662812" y="2971986"/>
            <a:ext cx="294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Estádio Cícero </a:t>
            </a:r>
          </a:p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Pompeu de Toledo</a:t>
            </a:r>
          </a:p>
        </p:txBody>
      </p:sp>
    </p:spTree>
    <p:extLst>
      <p:ext uri="{BB962C8B-B14F-4D97-AF65-F5344CB8AC3E}">
        <p14:creationId xmlns:p14="http://schemas.microsoft.com/office/powerpoint/2010/main" val="3924882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19DCCFF-358E-B428-32D9-3B4AABEE7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BFFF702-E65E-C4B9-47A3-F46F1E125F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2" t="1412" r="951"/>
          <a:stretch/>
        </p:blipFill>
        <p:spPr>
          <a:xfrm>
            <a:off x="1149790" y="96876"/>
            <a:ext cx="9958812" cy="676112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1CD38F90-1F2C-62C0-AE48-47379851BA92}"/>
              </a:ext>
            </a:extLst>
          </p:cNvPr>
          <p:cNvSpPr txBox="1">
            <a:spLocks/>
          </p:cNvSpPr>
          <p:nvPr/>
        </p:nvSpPr>
        <p:spPr>
          <a:xfrm>
            <a:off x="3645243" y="6043168"/>
            <a:ext cx="8546758" cy="8148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Viário proposto x existente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1FB0BBE9-4C16-8362-8316-132D245F8828}"/>
              </a:ext>
            </a:extLst>
          </p:cNvPr>
          <p:cNvGrpSpPr/>
          <p:nvPr/>
        </p:nvGrpSpPr>
        <p:grpSpPr>
          <a:xfrm>
            <a:off x="1273492" y="1839352"/>
            <a:ext cx="1357757" cy="895350"/>
            <a:chOff x="2190750" y="96876"/>
            <a:chExt cx="1357757" cy="895350"/>
          </a:xfrm>
        </p:grpSpPr>
        <p:sp>
          <p:nvSpPr>
            <p:cNvPr id="3" name="Seta: para Baixo 2">
              <a:extLst>
                <a:ext uri="{FF2B5EF4-FFF2-40B4-BE49-F238E27FC236}">
                  <a16:creationId xmlns="" xmlns:a16="http://schemas.microsoft.com/office/drawing/2014/main" id="{F322A5A0-B0E6-B1AC-6122-27EB00D8CFA2}"/>
                </a:ext>
              </a:extLst>
            </p:cNvPr>
            <p:cNvSpPr/>
            <p:nvPr/>
          </p:nvSpPr>
          <p:spPr>
            <a:xfrm rot="5400000">
              <a:off x="2150491" y="137135"/>
              <a:ext cx="895350" cy="81483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="" xmlns:a16="http://schemas.microsoft.com/office/drawing/2014/main" id="{7F470429-8605-3CC9-30E4-C978CABC68A6}"/>
                </a:ext>
              </a:extLst>
            </p:cNvPr>
            <p:cNvSpPr txBox="1"/>
            <p:nvPr/>
          </p:nvSpPr>
          <p:spPr>
            <a:xfrm>
              <a:off x="2462657" y="268157"/>
              <a:ext cx="1085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/>
                <a:t>N</a:t>
              </a:r>
              <a:endParaRPr lang="en-US" sz="3200" b="1" dirty="0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20F06A74-CF95-58E4-3D42-F7E5819DA9F5}"/>
              </a:ext>
            </a:extLst>
          </p:cNvPr>
          <p:cNvSpPr txBox="1"/>
          <p:nvPr/>
        </p:nvSpPr>
        <p:spPr>
          <a:xfrm rot="21117592">
            <a:off x="1085722" y="3438053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Jorge João Saad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72DCAAA-32F6-9EA7-6524-3FF8DE334ECC}"/>
              </a:ext>
            </a:extLst>
          </p:cNvPr>
          <p:cNvSpPr txBox="1"/>
          <p:nvPr/>
        </p:nvSpPr>
        <p:spPr>
          <a:xfrm rot="2821937">
            <a:off x="7910302" y="4486722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Giovanni Gronchi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30A00D3E-B884-3867-AC6F-8FC84E5ABB2D}"/>
              </a:ext>
            </a:extLst>
          </p:cNvPr>
          <p:cNvSpPr txBox="1"/>
          <p:nvPr/>
        </p:nvSpPr>
        <p:spPr>
          <a:xfrm rot="19238068">
            <a:off x="2298226" y="5331002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Corgie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Assad Abdalla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34D753E4-3B0D-BF59-36BA-D15DD032CDE9}"/>
              </a:ext>
            </a:extLst>
          </p:cNvPr>
          <p:cNvSpPr txBox="1"/>
          <p:nvPr/>
        </p:nvSpPr>
        <p:spPr>
          <a:xfrm rot="20471407">
            <a:off x="8615537" y="494320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Jules Rimet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FBD7179A-00C2-4DEC-A80E-2F8970456D3D}"/>
              </a:ext>
            </a:extLst>
          </p:cNvPr>
          <p:cNvSpPr txBox="1"/>
          <p:nvPr/>
        </p:nvSpPr>
        <p:spPr>
          <a:xfrm>
            <a:off x="5508655" y="4988606"/>
            <a:ext cx="294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Reservatório R2 e Praça 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Roberto Gomes Pedrosa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D5BE3B81-D536-F100-862B-A561B3E790EB}"/>
              </a:ext>
            </a:extLst>
          </p:cNvPr>
          <p:cNvSpPr txBox="1"/>
          <p:nvPr/>
        </p:nvSpPr>
        <p:spPr>
          <a:xfrm>
            <a:off x="9496097" y="3429000"/>
            <a:ext cx="294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Estádio Cícero 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Pompeu de Toledo</a:t>
            </a:r>
          </a:p>
        </p:txBody>
      </p:sp>
    </p:spTree>
    <p:extLst>
      <p:ext uri="{BB962C8B-B14F-4D97-AF65-F5344CB8AC3E}">
        <p14:creationId xmlns:p14="http://schemas.microsoft.com/office/powerpoint/2010/main" val="400744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F8580EA-5B10-564F-EBB4-FA7F7633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6B948D36-5D9A-8815-025C-786805ADA1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4" t="1188" r="846"/>
          <a:stretch/>
        </p:blipFill>
        <p:spPr>
          <a:xfrm>
            <a:off x="1149698" y="81482"/>
            <a:ext cx="9967958" cy="677651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B2C5C62F-76D3-FEC9-6D97-886E56063312}"/>
              </a:ext>
            </a:extLst>
          </p:cNvPr>
          <p:cNvSpPr txBox="1">
            <a:spLocks/>
          </p:cNvSpPr>
          <p:nvPr/>
        </p:nvSpPr>
        <p:spPr>
          <a:xfrm>
            <a:off x="7315199" y="6043168"/>
            <a:ext cx="4876801" cy="8148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54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Viário proposto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C6B346D9-029D-04A2-53BC-E0954126F867}"/>
              </a:ext>
            </a:extLst>
          </p:cNvPr>
          <p:cNvGrpSpPr/>
          <p:nvPr/>
        </p:nvGrpSpPr>
        <p:grpSpPr>
          <a:xfrm>
            <a:off x="1273492" y="1839352"/>
            <a:ext cx="1357757" cy="895350"/>
            <a:chOff x="2190750" y="96876"/>
            <a:chExt cx="1357757" cy="895350"/>
          </a:xfrm>
        </p:grpSpPr>
        <p:sp>
          <p:nvSpPr>
            <p:cNvPr id="3" name="Seta: para Baixo 2">
              <a:extLst>
                <a:ext uri="{FF2B5EF4-FFF2-40B4-BE49-F238E27FC236}">
                  <a16:creationId xmlns="" xmlns:a16="http://schemas.microsoft.com/office/drawing/2014/main" id="{7433FA0D-D7E6-E961-7709-893C5FFE2487}"/>
                </a:ext>
              </a:extLst>
            </p:cNvPr>
            <p:cNvSpPr/>
            <p:nvPr/>
          </p:nvSpPr>
          <p:spPr>
            <a:xfrm rot="5400000">
              <a:off x="2150491" y="137135"/>
              <a:ext cx="895350" cy="81483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="" xmlns:a16="http://schemas.microsoft.com/office/drawing/2014/main" id="{C0C53652-4920-2B44-49E7-8EA3BBCAB781}"/>
                </a:ext>
              </a:extLst>
            </p:cNvPr>
            <p:cNvSpPr txBox="1"/>
            <p:nvPr/>
          </p:nvSpPr>
          <p:spPr>
            <a:xfrm>
              <a:off x="2462657" y="268157"/>
              <a:ext cx="1085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/>
                <a:t>N</a:t>
              </a:r>
              <a:endParaRPr lang="en-US" sz="3200" b="1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B2FDC998-98FE-EEB7-D781-FF19DC7A145B}"/>
              </a:ext>
            </a:extLst>
          </p:cNvPr>
          <p:cNvSpPr txBox="1"/>
          <p:nvPr/>
        </p:nvSpPr>
        <p:spPr>
          <a:xfrm rot="21117592">
            <a:off x="1085722" y="3438053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Jorge João Saad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FAEBEF06-F467-46BD-7478-124FD2A06D68}"/>
              </a:ext>
            </a:extLst>
          </p:cNvPr>
          <p:cNvSpPr txBox="1"/>
          <p:nvPr/>
        </p:nvSpPr>
        <p:spPr>
          <a:xfrm rot="2821937">
            <a:off x="7910302" y="4486722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Giovanni Gronchi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E131004-F5FA-EDF9-5E61-3B0AA8A28325}"/>
              </a:ext>
            </a:extLst>
          </p:cNvPr>
          <p:cNvSpPr txBox="1"/>
          <p:nvPr/>
        </p:nvSpPr>
        <p:spPr>
          <a:xfrm rot="19238068">
            <a:off x="2298226" y="5331002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Corgie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Assad Abdalla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63576004-5426-412C-8089-ABC9C0402CCC}"/>
              </a:ext>
            </a:extLst>
          </p:cNvPr>
          <p:cNvSpPr txBox="1"/>
          <p:nvPr/>
        </p:nvSpPr>
        <p:spPr>
          <a:xfrm rot="20471407">
            <a:off x="8615537" y="494320"/>
            <a:ext cx="29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Jules Rimet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9B2A368A-174C-40A2-3FDE-035B47E55920}"/>
              </a:ext>
            </a:extLst>
          </p:cNvPr>
          <p:cNvSpPr txBox="1"/>
          <p:nvPr/>
        </p:nvSpPr>
        <p:spPr>
          <a:xfrm>
            <a:off x="5508655" y="4988606"/>
            <a:ext cx="294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Reservatório R2 e Praça 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Roberto Gomes Pedrosa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1452B361-8C03-3CD9-44B1-BE9D07E9ABB6}"/>
              </a:ext>
            </a:extLst>
          </p:cNvPr>
          <p:cNvSpPr txBox="1"/>
          <p:nvPr/>
        </p:nvSpPr>
        <p:spPr>
          <a:xfrm>
            <a:off x="9496097" y="3429000"/>
            <a:ext cx="294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Estádio Cícero 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Pompeu de Toledo</a:t>
            </a:r>
          </a:p>
        </p:txBody>
      </p:sp>
    </p:spTree>
    <p:extLst>
      <p:ext uri="{BB962C8B-B14F-4D97-AF65-F5344CB8AC3E}">
        <p14:creationId xmlns:p14="http://schemas.microsoft.com/office/powerpoint/2010/main" val="917199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D04CF37-7ACA-0334-DB96-1BFB44DBC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111F7AAC-476B-39D2-DCE9-01D7D63A0631}"/>
              </a:ext>
            </a:extLst>
          </p:cNvPr>
          <p:cNvSpPr txBox="1">
            <a:spLocks/>
          </p:cNvSpPr>
          <p:nvPr/>
        </p:nvSpPr>
        <p:spPr>
          <a:xfrm>
            <a:off x="8508978" y="5808982"/>
            <a:ext cx="3614928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Situação</a:t>
            </a:r>
          </a:p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 antes da obra</a:t>
            </a:r>
          </a:p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do Reservatório</a:t>
            </a:r>
            <a:endParaRPr lang="pt-BR" sz="2400" dirty="0">
              <a:solidFill>
                <a:schemeClr val="bg2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="" xmlns:a16="http://schemas.microsoft.com/office/drawing/2014/main" id="{AF424223-0A66-2404-DD5D-B579C53FDFA8}"/>
              </a:ext>
            </a:extLst>
          </p:cNvPr>
          <p:cNvGrpSpPr/>
          <p:nvPr/>
        </p:nvGrpSpPr>
        <p:grpSpPr>
          <a:xfrm>
            <a:off x="465222" y="529250"/>
            <a:ext cx="8480145" cy="5799499"/>
            <a:chOff x="14212" y="513813"/>
            <a:chExt cx="8480145" cy="5799499"/>
          </a:xfrm>
        </p:grpSpPr>
        <p:grpSp>
          <p:nvGrpSpPr>
            <p:cNvPr id="17" name="Agrupar 16">
              <a:extLst>
                <a:ext uri="{FF2B5EF4-FFF2-40B4-BE49-F238E27FC236}">
                  <a16:creationId xmlns="" xmlns:a16="http://schemas.microsoft.com/office/drawing/2014/main" id="{B91C08E8-7D8D-4ED6-E649-77CD5E7C2291}"/>
                </a:ext>
              </a:extLst>
            </p:cNvPr>
            <p:cNvGrpSpPr/>
            <p:nvPr/>
          </p:nvGrpSpPr>
          <p:grpSpPr>
            <a:xfrm>
              <a:off x="14212" y="513813"/>
              <a:ext cx="8480145" cy="5799499"/>
              <a:chOff x="3219141" y="-291779"/>
              <a:chExt cx="8480145" cy="5799499"/>
            </a:xfrm>
          </p:grpSpPr>
          <p:pic>
            <p:nvPicPr>
              <p:cNvPr id="15" name="Imagem 14" descr="Uma imagem contendo quarto&#10;&#10;O conteúdo gerado por IA pode estar incorreto.">
                <a:extLst>
                  <a:ext uri="{FF2B5EF4-FFF2-40B4-BE49-F238E27FC236}">
                    <a16:creationId xmlns="" xmlns:a16="http://schemas.microsoft.com/office/drawing/2014/main" id="{45E2B1DE-40E2-8C9C-B80B-56086B7C4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861" t="16971" r="21873" b="6169"/>
              <a:stretch/>
            </p:blipFill>
            <p:spPr>
              <a:xfrm>
                <a:off x="3219141" y="-291779"/>
                <a:ext cx="8480145" cy="5799499"/>
              </a:xfrm>
              <a:prstGeom prst="rect">
                <a:avLst/>
              </a:prstGeom>
            </p:spPr>
          </p:pic>
          <p:sp>
            <p:nvSpPr>
              <p:cNvPr id="16" name="Forma Livre: Forma 15">
                <a:extLst>
                  <a:ext uri="{FF2B5EF4-FFF2-40B4-BE49-F238E27FC236}">
                    <a16:creationId xmlns="" xmlns:a16="http://schemas.microsoft.com/office/drawing/2014/main" id="{E6A0BE35-1203-0069-FB22-D438A2853714}"/>
                  </a:ext>
                </a:extLst>
              </p:cNvPr>
              <p:cNvSpPr/>
              <p:nvPr/>
            </p:nvSpPr>
            <p:spPr>
              <a:xfrm>
                <a:off x="3979248" y="2325057"/>
                <a:ext cx="5293411" cy="1916105"/>
              </a:xfrm>
              <a:custGeom>
                <a:avLst/>
                <a:gdLst>
                  <a:gd name="connsiteX0" fmla="*/ 5293411 w 5293411"/>
                  <a:gd name="connsiteY0" fmla="*/ 1704736 h 1916105"/>
                  <a:gd name="connsiteX1" fmla="*/ 5008523 w 5293411"/>
                  <a:gd name="connsiteY1" fmla="*/ 1327948 h 1916105"/>
                  <a:gd name="connsiteX2" fmla="*/ 4663900 w 5293411"/>
                  <a:gd name="connsiteY2" fmla="*/ 951160 h 1916105"/>
                  <a:gd name="connsiteX3" fmla="*/ 4282517 w 5293411"/>
                  <a:gd name="connsiteY3" fmla="*/ 523827 h 1916105"/>
                  <a:gd name="connsiteX4" fmla="*/ 3937894 w 5293411"/>
                  <a:gd name="connsiteY4" fmla="*/ 261914 h 1916105"/>
                  <a:gd name="connsiteX5" fmla="*/ 3602461 w 5293411"/>
                  <a:gd name="connsiteY5" fmla="*/ 96495 h 1916105"/>
                  <a:gd name="connsiteX6" fmla="*/ 3262432 w 5293411"/>
                  <a:gd name="connsiteY6" fmla="*/ 27570 h 1916105"/>
                  <a:gd name="connsiteX7" fmla="*/ 2848885 w 5293411"/>
                  <a:gd name="connsiteY7" fmla="*/ 0 h 1916105"/>
                  <a:gd name="connsiteX8" fmla="*/ 2541021 w 5293411"/>
                  <a:gd name="connsiteY8" fmla="*/ 9190 h 1916105"/>
                  <a:gd name="connsiteX9" fmla="*/ 2260728 w 5293411"/>
                  <a:gd name="connsiteY9" fmla="*/ 59735 h 1916105"/>
                  <a:gd name="connsiteX10" fmla="*/ 1948270 w 5293411"/>
                  <a:gd name="connsiteY10" fmla="*/ 243534 h 1916105"/>
                  <a:gd name="connsiteX11" fmla="*/ 1520937 w 5293411"/>
                  <a:gd name="connsiteY11" fmla="*/ 588157 h 1916105"/>
                  <a:gd name="connsiteX12" fmla="*/ 344623 w 5293411"/>
                  <a:gd name="connsiteY12" fmla="*/ 1562292 h 1916105"/>
                  <a:gd name="connsiteX13" fmla="*/ 0 w 5293411"/>
                  <a:gd name="connsiteY13" fmla="*/ 1851775 h 1916105"/>
                  <a:gd name="connsiteX14" fmla="*/ 18380 w 5293411"/>
                  <a:gd name="connsiteY14" fmla="*/ 1916105 h 1916105"/>
                  <a:gd name="connsiteX15" fmla="*/ 5219892 w 5293411"/>
                  <a:gd name="connsiteY15" fmla="*/ 1727711 h 1916105"/>
                  <a:gd name="connsiteX16" fmla="*/ 5293411 w 5293411"/>
                  <a:gd name="connsiteY16" fmla="*/ 1704736 h 1916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93411" h="1916105">
                    <a:moveTo>
                      <a:pt x="5293411" y="1704736"/>
                    </a:moveTo>
                    <a:lnTo>
                      <a:pt x="5008523" y="1327948"/>
                    </a:lnTo>
                    <a:lnTo>
                      <a:pt x="4663900" y="951160"/>
                    </a:lnTo>
                    <a:lnTo>
                      <a:pt x="4282517" y="523827"/>
                    </a:lnTo>
                    <a:lnTo>
                      <a:pt x="3937894" y="261914"/>
                    </a:lnTo>
                    <a:lnTo>
                      <a:pt x="3602461" y="96495"/>
                    </a:lnTo>
                    <a:lnTo>
                      <a:pt x="3262432" y="27570"/>
                    </a:lnTo>
                    <a:lnTo>
                      <a:pt x="2848885" y="0"/>
                    </a:lnTo>
                    <a:lnTo>
                      <a:pt x="2541021" y="9190"/>
                    </a:lnTo>
                    <a:lnTo>
                      <a:pt x="2260728" y="59735"/>
                    </a:lnTo>
                    <a:lnTo>
                      <a:pt x="1948270" y="243534"/>
                    </a:lnTo>
                    <a:lnTo>
                      <a:pt x="1520937" y="588157"/>
                    </a:lnTo>
                    <a:lnTo>
                      <a:pt x="344623" y="1562292"/>
                    </a:lnTo>
                    <a:lnTo>
                      <a:pt x="0" y="1851775"/>
                    </a:lnTo>
                    <a:lnTo>
                      <a:pt x="18380" y="1916105"/>
                    </a:lnTo>
                    <a:lnTo>
                      <a:pt x="5219892" y="1727711"/>
                    </a:lnTo>
                    <a:lnTo>
                      <a:pt x="5293411" y="1704736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="" xmlns:a16="http://schemas.microsoft.com/office/drawing/2014/main" id="{DEDA8022-4131-8A94-4755-DDC4E15AC9AD}"/>
                </a:ext>
              </a:extLst>
            </p:cNvPr>
            <p:cNvGrpSpPr/>
            <p:nvPr/>
          </p:nvGrpSpPr>
          <p:grpSpPr>
            <a:xfrm rot="16200000">
              <a:off x="1436089" y="1087033"/>
              <a:ext cx="2940346" cy="5489534"/>
              <a:chOff x="3600561" y="103775"/>
              <a:chExt cx="2940346" cy="5489534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="" xmlns:a16="http://schemas.microsoft.com/office/drawing/2014/main" id="{35080DD5-43A7-7048-B7BD-CD3D4CCE542B}"/>
                  </a:ext>
                </a:extLst>
              </p:cNvPr>
              <p:cNvSpPr txBox="1"/>
              <p:nvPr/>
            </p:nvSpPr>
            <p:spPr>
              <a:xfrm rot="5216771">
                <a:off x="2357547" y="3244335"/>
                <a:ext cx="29403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Rua João da Cruz Melão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="" xmlns:a16="http://schemas.microsoft.com/office/drawing/2014/main" id="{C9173BBC-9C4A-8A8F-AE9D-4C79275C685C}"/>
                  </a:ext>
                </a:extLst>
              </p:cNvPr>
              <p:cNvSpPr txBox="1"/>
              <p:nvPr/>
            </p:nvSpPr>
            <p:spPr>
              <a:xfrm rot="8229029">
                <a:off x="3600561" y="5223977"/>
                <a:ext cx="29403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Av. Giovanni Gronchi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="" xmlns:a16="http://schemas.microsoft.com/office/drawing/2014/main" id="{24878332-74C8-00B6-8199-7030C335F067}"/>
                  </a:ext>
                </a:extLst>
              </p:cNvPr>
              <p:cNvSpPr txBox="1"/>
              <p:nvPr/>
            </p:nvSpPr>
            <p:spPr>
              <a:xfrm rot="3064632">
                <a:off x="3407576" y="1389282"/>
                <a:ext cx="29403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Rua </a:t>
                </a:r>
                <a:r>
                  <a:rPr lang="pt-BR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Corgie</a:t>
                </a:r>
                <a:r>
                  <a:rPr lang="pt-BR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Assad Abdalla</a:t>
                </a:r>
              </a:p>
            </p:txBody>
          </p:sp>
        </p:grpSp>
        <p:grpSp>
          <p:nvGrpSpPr>
            <p:cNvPr id="2" name="Agrupar 1">
              <a:extLst>
                <a:ext uri="{FF2B5EF4-FFF2-40B4-BE49-F238E27FC236}">
                  <a16:creationId xmlns="" xmlns:a16="http://schemas.microsoft.com/office/drawing/2014/main" id="{F6CF9F53-18BE-A1F7-EA61-0AB67A4764D7}"/>
                </a:ext>
              </a:extLst>
            </p:cNvPr>
            <p:cNvGrpSpPr/>
            <p:nvPr/>
          </p:nvGrpSpPr>
          <p:grpSpPr>
            <a:xfrm>
              <a:off x="371861" y="1119567"/>
              <a:ext cx="802468" cy="616062"/>
              <a:chOff x="2190750" y="96876"/>
              <a:chExt cx="1357757" cy="895350"/>
            </a:xfrm>
          </p:grpSpPr>
          <p:sp>
            <p:nvSpPr>
              <p:cNvPr id="3" name="Seta: para Baixo 2">
                <a:extLst>
                  <a:ext uri="{FF2B5EF4-FFF2-40B4-BE49-F238E27FC236}">
                    <a16:creationId xmlns="" xmlns:a16="http://schemas.microsoft.com/office/drawing/2014/main" id="{A05D1212-860C-B6E2-1734-46A4DF2CCBDA}"/>
                  </a:ext>
                </a:extLst>
              </p:cNvPr>
              <p:cNvSpPr/>
              <p:nvPr/>
            </p:nvSpPr>
            <p:spPr>
              <a:xfrm rot="5400000">
                <a:off x="2150491" y="137135"/>
                <a:ext cx="895350" cy="814832"/>
              </a:xfrm>
              <a:prstGeom prst="down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="" xmlns:a16="http://schemas.microsoft.com/office/drawing/2014/main" id="{6B9CD66E-5E40-3C4B-E53B-9651AC60615A}"/>
                  </a:ext>
                </a:extLst>
              </p:cNvPr>
              <p:cNvSpPr txBox="1"/>
              <p:nvPr/>
            </p:nvSpPr>
            <p:spPr>
              <a:xfrm>
                <a:off x="2462657" y="268157"/>
                <a:ext cx="1085850" cy="581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b="1" dirty="0"/>
                  <a:t>N</a:t>
                </a:r>
                <a:endParaRPr lang="en-US" sz="20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2857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62B5969-493B-0496-9533-86442BA05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ela de computador com texto preto sobre fundo branco&#10;&#10;O conteúdo gerado por IA pode estar incorreto.">
            <a:extLst>
              <a:ext uri="{FF2B5EF4-FFF2-40B4-BE49-F238E27FC236}">
                <a16:creationId xmlns="" xmlns:a16="http://schemas.microsoft.com/office/drawing/2014/main" id="{820B83F7-B1FB-4DF0-F1A8-6567A4FF99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36" y="0"/>
            <a:ext cx="10291020" cy="6858000"/>
          </a:xfrm>
          <a:prstGeom prst="rect">
            <a:avLst/>
          </a:prstGeom>
        </p:spPr>
      </p:pic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="" xmlns:a16="http://schemas.microsoft.com/office/drawing/2014/main" id="{DC3B422B-6572-B6E8-ACE3-8ADCF7AA51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2061" y="0"/>
            <a:ext cx="1641107" cy="16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68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156476DE-7FD3-63C4-861C-445B46EC2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24" y="0"/>
            <a:ext cx="11681952" cy="3429000"/>
          </a:xfr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D2B70D4C-55CA-9080-ABA8-BADB7473FC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1" r="9161"/>
          <a:stretch/>
        </p:blipFill>
        <p:spPr>
          <a:xfrm>
            <a:off x="255024" y="3573191"/>
            <a:ext cx="9211726" cy="328480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34889F3-FC8D-998E-DB1D-19C17C4F00D2}"/>
              </a:ext>
            </a:extLst>
          </p:cNvPr>
          <p:cNvSpPr txBox="1">
            <a:spLocks/>
          </p:cNvSpPr>
          <p:nvPr/>
        </p:nvSpPr>
        <p:spPr>
          <a:xfrm>
            <a:off x="8508978" y="5808982"/>
            <a:ext cx="3614928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Situação</a:t>
            </a:r>
          </a:p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 antes da obra</a:t>
            </a:r>
          </a:p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do Reservatório</a:t>
            </a:r>
            <a:endParaRPr lang="pt-BR" sz="2400" dirty="0">
              <a:solidFill>
                <a:schemeClr val="bg2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3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88EA9B4-A906-B9C2-BCFB-6DDA412A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idade vista de cima&#10;&#10;O conteúdo gerado por IA pode estar incorreto.">
            <a:extLst>
              <a:ext uri="{FF2B5EF4-FFF2-40B4-BE49-F238E27FC236}">
                <a16:creationId xmlns="" xmlns:a16="http://schemas.microsoft.com/office/drawing/2014/main" id="{19998B6F-39E1-60CF-A616-877719C23A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67739" y="202611"/>
            <a:ext cx="10256522" cy="576929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BE1B83A8-F061-00D1-A5DD-3F254A90A796}"/>
              </a:ext>
            </a:extLst>
          </p:cNvPr>
          <p:cNvSpPr txBox="1">
            <a:spLocks/>
          </p:cNvSpPr>
          <p:nvPr/>
        </p:nvSpPr>
        <p:spPr>
          <a:xfrm>
            <a:off x="2982744" y="6043168"/>
            <a:ext cx="9209256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Situação durante da obra do Reservatório</a:t>
            </a:r>
            <a:endParaRPr lang="pt-BR" sz="2400" dirty="0">
              <a:solidFill>
                <a:schemeClr val="bg2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BF3E7E6E-3645-B144-3511-7C4840E5548B}"/>
              </a:ext>
            </a:extLst>
          </p:cNvPr>
          <p:cNvSpPr txBox="1"/>
          <p:nvPr/>
        </p:nvSpPr>
        <p:spPr>
          <a:xfrm rot="21416771">
            <a:off x="4331127" y="4370724"/>
            <a:ext cx="394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 João da Cruz Melão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4D987F4E-A724-735A-7BDA-95DA091103A1}"/>
              </a:ext>
            </a:extLst>
          </p:cNvPr>
          <p:cNvSpPr txBox="1"/>
          <p:nvPr/>
        </p:nvSpPr>
        <p:spPr>
          <a:xfrm rot="2829029">
            <a:off x="7738460" y="1813537"/>
            <a:ext cx="534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Av. Giovanni Gronchi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AA39F246-66B3-8B13-8BCD-745B10F8FDB7}"/>
              </a:ext>
            </a:extLst>
          </p:cNvPr>
          <p:cNvSpPr txBox="1"/>
          <p:nvPr/>
        </p:nvSpPr>
        <p:spPr>
          <a:xfrm rot="19264632">
            <a:off x="1091124" y="1813537"/>
            <a:ext cx="394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Rua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Corgie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 Assad Abdalla</a:t>
            </a:r>
          </a:p>
        </p:txBody>
      </p:sp>
    </p:spTree>
    <p:extLst>
      <p:ext uri="{BB962C8B-B14F-4D97-AF65-F5344CB8AC3E}">
        <p14:creationId xmlns:p14="http://schemas.microsoft.com/office/powerpoint/2010/main" val="82087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51C41D-2AC5-5EE6-C2A0-203675F8B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3E95DBDF-83F7-4253-FFA0-E1670D930A92}"/>
              </a:ext>
            </a:extLst>
          </p:cNvPr>
          <p:cNvSpPr txBox="1">
            <a:spLocks/>
          </p:cNvSpPr>
          <p:nvPr/>
        </p:nvSpPr>
        <p:spPr>
          <a:xfrm>
            <a:off x="2982744" y="6043168"/>
            <a:ext cx="9209256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"/>
              </a:rPr>
              <a:t>Situação durante da obra do Reservatório</a:t>
            </a:r>
            <a:endParaRPr lang="pt-BR" sz="2400" dirty="0">
              <a:solidFill>
                <a:schemeClr val="bg2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Imagem 9" descr="Vista aérea de uma cidade&#10;&#10;O conteúdo gerado por IA pode estar incorreto.">
            <a:extLst>
              <a:ext uri="{FF2B5EF4-FFF2-40B4-BE49-F238E27FC236}">
                <a16:creationId xmlns="" xmlns:a16="http://schemas.microsoft.com/office/drawing/2014/main" id="{8C1E3B0B-63F3-611A-9F82-FF670F5C2C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69" y="134037"/>
            <a:ext cx="10505121" cy="59091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CA9D5C6B-A944-94F1-5E5E-DA4EC5BCD39A}"/>
              </a:ext>
            </a:extLst>
          </p:cNvPr>
          <p:cNvSpPr txBox="1"/>
          <p:nvPr/>
        </p:nvSpPr>
        <p:spPr>
          <a:xfrm rot="17584914">
            <a:off x="1578119" y="4009069"/>
            <a:ext cx="394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 João da Cruz Melão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149656F1-328F-A4AC-ACC3-52F4F8A92641}"/>
              </a:ext>
            </a:extLst>
          </p:cNvPr>
          <p:cNvSpPr txBox="1"/>
          <p:nvPr/>
        </p:nvSpPr>
        <p:spPr>
          <a:xfrm rot="19361361">
            <a:off x="5900953" y="4439287"/>
            <a:ext cx="534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Av. Giovanni Gronchi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CDF9C7A9-BADA-9C54-9C2D-3CC900D6D48E}"/>
              </a:ext>
            </a:extLst>
          </p:cNvPr>
          <p:cNvSpPr txBox="1"/>
          <p:nvPr/>
        </p:nvSpPr>
        <p:spPr>
          <a:xfrm rot="1526781">
            <a:off x="5349617" y="741071"/>
            <a:ext cx="394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Rua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Corgie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 Assad Abdalla</a:t>
            </a:r>
          </a:p>
        </p:txBody>
      </p:sp>
    </p:spTree>
    <p:extLst>
      <p:ext uri="{BB962C8B-B14F-4D97-AF65-F5344CB8AC3E}">
        <p14:creationId xmlns:p14="http://schemas.microsoft.com/office/powerpoint/2010/main" val="2951239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BE31266-6525-802A-EA54-EE5622F18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56D243-6383-AB87-FF59-AA74643A2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21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Proposta para a Área</a:t>
            </a:r>
            <a:br>
              <a:rPr lang="pt-BR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</a:br>
            <a:r>
              <a:rPr lang="pt-BR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sobre a laje do Reservatório</a:t>
            </a:r>
          </a:p>
        </p:txBody>
      </p:sp>
    </p:spTree>
    <p:extLst>
      <p:ext uri="{BB962C8B-B14F-4D97-AF65-F5344CB8AC3E}">
        <p14:creationId xmlns:p14="http://schemas.microsoft.com/office/powerpoint/2010/main" val="366232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8740521-E9F4-A436-3632-09F8E6EA7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C1E6402-0240-1EEE-2B79-2A8FBB2EB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5251" y="6043168"/>
            <a:ext cx="7746749" cy="814832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Propostas do projeto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0263688-7137-399B-A74C-E3A73CAB7726}"/>
              </a:ext>
            </a:extLst>
          </p:cNvPr>
          <p:cNvSpPr txBox="1"/>
          <p:nvPr/>
        </p:nvSpPr>
        <p:spPr>
          <a:xfrm>
            <a:off x="930441" y="-20511"/>
            <a:ext cx="10594620" cy="614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Com o objetivo de </a:t>
            </a:r>
            <a:r>
              <a:rPr lang="pt-BR" sz="2000">
                <a:solidFill>
                  <a:srgbClr val="156082"/>
                </a:solidFill>
                <a:latin typeface="Bahnschrift Light" panose="020B0502040204020203" pitchFamily="34" charset="0"/>
              </a:rPr>
              <a:t>melhorar a qualidade urbana e ambiental</a:t>
            </a: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 da região, o projeto conceitual considera as seguintes propostas: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Novo paisagismo com plantio de árvores até médio porte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Estrutura metálica lúdica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Mobiliário urbano (bancos, lixeiras)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Desenho Universal (acessibilidade)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Acesso de pedestres por todas as ruas envoltórias da praça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Espaço para PMESP (equivalente ao existente antes das obras)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Espaço para SAMU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Espaço para CET</a:t>
            </a:r>
          </a:p>
        </p:txBody>
      </p:sp>
    </p:spTree>
    <p:extLst>
      <p:ext uri="{BB962C8B-B14F-4D97-AF65-F5344CB8AC3E}">
        <p14:creationId xmlns:p14="http://schemas.microsoft.com/office/powerpoint/2010/main" val="1340705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634632-3C32-BF29-B7AC-35851419E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extLst>
              <a:ext uri="{FF2B5EF4-FFF2-40B4-BE49-F238E27FC236}">
                <a16:creationId xmlns="" xmlns:a16="http://schemas.microsoft.com/office/drawing/2014/main" id="{AE7796F9-05D5-EEB2-EE78-753EB083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1" y="3291844"/>
            <a:ext cx="4056787" cy="27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5D0A524-D9C7-621B-697E-6EF13203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636" y="3291844"/>
            <a:ext cx="3726268" cy="2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1CE721CE-E10F-7913-82D9-1E2C32B5EA04}"/>
              </a:ext>
            </a:extLst>
          </p:cNvPr>
          <p:cNvSpPr txBox="1">
            <a:spLocks/>
          </p:cNvSpPr>
          <p:nvPr/>
        </p:nvSpPr>
        <p:spPr>
          <a:xfrm>
            <a:off x="8482306" y="1404928"/>
            <a:ext cx="3614928" cy="814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pt-BR" sz="2800" b="1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MFO Park</a:t>
            </a:r>
          </a:p>
          <a:p>
            <a:pPr algn="r">
              <a:lnSpc>
                <a:spcPct val="120000"/>
              </a:lnSpc>
            </a:pPr>
            <a:r>
              <a:rPr lang="pt-BR" sz="2000">
                <a:latin typeface="Bahnschrift Light" panose="020B0502040204020203" pitchFamily="34" charset="0"/>
              </a:rPr>
              <a:t>Zurique, Suíça</a:t>
            </a:r>
          </a:p>
          <a:p>
            <a:pPr algn="r">
              <a:lnSpc>
                <a:spcPct val="120000"/>
              </a:lnSpc>
            </a:pPr>
            <a:r>
              <a:rPr lang="pt-BR" sz="1600" err="1">
                <a:latin typeface="Bahnschrift Light" panose="020B0502040204020203" pitchFamily="34" charset="0"/>
              </a:rPr>
              <a:t>Burckhardt</a:t>
            </a:r>
            <a:r>
              <a:rPr lang="pt-BR" sz="1600">
                <a:latin typeface="Bahnschrift Light" panose="020B0502040204020203" pitchFamily="34" charset="0"/>
              </a:rPr>
              <a:t> &amp; </a:t>
            </a:r>
            <a:r>
              <a:rPr lang="pt-BR" sz="1600" err="1">
                <a:latin typeface="Bahnschrift Light" panose="020B0502040204020203" pitchFamily="34" charset="0"/>
              </a:rPr>
              <a:t>Partner</a:t>
            </a:r>
            <a:endParaRPr lang="pt-BR" sz="1600">
              <a:latin typeface="Bahnschrift Light" panose="020B0502040204020203" pitchFamily="34" charset="0"/>
            </a:endParaRPr>
          </a:p>
        </p:txBody>
      </p:sp>
      <p:pic>
        <p:nvPicPr>
          <p:cNvPr id="1054" name="Picture 30">
            <a:extLst>
              <a:ext uri="{FF2B5EF4-FFF2-40B4-BE49-F238E27FC236}">
                <a16:creationId xmlns="" xmlns:a16="http://schemas.microsoft.com/office/drawing/2014/main" id="{5AE28E9F-7005-96B5-596A-8D44F1617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5" y="126612"/>
            <a:ext cx="4051043" cy="303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="" xmlns:a16="http://schemas.microsoft.com/office/drawing/2014/main" id="{49F7E4B8-8AB9-1AEF-74F9-D42F5A031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4"/>
          <a:stretch/>
        </p:blipFill>
        <p:spPr bwMode="auto">
          <a:xfrm>
            <a:off x="4237020" y="93840"/>
            <a:ext cx="4068083" cy="30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MFO Park, public park of former … – License image – 71195580 ❘ Image  Professionals">
            <a:extLst>
              <a:ext uri="{FF2B5EF4-FFF2-40B4-BE49-F238E27FC236}">
                <a16:creationId xmlns="" xmlns:a16="http://schemas.microsoft.com/office/drawing/2014/main" id="{3DBC998B-4208-B8FA-743E-1E71D431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020" y="3291844"/>
            <a:ext cx="4068083" cy="27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CAB08748-61B5-89C4-9FE2-B23041F4C421}"/>
              </a:ext>
            </a:extLst>
          </p:cNvPr>
          <p:cNvSpPr txBox="1">
            <a:spLocks/>
          </p:cNvSpPr>
          <p:nvPr/>
        </p:nvSpPr>
        <p:spPr>
          <a:xfrm>
            <a:off x="4445251" y="6043168"/>
            <a:ext cx="7746749" cy="814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Referência</a:t>
            </a:r>
          </a:p>
        </p:txBody>
      </p:sp>
    </p:spTree>
    <p:extLst>
      <p:ext uri="{BB962C8B-B14F-4D97-AF65-F5344CB8AC3E}">
        <p14:creationId xmlns:p14="http://schemas.microsoft.com/office/powerpoint/2010/main" val="23662135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398df9c-fd0c-4829-a003-c770a1c4a063}" enabled="0" method="" siteId="{f398df9c-fd0c-4829-a003-c770a1c4a06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344</Words>
  <Application>Microsoft Office PowerPoint</Application>
  <PresentationFormat>Widescreen</PresentationFormat>
  <Paragraphs>118</Paragraphs>
  <Slides>30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Bahnschrift Light</vt:lpstr>
      <vt:lpstr>Wingdings</vt:lpstr>
      <vt:lpstr>Tema do Office</vt:lpstr>
      <vt:lpstr>Apresentação do PowerPoint</vt:lpstr>
      <vt:lpstr>Projeto Conceitual  nova Praça  Roberto Gomes Pedrosa  </vt:lpstr>
      <vt:lpstr>Apresentação do PowerPoint</vt:lpstr>
      <vt:lpstr>Apresentação do PowerPoint</vt:lpstr>
      <vt:lpstr>Apresentação do PowerPoint</vt:lpstr>
      <vt:lpstr>Apresentação do PowerPoint</vt:lpstr>
      <vt:lpstr>Proposta para a Área sobre a laje do Reservatório</vt:lpstr>
      <vt:lpstr>Propostas do projeto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 conceitual de requalificação viária da Av. Giovanni Gronchi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 Coelho Dourado</dc:creator>
  <cp:lastModifiedBy>Dener do Carmo Messias</cp:lastModifiedBy>
  <cp:revision>6</cp:revision>
  <dcterms:created xsi:type="dcterms:W3CDTF">2024-11-06T14:31:58Z</dcterms:created>
  <dcterms:modified xsi:type="dcterms:W3CDTF">2025-05-30T14:56:02Z</dcterms:modified>
</cp:coreProperties>
</file>