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78" r:id="rId2"/>
    <p:sldId id="256" r:id="rId3"/>
    <p:sldId id="258" r:id="rId4"/>
    <p:sldId id="268" r:id="rId5"/>
    <p:sldId id="299" r:id="rId6"/>
    <p:sldId id="269" r:id="rId7"/>
    <p:sldId id="270" r:id="rId8"/>
    <p:sldId id="257" r:id="rId9"/>
    <p:sldId id="259" r:id="rId10"/>
    <p:sldId id="280" r:id="rId11"/>
    <p:sldId id="266" r:id="rId12"/>
    <p:sldId id="271" r:id="rId13"/>
    <p:sldId id="294" r:id="rId14"/>
    <p:sldId id="295" r:id="rId15"/>
    <p:sldId id="283" r:id="rId16"/>
    <p:sldId id="284" r:id="rId17"/>
    <p:sldId id="297" r:id="rId18"/>
    <p:sldId id="287" r:id="rId19"/>
    <p:sldId id="289" r:id="rId20"/>
    <p:sldId id="290" r:id="rId21"/>
    <p:sldId id="288" r:id="rId22"/>
    <p:sldId id="291" r:id="rId23"/>
    <p:sldId id="292" r:id="rId24"/>
    <p:sldId id="300" r:id="rId25"/>
    <p:sldId id="301" r:id="rId26"/>
    <p:sldId id="277" r:id="rId27"/>
    <p:sldId id="272" r:id="rId28"/>
    <p:sldId id="281" r:id="rId29"/>
    <p:sldId id="274" r:id="rId30"/>
    <p:sldId id="298" r:id="rId31"/>
  </p:sldIdLst>
  <p:sldSz cx="12192000" cy="6858000"/>
  <p:notesSz cx="6797675" cy="992822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6082"/>
    <a:srgbClr val="69AADF"/>
    <a:srgbClr val="74A8C8"/>
    <a:srgbClr val="82B7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4B72012-9B4E-41F2-9DA8-B1CAEC7597E3}" v="2" dt="2025-05-29T11:56:33.8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247" autoAdjust="0"/>
  </p:normalViewPr>
  <p:slideViewPr>
    <p:cSldViewPr snapToGrid="0">
      <p:cViewPr varScale="1">
        <p:scale>
          <a:sx n="115" d="100"/>
          <a:sy n="115" d="100"/>
        </p:scale>
        <p:origin x="396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tonia Ribeiro Guglielmi" userId="9a88f766-51fc-4ab1-ad91-31568cd83c25" providerId="ADAL" clId="{84B72012-9B4E-41F2-9DA8-B1CAEC7597E3}"/>
    <pc:docChg chg="custSel addSld modSld">
      <pc:chgData name="Antonia Ribeiro Guglielmi" userId="9a88f766-51fc-4ab1-ad91-31568cd83c25" providerId="ADAL" clId="{84B72012-9B4E-41F2-9DA8-B1CAEC7597E3}" dt="2025-05-29T11:56:50.368" v="11" actId="12789"/>
      <pc:docMkLst>
        <pc:docMk/>
      </pc:docMkLst>
      <pc:sldChg chg="addSp modSp new mod">
        <pc:chgData name="Antonia Ribeiro Guglielmi" userId="9a88f766-51fc-4ab1-ad91-31568cd83c25" providerId="ADAL" clId="{84B72012-9B4E-41F2-9DA8-B1CAEC7597E3}" dt="2025-05-29T11:56:50.368" v="11" actId="12789"/>
        <pc:sldMkLst>
          <pc:docMk/>
          <pc:sldMk cId="1163977753" sldId="300"/>
        </pc:sldMkLst>
        <pc:picChg chg="add mod">
          <ac:chgData name="Antonia Ribeiro Guglielmi" userId="9a88f766-51fc-4ab1-ad91-31568cd83c25" providerId="ADAL" clId="{84B72012-9B4E-41F2-9DA8-B1CAEC7597E3}" dt="2025-05-29T11:56:50.368" v="11" actId="12789"/>
          <ac:picMkLst>
            <pc:docMk/>
            <pc:sldMk cId="1163977753" sldId="300"/>
            <ac:picMk id="5" creationId="{6BAD5CF3-A516-72EF-09C9-FD2CB6A271EB}"/>
          </ac:picMkLst>
        </pc:picChg>
      </pc:sldChg>
      <pc:sldChg chg="addSp delSp modSp add mod">
        <pc:chgData name="Antonia Ribeiro Guglielmi" userId="9a88f766-51fc-4ab1-ad91-31568cd83c25" providerId="ADAL" clId="{84B72012-9B4E-41F2-9DA8-B1CAEC7597E3}" dt="2025-05-29T11:56:31.219" v="7" actId="21"/>
        <pc:sldMkLst>
          <pc:docMk/>
          <pc:sldMk cId="1824817575" sldId="301"/>
        </pc:sldMkLst>
        <pc:picChg chg="add mod">
          <ac:chgData name="Antonia Ribeiro Guglielmi" userId="9a88f766-51fc-4ab1-ad91-31568cd83c25" providerId="ADAL" clId="{84B72012-9B4E-41F2-9DA8-B1CAEC7597E3}" dt="2025-05-29T11:56:26.631" v="6" actId="962"/>
          <ac:picMkLst>
            <pc:docMk/>
            <pc:sldMk cId="1824817575" sldId="301"/>
            <ac:picMk id="3" creationId="{8F4599A5-CFC3-ECB2-82CE-D28E586BF529}"/>
          </ac:picMkLst>
        </pc:picChg>
        <pc:picChg chg="add del mod">
          <ac:chgData name="Antonia Ribeiro Guglielmi" userId="9a88f766-51fc-4ab1-ad91-31568cd83c25" providerId="ADAL" clId="{84B72012-9B4E-41F2-9DA8-B1CAEC7597E3}" dt="2025-05-29T11:56:31.219" v="7" actId="21"/>
          <ac:picMkLst>
            <pc:docMk/>
            <pc:sldMk cId="1824817575" sldId="301"/>
            <ac:picMk id="5" creationId="{6BAD5CF3-A516-72EF-09C9-FD2CB6A271E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135"/>
          </a:xfrm>
          <a:prstGeom prst="rect">
            <a:avLst/>
          </a:prstGeom>
        </p:spPr>
        <p:txBody>
          <a:bodyPr vert="horz" lIns="95563" tIns="47782" rIns="95563" bIns="47782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135"/>
          </a:xfrm>
          <a:prstGeom prst="rect">
            <a:avLst/>
          </a:prstGeom>
        </p:spPr>
        <p:txBody>
          <a:bodyPr vert="horz" lIns="95563" tIns="47782" rIns="95563" bIns="47782" rtlCol="0"/>
          <a:lstStyle>
            <a:lvl1pPr algn="r">
              <a:defRPr sz="1300"/>
            </a:lvl1pPr>
          </a:lstStyle>
          <a:p>
            <a:fld id="{A7941D90-26EB-4542-A368-09C4F0FB5C0C}" type="datetimeFigureOut">
              <a:rPr lang="pt-BR" smtClean="0"/>
              <a:t>30/05/2025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63" tIns="47782" rIns="95563" bIns="47782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5563" tIns="47782" rIns="95563" bIns="47782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430092"/>
            <a:ext cx="2945659" cy="498134"/>
          </a:xfrm>
          <a:prstGeom prst="rect">
            <a:avLst/>
          </a:prstGeom>
        </p:spPr>
        <p:txBody>
          <a:bodyPr vert="horz" lIns="95563" tIns="47782" rIns="95563" bIns="47782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4" y="9430092"/>
            <a:ext cx="2945659" cy="498134"/>
          </a:xfrm>
          <a:prstGeom prst="rect">
            <a:avLst/>
          </a:prstGeom>
        </p:spPr>
        <p:txBody>
          <a:bodyPr vert="horz" lIns="95563" tIns="47782" rIns="95563" bIns="47782" rtlCol="0" anchor="b"/>
          <a:lstStyle>
            <a:lvl1pPr algn="r">
              <a:defRPr sz="1300"/>
            </a:lvl1pPr>
          </a:lstStyle>
          <a:p>
            <a:fld id="{92503DCC-FFBC-4376-8B44-7C0D5BC216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8829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503DCC-FFBC-4376-8B44-7C0D5BC216F5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59807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503DCC-FFBC-4376-8B44-7C0D5BC216F5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52306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3C67D206-9B7D-38E5-0FF6-FE42C58F48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="" xmlns:a16="http://schemas.microsoft.com/office/drawing/2014/main" id="{C6EA3280-3013-7AE4-47EA-819908C477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="" xmlns:a16="http://schemas.microsoft.com/office/drawing/2014/main" id="{5262A93A-3565-BFE0-49FB-BF79C06409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="" xmlns:a16="http://schemas.microsoft.com/office/drawing/2014/main" id="{84D575A6-25F3-0B6F-CE5D-40A4F5C336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503DCC-FFBC-4376-8B44-7C0D5BC216F5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21982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105F2CEE-447C-C5BA-FF4C-269E1C4092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="" xmlns:a16="http://schemas.microsoft.com/office/drawing/2014/main" id="{0093975F-B224-1DBF-28EC-47FBEE17FB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="" xmlns:a16="http://schemas.microsoft.com/office/drawing/2014/main" id="{BC83D241-749E-B4A7-F889-59DF7559E9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="" xmlns:a16="http://schemas.microsoft.com/office/drawing/2014/main" id="{F5826820-DD88-5A22-9F17-63FF935E7B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503DCC-FFBC-4376-8B44-7C0D5BC216F5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72068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503DCC-FFBC-4376-8B44-7C0D5BC216F5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79138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DCA272F-FFB9-CC19-03E6-CB0A48D8B5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="" xmlns:a16="http://schemas.microsoft.com/office/drawing/2014/main" id="{E6B91C70-91F2-C080-36C5-23EB5F4D6E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="" xmlns:a16="http://schemas.microsoft.com/office/drawing/2014/main" id="{23ED1D2C-6DDB-B82A-46EF-872C415DAA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="" xmlns:a16="http://schemas.microsoft.com/office/drawing/2014/main" id="{3A7574D8-35F9-1606-E7EB-B2958A3343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503DCC-FFBC-4376-8B44-7C0D5BC216F5}" type="slidenum">
              <a:rPr lang="pt-BR" smtClean="0"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62007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B1D09E7B-0B91-5B7A-FA7A-622F048A3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="" xmlns:a16="http://schemas.microsoft.com/office/drawing/2014/main" id="{15CC2EB6-C72C-76CE-7C01-38A7990054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="" xmlns:a16="http://schemas.microsoft.com/office/drawing/2014/main" id="{9CCA9EBA-BEFA-70ED-EBE9-D98F0C524E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="" xmlns:a16="http://schemas.microsoft.com/office/drawing/2014/main" id="{0669E519-39E5-A438-C4E4-A2E2AFB666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503DCC-FFBC-4376-8B44-7C0D5BC216F5}" type="slidenum">
              <a:rPr lang="pt-BR" smtClean="0"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74155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EC02B8FD-CA4A-2F8A-2615-D12E78CCE2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="" xmlns:a16="http://schemas.microsoft.com/office/drawing/2014/main" id="{70B7EFCB-4312-44F2-3FEA-D5953329BC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="" xmlns:a16="http://schemas.microsoft.com/office/drawing/2014/main" id="{0CBB6D2F-50DE-99A7-8F39-84D3BD3B23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="" xmlns:a16="http://schemas.microsoft.com/office/drawing/2014/main" id="{F26828E8-C848-1042-9628-F237751EA5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503DCC-FFBC-4376-8B44-7C0D5BC216F5}" type="slidenum">
              <a:rPr lang="pt-BR" smtClean="0"/>
              <a:t>29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084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F4B937D-89AA-BF10-E643-30CCE4516A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70C25F51-6FFC-1C21-35A1-98BBDE33A9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AC4ADF08-B5C3-4BC8-1D1E-A8E3B45EE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AF1E8-0491-4200-9DF8-9B8A6B864662}" type="datetimeFigureOut">
              <a:rPr lang="pt-BR" smtClean="0"/>
              <a:t>30/05/2025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A34DBDC7-E0CC-D413-349E-401CE4044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5437DAD3-3FFA-3ECE-1CC0-416336CBD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59E89-216A-499E-84DD-37A4477EE1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7055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AAAC3610-B34E-4ECD-ADB0-178CD9506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="" xmlns:a16="http://schemas.microsoft.com/office/drawing/2014/main" id="{92D981AB-F2E0-8986-3122-3F4DD3EBA3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DE7EA626-E1F8-11FD-8D88-668E4C449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AF1E8-0491-4200-9DF8-9B8A6B864662}" type="datetimeFigureOut">
              <a:rPr lang="pt-BR" smtClean="0"/>
              <a:t>30/05/2025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E17E530A-53AD-B784-0756-751AD6A39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D759D918-FAF3-E5D6-0645-7A6A09007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59E89-216A-499E-84DD-37A4477EE1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9207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E9960CC7-95CC-4B09-5315-CFC997EC19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="" xmlns:a16="http://schemas.microsoft.com/office/drawing/2014/main" id="{E2B94908-47A7-8AA6-AA55-F0EF3A7905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FAEFAAC5-A3A3-72FD-B443-7A283EB9C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AF1E8-0491-4200-9DF8-9B8A6B864662}" type="datetimeFigureOut">
              <a:rPr lang="pt-BR" smtClean="0"/>
              <a:t>30/05/2025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89A0376B-C8A5-7742-AC69-1ED071860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21898FED-19B7-AF0D-9C1E-834A001A0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59E89-216A-499E-84DD-37A4477EE1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331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62934A1-6A1F-62F1-B786-BFA457A6A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37329AFF-8CBE-38AE-50CF-BEFD8F1778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BAF13044-4C6F-EB97-339D-ECE8A3FD0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AF1E8-0491-4200-9DF8-9B8A6B864662}" type="datetimeFigureOut">
              <a:rPr lang="pt-BR" smtClean="0"/>
              <a:t>30/05/2025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8EB56EB9-A7DB-0693-245B-902DA19F3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57E9E776-A7E9-948E-C2AF-B8A685B28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59E89-216A-499E-84DD-37A4477EE1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59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BBC7D97-3A14-EFC2-A4FE-349940BD2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="" xmlns:a16="http://schemas.microsoft.com/office/drawing/2014/main" id="{5BFB12F1-F359-27F9-312C-0FFBB664C6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DDF37802-1796-CFCF-4A8B-18556A525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AF1E8-0491-4200-9DF8-9B8A6B864662}" type="datetimeFigureOut">
              <a:rPr lang="pt-BR" smtClean="0"/>
              <a:t>30/05/2025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A4D5C6FF-F9E2-2E98-D444-2DAD40C82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4BF6F16D-E12C-CF6C-E5BE-AA475647C4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59E89-216A-499E-84DD-37A4477EE1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7605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12E8AD9-5054-D449-FB2A-69B7EE7B9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3C176C5D-CFAA-2911-C40D-7B090521F0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="" xmlns:a16="http://schemas.microsoft.com/office/drawing/2014/main" id="{C7FA060C-C257-9E93-13B4-1E5DB79B38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="" xmlns:a16="http://schemas.microsoft.com/office/drawing/2014/main" id="{71C8A7B5-52B0-0135-3E5B-BA742CE0F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AF1E8-0491-4200-9DF8-9B8A6B864662}" type="datetimeFigureOut">
              <a:rPr lang="pt-BR" smtClean="0"/>
              <a:t>30/05/2025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="" xmlns:a16="http://schemas.microsoft.com/office/drawing/2014/main" id="{B2566343-A6D3-2A04-BD17-485EBFCE0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="" xmlns:a16="http://schemas.microsoft.com/office/drawing/2014/main" id="{8F05DBFB-94E2-E136-A48F-E8C48BDE5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59E89-216A-499E-84DD-37A4477EE1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8939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E33F4C3-4ECF-BE29-7841-A84BD5C61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="" xmlns:a16="http://schemas.microsoft.com/office/drawing/2014/main" id="{C6399C63-07A2-F49D-D38E-A1677B2DEF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="" xmlns:a16="http://schemas.microsoft.com/office/drawing/2014/main" id="{879AF713-E56A-CFA1-8855-B88B23F104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="" xmlns:a16="http://schemas.microsoft.com/office/drawing/2014/main" id="{6C197000-1A4A-C8D4-D80C-FA412C5644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="" xmlns:a16="http://schemas.microsoft.com/office/drawing/2014/main" id="{19317D0A-1BB4-4EB9-53D1-03A0096D58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="" xmlns:a16="http://schemas.microsoft.com/office/drawing/2014/main" id="{FFAD9897-0DFE-1951-1110-B8FF57BFE3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AF1E8-0491-4200-9DF8-9B8A6B864662}" type="datetimeFigureOut">
              <a:rPr lang="pt-BR" smtClean="0"/>
              <a:t>30/05/2025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="" xmlns:a16="http://schemas.microsoft.com/office/drawing/2014/main" id="{38DC7383-E39E-96B9-5D48-F3081F6A8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="" xmlns:a16="http://schemas.microsoft.com/office/drawing/2014/main" id="{22B73DD6-4FA8-4CE2-8A80-50CD9DD65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59E89-216A-499E-84DD-37A4477EE1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7998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20229AE-A992-2C29-05FB-DB0C09DE3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1BC630FB-9004-2666-B763-0C7960B94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AF1E8-0491-4200-9DF8-9B8A6B864662}" type="datetimeFigureOut">
              <a:rPr lang="pt-BR" smtClean="0"/>
              <a:t>30/05/2025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EC8FB648-1D1E-FD12-2382-BC5E12AC9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="" xmlns:a16="http://schemas.microsoft.com/office/drawing/2014/main" id="{C89864A0-9732-BCA3-4B6C-48C97B852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59E89-216A-499E-84DD-37A4477EE1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6876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="" xmlns:a16="http://schemas.microsoft.com/office/drawing/2014/main" id="{0AAF798D-8442-0C16-50B4-F2AEABB64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AF1E8-0491-4200-9DF8-9B8A6B864662}" type="datetimeFigureOut">
              <a:rPr lang="pt-BR" smtClean="0"/>
              <a:t>30/05/2025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="" xmlns:a16="http://schemas.microsoft.com/office/drawing/2014/main" id="{1EBAEDC9-4ED8-9399-6DB7-913BDD9CF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="" xmlns:a16="http://schemas.microsoft.com/office/drawing/2014/main" id="{AF1C887E-9CB7-0BC2-D05E-EAA17DFC9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59E89-216A-499E-84DD-37A4477EE1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2825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E2B7E62-F580-6293-9CB4-B8B327575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1D80A8A0-BEB1-3FCC-A6AC-E5D7A63A83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="" xmlns:a16="http://schemas.microsoft.com/office/drawing/2014/main" id="{23AFD85B-4BF7-A08C-ECD6-CD69300EEE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="" xmlns:a16="http://schemas.microsoft.com/office/drawing/2014/main" id="{62950FE4-7632-FA48-AAD2-0310AEFB1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AF1E8-0491-4200-9DF8-9B8A6B864662}" type="datetimeFigureOut">
              <a:rPr lang="pt-BR" smtClean="0"/>
              <a:t>30/05/2025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="" xmlns:a16="http://schemas.microsoft.com/office/drawing/2014/main" id="{532D3237-F16C-8592-7E01-F8AA865CB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="" xmlns:a16="http://schemas.microsoft.com/office/drawing/2014/main" id="{EAA30AE3-5BF9-EB24-9313-8DE088087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59E89-216A-499E-84DD-37A4477EE1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188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A1786FC-467D-C709-A904-1AF3DEF0A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="" xmlns:a16="http://schemas.microsoft.com/office/drawing/2014/main" id="{C10A20DA-D3B3-B3B1-C53E-F05C67E3EF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="" xmlns:a16="http://schemas.microsoft.com/office/drawing/2014/main" id="{8B9B8B0F-1389-B2F8-01E1-40A273F3C5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="" xmlns:a16="http://schemas.microsoft.com/office/drawing/2014/main" id="{91C5F4FF-48BC-6595-D8E6-8515C587D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AF1E8-0491-4200-9DF8-9B8A6B864662}" type="datetimeFigureOut">
              <a:rPr lang="pt-BR" smtClean="0"/>
              <a:t>30/05/2025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="" xmlns:a16="http://schemas.microsoft.com/office/drawing/2014/main" id="{F52D0A8A-A2A3-B701-810E-3FA019BE4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="" xmlns:a16="http://schemas.microsoft.com/office/drawing/2014/main" id="{3EF84DE2-C890-5421-E69A-563751D82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59E89-216A-499E-84DD-37A4477EE1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5783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="" xmlns:a16="http://schemas.microsoft.com/office/drawing/2014/main" id="{B300A275-7827-FB66-240F-B1CB69DFA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="" xmlns:a16="http://schemas.microsoft.com/office/drawing/2014/main" id="{297C956B-FAE1-AD75-095E-9055ADF930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17C0E2F7-567A-D3D8-6494-B2AF16E4A8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21AF1E8-0491-4200-9DF8-9B8A6B864662}" type="datetimeFigureOut">
              <a:rPr lang="pt-BR" smtClean="0"/>
              <a:t>30/05/2025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65514ED0-29BD-8158-E618-FCCA9E99EB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16931598-D8D2-F09F-42BC-CFBFA32218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859E89-216A-499E-84DD-37A4477EE1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4054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2tElPQMStSU?feature=oembed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Tela de computador com texto preto sobre fundo branco&#10;&#10;O conteúdo gerado por IA pode estar incorreto.">
            <a:extLst>
              <a:ext uri="{FF2B5EF4-FFF2-40B4-BE49-F238E27FC236}">
                <a16:creationId xmlns="" xmlns:a16="http://schemas.microsoft.com/office/drawing/2014/main" id="{0E85B2A7-ED36-69D8-6094-54594320E9E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336" y="0"/>
            <a:ext cx="10291020" cy="6858000"/>
          </a:xfrm>
          <a:prstGeom prst="rect">
            <a:avLst/>
          </a:prstGeom>
        </p:spPr>
      </p:pic>
      <p:pic>
        <p:nvPicPr>
          <p:cNvPr id="12" name="Imagem 11" descr="Logotipo&#10;&#10;O conteúdo gerado por IA pode estar incorreto.">
            <a:extLst>
              <a:ext uri="{FF2B5EF4-FFF2-40B4-BE49-F238E27FC236}">
                <a16:creationId xmlns="" xmlns:a16="http://schemas.microsoft.com/office/drawing/2014/main" id="{837E3E14-4E7A-3438-9514-ABA5332411B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2061" y="0"/>
            <a:ext cx="1641107" cy="1641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5750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="" xmlns:a16="http://schemas.microsoft.com/office/drawing/2014/main" id="{4A7DDE7D-7C6E-F7D0-D188-2F85C7D8D7CB}"/>
              </a:ext>
            </a:extLst>
          </p:cNvPr>
          <p:cNvSpPr txBox="1">
            <a:spLocks/>
          </p:cNvSpPr>
          <p:nvPr/>
        </p:nvSpPr>
        <p:spPr>
          <a:xfrm>
            <a:off x="4445251" y="6043168"/>
            <a:ext cx="7746749" cy="814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>
                <a:solidFill>
                  <a:schemeClr val="bg2">
                    <a:lumMod val="50000"/>
                  </a:schemeClr>
                </a:solidFill>
                <a:latin typeface="Bahnschrift Light" panose="020B0502040204020203" pitchFamily="34" charset="0"/>
              </a:rPr>
              <a:t>Referência</a:t>
            </a:r>
          </a:p>
        </p:txBody>
      </p:sp>
      <p:pic>
        <p:nvPicPr>
          <p:cNvPr id="5" name="Mídia Online 4" title="Zurich Switzerland 4k | MFO Park Oerlikon Walktour | ASMR City Sounds">
            <a:hlinkClick r:id="" action="ppaction://media"/>
            <a:extLst>
              <a:ext uri="{FF2B5EF4-FFF2-40B4-BE49-F238E27FC236}">
                <a16:creationId xmlns="" xmlns:a16="http://schemas.microsoft.com/office/drawing/2014/main" id="{B7282552-135B-4D46-543C-E595B6E5979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6988" y="0"/>
            <a:ext cx="121380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462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="" xmlns:a16="http://schemas.microsoft.com/office/drawing/2014/main" id="{A9BEA03B-97B6-AA85-6B0B-339B5AAD2CF7}"/>
              </a:ext>
            </a:extLst>
          </p:cNvPr>
          <p:cNvSpPr txBox="1">
            <a:spLocks/>
          </p:cNvSpPr>
          <p:nvPr/>
        </p:nvSpPr>
        <p:spPr>
          <a:xfrm>
            <a:off x="1627632" y="6043168"/>
            <a:ext cx="10564369" cy="8148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5400">
                <a:solidFill>
                  <a:schemeClr val="bg2">
                    <a:lumMod val="50000"/>
                  </a:schemeClr>
                </a:solidFill>
                <a:latin typeface="Bahnschrift Light" panose="020B0502040204020203" pitchFamily="34" charset="0"/>
              </a:rPr>
              <a:t>Projeto Conceitual - Volumetria</a:t>
            </a:r>
          </a:p>
        </p:txBody>
      </p:sp>
      <p:grpSp>
        <p:nvGrpSpPr>
          <p:cNvPr id="17" name="Agrupar 16">
            <a:extLst>
              <a:ext uri="{FF2B5EF4-FFF2-40B4-BE49-F238E27FC236}">
                <a16:creationId xmlns="" xmlns:a16="http://schemas.microsoft.com/office/drawing/2014/main" id="{21E9035B-6AE7-F076-87A0-3872CA140F9F}"/>
              </a:ext>
            </a:extLst>
          </p:cNvPr>
          <p:cNvGrpSpPr/>
          <p:nvPr/>
        </p:nvGrpSpPr>
        <p:grpSpPr>
          <a:xfrm>
            <a:off x="0" y="905257"/>
            <a:ext cx="12192000" cy="4672583"/>
            <a:chOff x="0" y="905257"/>
            <a:chExt cx="12192000" cy="4672583"/>
          </a:xfrm>
        </p:grpSpPr>
        <p:grpSp>
          <p:nvGrpSpPr>
            <p:cNvPr id="12" name="Agrupar 11">
              <a:extLst>
                <a:ext uri="{FF2B5EF4-FFF2-40B4-BE49-F238E27FC236}">
                  <a16:creationId xmlns="" xmlns:a16="http://schemas.microsoft.com/office/drawing/2014/main" id="{BAB2BF8E-5B16-34ED-62A2-BB976D944167}"/>
                </a:ext>
              </a:extLst>
            </p:cNvPr>
            <p:cNvGrpSpPr/>
            <p:nvPr/>
          </p:nvGrpSpPr>
          <p:grpSpPr>
            <a:xfrm>
              <a:off x="60160" y="905257"/>
              <a:ext cx="12131840" cy="4672583"/>
              <a:chOff x="60160" y="1"/>
              <a:chExt cx="12131840" cy="4672583"/>
            </a:xfrm>
          </p:grpSpPr>
          <p:pic>
            <p:nvPicPr>
              <p:cNvPr id="9" name="Imagem 8">
                <a:extLst>
                  <a:ext uri="{FF2B5EF4-FFF2-40B4-BE49-F238E27FC236}">
                    <a16:creationId xmlns="" xmlns:a16="http://schemas.microsoft.com/office/drawing/2014/main" id="{F01517FA-934E-D3F3-2AD6-A56BF795EE2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43617" r="494" b="14204"/>
              <a:stretch/>
            </p:blipFill>
            <p:spPr>
              <a:xfrm>
                <a:off x="60160" y="1"/>
                <a:ext cx="12131840" cy="4672583"/>
              </a:xfrm>
              <a:prstGeom prst="rect">
                <a:avLst/>
              </a:prstGeom>
            </p:spPr>
          </p:pic>
          <p:sp>
            <p:nvSpPr>
              <p:cNvPr id="2" name="Forma Livre: Forma 1">
                <a:extLst>
                  <a:ext uri="{FF2B5EF4-FFF2-40B4-BE49-F238E27FC236}">
                    <a16:creationId xmlns="" xmlns:a16="http://schemas.microsoft.com/office/drawing/2014/main" id="{B48EC5C2-7AD9-C49C-D8C2-F7DFD201102A}"/>
                  </a:ext>
                </a:extLst>
              </p:cNvPr>
              <p:cNvSpPr/>
              <p:nvPr/>
            </p:nvSpPr>
            <p:spPr>
              <a:xfrm>
                <a:off x="1051560" y="2761488"/>
                <a:ext cx="1316736" cy="1188720"/>
              </a:xfrm>
              <a:custGeom>
                <a:avLst/>
                <a:gdLst>
                  <a:gd name="connsiteX0" fmla="*/ 1316736 w 1316736"/>
                  <a:gd name="connsiteY0" fmla="*/ 0 h 1188720"/>
                  <a:gd name="connsiteX1" fmla="*/ 1307592 w 1316736"/>
                  <a:gd name="connsiteY1" fmla="*/ 1161288 h 1188720"/>
                  <a:gd name="connsiteX2" fmla="*/ 18288 w 1316736"/>
                  <a:gd name="connsiteY2" fmla="*/ 1188720 h 1188720"/>
                  <a:gd name="connsiteX3" fmla="*/ 0 w 1316736"/>
                  <a:gd name="connsiteY3" fmla="*/ 987552 h 1188720"/>
                  <a:gd name="connsiteX4" fmla="*/ 1316736 w 1316736"/>
                  <a:gd name="connsiteY4" fmla="*/ 0 h 1188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16736" h="1188720">
                    <a:moveTo>
                      <a:pt x="1316736" y="0"/>
                    </a:moveTo>
                    <a:lnTo>
                      <a:pt x="1307592" y="1161288"/>
                    </a:lnTo>
                    <a:lnTo>
                      <a:pt x="18288" y="1188720"/>
                    </a:lnTo>
                    <a:lnTo>
                      <a:pt x="0" y="987552"/>
                    </a:lnTo>
                    <a:lnTo>
                      <a:pt x="1316736" y="0"/>
                    </a:lnTo>
                    <a:close/>
                  </a:path>
                </a:pathLst>
              </a:custGeom>
              <a:solidFill>
                <a:srgbClr val="C00000"/>
              </a:solidFill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  <a:p>
                <a:pPr algn="ctr"/>
                <a:endParaRPr lang="pt-BR"/>
              </a:p>
              <a:p>
                <a:pPr algn="ctr"/>
                <a:r>
                  <a:rPr lang="pt-BR"/>
                  <a:t>CET</a:t>
                </a:r>
                <a:endParaRPr lang="en-US"/>
              </a:p>
            </p:txBody>
          </p:sp>
          <p:sp>
            <p:nvSpPr>
              <p:cNvPr id="5" name="Forma Livre: Forma 4">
                <a:extLst>
                  <a:ext uri="{FF2B5EF4-FFF2-40B4-BE49-F238E27FC236}">
                    <a16:creationId xmlns="" xmlns:a16="http://schemas.microsoft.com/office/drawing/2014/main" id="{64545D44-A36A-4613-9D85-4BCB99224644}"/>
                  </a:ext>
                </a:extLst>
              </p:cNvPr>
              <p:cNvSpPr/>
              <p:nvPr/>
            </p:nvSpPr>
            <p:spPr>
              <a:xfrm>
                <a:off x="8156448" y="1417320"/>
                <a:ext cx="1847088" cy="539496"/>
              </a:xfrm>
              <a:custGeom>
                <a:avLst/>
                <a:gdLst>
                  <a:gd name="connsiteX0" fmla="*/ 1837944 w 1837944"/>
                  <a:gd name="connsiteY0" fmla="*/ 512064 h 530352"/>
                  <a:gd name="connsiteX1" fmla="*/ 9144 w 1837944"/>
                  <a:gd name="connsiteY1" fmla="*/ 530352 h 530352"/>
                  <a:gd name="connsiteX2" fmla="*/ 0 w 1837944"/>
                  <a:gd name="connsiteY2" fmla="*/ 0 h 530352"/>
                  <a:gd name="connsiteX3" fmla="*/ 1335024 w 1837944"/>
                  <a:gd name="connsiteY3" fmla="*/ 9144 h 530352"/>
                  <a:gd name="connsiteX4" fmla="*/ 1837944 w 1837944"/>
                  <a:gd name="connsiteY4" fmla="*/ 512064 h 530352"/>
                  <a:gd name="connsiteX0" fmla="*/ 1847088 w 1847088"/>
                  <a:gd name="connsiteY0" fmla="*/ 512064 h 539496"/>
                  <a:gd name="connsiteX1" fmla="*/ 0 w 1847088"/>
                  <a:gd name="connsiteY1" fmla="*/ 539496 h 539496"/>
                  <a:gd name="connsiteX2" fmla="*/ 9144 w 1847088"/>
                  <a:gd name="connsiteY2" fmla="*/ 0 h 539496"/>
                  <a:gd name="connsiteX3" fmla="*/ 1344168 w 1847088"/>
                  <a:gd name="connsiteY3" fmla="*/ 9144 h 539496"/>
                  <a:gd name="connsiteX4" fmla="*/ 1847088 w 1847088"/>
                  <a:gd name="connsiteY4" fmla="*/ 512064 h 5394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47088" h="539496">
                    <a:moveTo>
                      <a:pt x="1847088" y="512064"/>
                    </a:moveTo>
                    <a:lnTo>
                      <a:pt x="0" y="539496"/>
                    </a:lnTo>
                    <a:lnTo>
                      <a:pt x="9144" y="0"/>
                    </a:lnTo>
                    <a:lnTo>
                      <a:pt x="1344168" y="9144"/>
                    </a:lnTo>
                    <a:lnTo>
                      <a:pt x="1847088" y="512064"/>
                    </a:lnTo>
                    <a:close/>
                  </a:path>
                </a:pathLst>
              </a:custGeom>
            </p:spPr>
            <p:style>
              <a:lnRef idx="2">
                <a:schemeClr val="accent5">
                  <a:shade val="15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/>
                  <a:t>SAMU</a:t>
                </a:r>
                <a:endParaRPr lang="en-US"/>
              </a:p>
            </p:txBody>
          </p:sp>
          <p:sp>
            <p:nvSpPr>
              <p:cNvPr id="7" name="Forma Livre: Forma 6">
                <a:extLst>
                  <a:ext uri="{FF2B5EF4-FFF2-40B4-BE49-F238E27FC236}">
                    <a16:creationId xmlns="" xmlns:a16="http://schemas.microsoft.com/office/drawing/2014/main" id="{73385CAF-8AC5-FBE8-B114-84794C9D7FFE}"/>
                  </a:ext>
                </a:extLst>
              </p:cNvPr>
              <p:cNvSpPr/>
              <p:nvPr/>
            </p:nvSpPr>
            <p:spPr>
              <a:xfrm>
                <a:off x="8138160" y="557784"/>
                <a:ext cx="1362456" cy="859536"/>
              </a:xfrm>
              <a:custGeom>
                <a:avLst/>
                <a:gdLst>
                  <a:gd name="connsiteX0" fmla="*/ 0 w 1362456"/>
                  <a:gd name="connsiteY0" fmla="*/ 0 h 859536"/>
                  <a:gd name="connsiteX1" fmla="*/ 18288 w 1362456"/>
                  <a:gd name="connsiteY1" fmla="*/ 841248 h 859536"/>
                  <a:gd name="connsiteX2" fmla="*/ 1362456 w 1362456"/>
                  <a:gd name="connsiteY2" fmla="*/ 859536 h 859536"/>
                  <a:gd name="connsiteX3" fmla="*/ 758952 w 1362456"/>
                  <a:gd name="connsiteY3" fmla="*/ 329184 h 859536"/>
                  <a:gd name="connsiteX4" fmla="*/ 530352 w 1362456"/>
                  <a:gd name="connsiteY4" fmla="*/ 201168 h 859536"/>
                  <a:gd name="connsiteX5" fmla="*/ 0 w 1362456"/>
                  <a:gd name="connsiteY5" fmla="*/ 0 h 85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62456" h="859536">
                    <a:moveTo>
                      <a:pt x="0" y="0"/>
                    </a:moveTo>
                    <a:lnTo>
                      <a:pt x="18288" y="841248"/>
                    </a:lnTo>
                    <a:lnTo>
                      <a:pt x="1362456" y="859536"/>
                    </a:lnTo>
                    <a:lnTo>
                      <a:pt x="758952" y="329184"/>
                    </a:lnTo>
                    <a:lnTo>
                      <a:pt x="530352" y="201168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  <a:p>
                <a:pPr algn="ctr"/>
                <a:r>
                  <a:rPr lang="pt-BR"/>
                  <a:t>PM</a:t>
                </a:r>
                <a:endParaRPr lang="en-US"/>
              </a:p>
            </p:txBody>
          </p:sp>
          <p:sp>
            <p:nvSpPr>
              <p:cNvPr id="8" name="Forma Livre: Forma 7">
                <a:extLst>
                  <a:ext uri="{FF2B5EF4-FFF2-40B4-BE49-F238E27FC236}">
                    <a16:creationId xmlns="" xmlns:a16="http://schemas.microsoft.com/office/drawing/2014/main" id="{D1D1E5FB-FDE2-F8A8-E819-E36E22D20BEB}"/>
                  </a:ext>
                </a:extLst>
              </p:cNvPr>
              <p:cNvSpPr/>
              <p:nvPr/>
            </p:nvSpPr>
            <p:spPr>
              <a:xfrm>
                <a:off x="3172968" y="310896"/>
                <a:ext cx="4764024" cy="1645920"/>
              </a:xfrm>
              <a:custGeom>
                <a:avLst/>
                <a:gdLst>
                  <a:gd name="connsiteX0" fmla="*/ 4736592 w 4764024"/>
                  <a:gd name="connsiteY0" fmla="*/ 201168 h 1645920"/>
                  <a:gd name="connsiteX1" fmla="*/ 4764024 w 4764024"/>
                  <a:gd name="connsiteY1" fmla="*/ 1627632 h 1645920"/>
                  <a:gd name="connsiteX2" fmla="*/ 0 w 4764024"/>
                  <a:gd name="connsiteY2" fmla="*/ 1645920 h 1645920"/>
                  <a:gd name="connsiteX3" fmla="*/ 1618488 w 4764024"/>
                  <a:gd name="connsiteY3" fmla="*/ 420624 h 1645920"/>
                  <a:gd name="connsiteX4" fmla="*/ 2011680 w 4764024"/>
                  <a:gd name="connsiteY4" fmla="*/ 173736 h 1645920"/>
                  <a:gd name="connsiteX5" fmla="*/ 2331720 w 4764024"/>
                  <a:gd name="connsiteY5" fmla="*/ 64008 h 1645920"/>
                  <a:gd name="connsiteX6" fmla="*/ 2779776 w 4764024"/>
                  <a:gd name="connsiteY6" fmla="*/ 0 h 1645920"/>
                  <a:gd name="connsiteX7" fmla="*/ 3392424 w 4764024"/>
                  <a:gd name="connsiteY7" fmla="*/ 45720 h 1645920"/>
                  <a:gd name="connsiteX8" fmla="*/ 4736592 w 4764024"/>
                  <a:gd name="connsiteY8" fmla="*/ 201168 h 16459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764024" h="1645920">
                    <a:moveTo>
                      <a:pt x="4736592" y="201168"/>
                    </a:moveTo>
                    <a:lnTo>
                      <a:pt x="4764024" y="1627632"/>
                    </a:lnTo>
                    <a:lnTo>
                      <a:pt x="0" y="1645920"/>
                    </a:lnTo>
                    <a:lnTo>
                      <a:pt x="1618488" y="420624"/>
                    </a:lnTo>
                    <a:lnTo>
                      <a:pt x="2011680" y="173736"/>
                    </a:lnTo>
                    <a:lnTo>
                      <a:pt x="2331720" y="64008"/>
                    </a:lnTo>
                    <a:lnTo>
                      <a:pt x="2779776" y="0"/>
                    </a:lnTo>
                    <a:lnTo>
                      <a:pt x="3392424" y="45720"/>
                    </a:lnTo>
                    <a:lnTo>
                      <a:pt x="4736592" y="201168"/>
                    </a:lnTo>
                    <a:close/>
                  </a:path>
                </a:pathLst>
              </a:custGeom>
            </p:spPr>
            <p:style>
              <a:lnRef idx="2">
                <a:schemeClr val="accent2">
                  <a:shade val="15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/>
                  <a:t>	MANUTENÇÃO </a:t>
                </a:r>
              </a:p>
              <a:p>
                <a:pPr algn="ctr"/>
                <a:r>
                  <a:rPr lang="pt-BR"/>
                  <a:t>	RESERVATÓRIO</a:t>
                </a:r>
                <a:endParaRPr lang="en-US"/>
              </a:p>
            </p:txBody>
          </p:sp>
          <p:sp>
            <p:nvSpPr>
              <p:cNvPr id="11" name="Forma Livre: Forma 10">
                <a:extLst>
                  <a:ext uri="{FF2B5EF4-FFF2-40B4-BE49-F238E27FC236}">
                    <a16:creationId xmlns="" xmlns:a16="http://schemas.microsoft.com/office/drawing/2014/main" id="{FC31923C-7EA8-D668-4E8F-2B985EF60C67}"/>
                  </a:ext>
                </a:extLst>
              </p:cNvPr>
              <p:cNvSpPr/>
              <p:nvPr/>
            </p:nvSpPr>
            <p:spPr>
              <a:xfrm>
                <a:off x="2350008" y="512064"/>
                <a:ext cx="8887968" cy="3410712"/>
              </a:xfrm>
              <a:custGeom>
                <a:avLst/>
                <a:gdLst>
                  <a:gd name="connsiteX0" fmla="*/ 0 w 8887968"/>
                  <a:gd name="connsiteY0" fmla="*/ 3410712 h 3410712"/>
                  <a:gd name="connsiteX1" fmla="*/ 8887968 w 8887968"/>
                  <a:gd name="connsiteY1" fmla="*/ 3401568 h 3410712"/>
                  <a:gd name="connsiteX2" fmla="*/ 8878824 w 8887968"/>
                  <a:gd name="connsiteY2" fmla="*/ 3200400 h 3410712"/>
                  <a:gd name="connsiteX3" fmla="*/ 7388352 w 8887968"/>
                  <a:gd name="connsiteY3" fmla="*/ 1435608 h 3410712"/>
                  <a:gd name="connsiteX4" fmla="*/ 5815584 w 8887968"/>
                  <a:gd name="connsiteY4" fmla="*/ 1444752 h 3410712"/>
                  <a:gd name="connsiteX5" fmla="*/ 5769864 w 8887968"/>
                  <a:gd name="connsiteY5" fmla="*/ 36576 h 3410712"/>
                  <a:gd name="connsiteX6" fmla="*/ 5559552 w 8887968"/>
                  <a:gd name="connsiteY6" fmla="*/ 0 h 3410712"/>
                  <a:gd name="connsiteX7" fmla="*/ 5596128 w 8887968"/>
                  <a:gd name="connsiteY7" fmla="*/ 1435608 h 3410712"/>
                  <a:gd name="connsiteX8" fmla="*/ 813816 w 8887968"/>
                  <a:gd name="connsiteY8" fmla="*/ 1453896 h 3410712"/>
                  <a:gd name="connsiteX9" fmla="*/ 9144 w 8887968"/>
                  <a:gd name="connsiteY9" fmla="*/ 2240280 h 3410712"/>
                  <a:gd name="connsiteX10" fmla="*/ 0 w 8887968"/>
                  <a:gd name="connsiteY10" fmla="*/ 3410712 h 3410712"/>
                  <a:gd name="connsiteX0" fmla="*/ 0 w 8887968"/>
                  <a:gd name="connsiteY0" fmla="*/ 3410712 h 3410712"/>
                  <a:gd name="connsiteX1" fmla="*/ 8887968 w 8887968"/>
                  <a:gd name="connsiteY1" fmla="*/ 3401568 h 3410712"/>
                  <a:gd name="connsiteX2" fmla="*/ 8878824 w 8887968"/>
                  <a:gd name="connsiteY2" fmla="*/ 3200400 h 3410712"/>
                  <a:gd name="connsiteX3" fmla="*/ 7388352 w 8887968"/>
                  <a:gd name="connsiteY3" fmla="*/ 1435608 h 3410712"/>
                  <a:gd name="connsiteX4" fmla="*/ 5815584 w 8887968"/>
                  <a:gd name="connsiteY4" fmla="*/ 1444752 h 3410712"/>
                  <a:gd name="connsiteX5" fmla="*/ 5769864 w 8887968"/>
                  <a:gd name="connsiteY5" fmla="*/ 36576 h 3410712"/>
                  <a:gd name="connsiteX6" fmla="*/ 5559552 w 8887968"/>
                  <a:gd name="connsiteY6" fmla="*/ 0 h 3410712"/>
                  <a:gd name="connsiteX7" fmla="*/ 5596128 w 8887968"/>
                  <a:gd name="connsiteY7" fmla="*/ 1435608 h 3410712"/>
                  <a:gd name="connsiteX8" fmla="*/ 1078992 w 8887968"/>
                  <a:gd name="connsiteY8" fmla="*/ 1481328 h 3410712"/>
                  <a:gd name="connsiteX9" fmla="*/ 9144 w 8887968"/>
                  <a:gd name="connsiteY9" fmla="*/ 2240280 h 3410712"/>
                  <a:gd name="connsiteX10" fmla="*/ 0 w 8887968"/>
                  <a:gd name="connsiteY10" fmla="*/ 3410712 h 3410712"/>
                  <a:gd name="connsiteX0" fmla="*/ 0 w 8887968"/>
                  <a:gd name="connsiteY0" fmla="*/ 3410712 h 3410712"/>
                  <a:gd name="connsiteX1" fmla="*/ 8887968 w 8887968"/>
                  <a:gd name="connsiteY1" fmla="*/ 3401568 h 3410712"/>
                  <a:gd name="connsiteX2" fmla="*/ 8878824 w 8887968"/>
                  <a:gd name="connsiteY2" fmla="*/ 3200400 h 3410712"/>
                  <a:gd name="connsiteX3" fmla="*/ 7388352 w 8887968"/>
                  <a:gd name="connsiteY3" fmla="*/ 1435608 h 3410712"/>
                  <a:gd name="connsiteX4" fmla="*/ 5815584 w 8887968"/>
                  <a:gd name="connsiteY4" fmla="*/ 1444752 h 3410712"/>
                  <a:gd name="connsiteX5" fmla="*/ 5769864 w 8887968"/>
                  <a:gd name="connsiteY5" fmla="*/ 36576 h 3410712"/>
                  <a:gd name="connsiteX6" fmla="*/ 5559552 w 8887968"/>
                  <a:gd name="connsiteY6" fmla="*/ 0 h 3410712"/>
                  <a:gd name="connsiteX7" fmla="*/ 5596128 w 8887968"/>
                  <a:gd name="connsiteY7" fmla="*/ 1435608 h 3410712"/>
                  <a:gd name="connsiteX8" fmla="*/ 1088136 w 8887968"/>
                  <a:gd name="connsiteY8" fmla="*/ 1444752 h 3410712"/>
                  <a:gd name="connsiteX9" fmla="*/ 9144 w 8887968"/>
                  <a:gd name="connsiteY9" fmla="*/ 2240280 h 3410712"/>
                  <a:gd name="connsiteX10" fmla="*/ 0 w 8887968"/>
                  <a:gd name="connsiteY10" fmla="*/ 3410712 h 3410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887968" h="3410712">
                    <a:moveTo>
                      <a:pt x="0" y="3410712"/>
                    </a:moveTo>
                    <a:lnTo>
                      <a:pt x="8887968" y="3401568"/>
                    </a:lnTo>
                    <a:lnTo>
                      <a:pt x="8878824" y="3200400"/>
                    </a:lnTo>
                    <a:lnTo>
                      <a:pt x="7388352" y="1435608"/>
                    </a:lnTo>
                    <a:lnTo>
                      <a:pt x="5815584" y="1444752"/>
                    </a:lnTo>
                    <a:lnTo>
                      <a:pt x="5769864" y="36576"/>
                    </a:lnTo>
                    <a:lnTo>
                      <a:pt x="5559552" y="0"/>
                    </a:lnTo>
                    <a:lnTo>
                      <a:pt x="5596128" y="1435608"/>
                    </a:lnTo>
                    <a:lnTo>
                      <a:pt x="1088136" y="1444752"/>
                    </a:lnTo>
                    <a:lnTo>
                      <a:pt x="9144" y="2240280"/>
                    </a:lnTo>
                    <a:lnTo>
                      <a:pt x="0" y="3410712"/>
                    </a:lnTo>
                    <a:close/>
                  </a:path>
                </a:pathLst>
              </a:custGeom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  <a:p>
                <a:pPr algn="ctr"/>
                <a:endParaRPr lang="pt-BR"/>
              </a:p>
              <a:p>
                <a:pPr algn="ctr"/>
                <a:endParaRPr lang="pt-BR"/>
              </a:p>
              <a:p>
                <a:pPr algn="ctr"/>
                <a:endParaRPr lang="pt-BR"/>
              </a:p>
              <a:p>
                <a:pPr algn="ctr"/>
                <a:endParaRPr lang="pt-BR"/>
              </a:p>
              <a:p>
                <a:pPr algn="ctr"/>
                <a:endParaRPr lang="pt-BR"/>
              </a:p>
              <a:p>
                <a:pPr algn="ctr"/>
                <a:r>
                  <a:rPr lang="pt-BR"/>
                  <a:t>PRAÇA </a:t>
                </a:r>
                <a:endParaRPr lang="en-US"/>
              </a:p>
            </p:txBody>
          </p:sp>
        </p:grpSp>
        <p:sp>
          <p:nvSpPr>
            <p:cNvPr id="13" name="Retângulo 12">
              <a:extLst>
                <a:ext uri="{FF2B5EF4-FFF2-40B4-BE49-F238E27FC236}">
                  <a16:creationId xmlns="" xmlns:a16="http://schemas.microsoft.com/office/drawing/2014/main" id="{6FE38C64-7EF4-7847-2D82-5F1CCD230FC8}"/>
                </a:ext>
              </a:extLst>
            </p:cNvPr>
            <p:cNvSpPr/>
            <p:nvPr/>
          </p:nvSpPr>
          <p:spPr>
            <a:xfrm>
              <a:off x="612648" y="1069848"/>
              <a:ext cx="2560320" cy="12527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tângulo 13">
              <a:extLst>
                <a:ext uri="{FF2B5EF4-FFF2-40B4-BE49-F238E27FC236}">
                  <a16:creationId xmlns="" xmlns:a16="http://schemas.microsoft.com/office/drawing/2014/main" id="{4642C69F-FF1C-7F94-AD66-B1F2199E9663}"/>
                </a:ext>
              </a:extLst>
            </p:cNvPr>
            <p:cNvSpPr/>
            <p:nvPr/>
          </p:nvSpPr>
          <p:spPr>
            <a:xfrm>
              <a:off x="0" y="2039112"/>
              <a:ext cx="2090928" cy="12527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tângulo 14">
              <a:extLst>
                <a:ext uri="{FF2B5EF4-FFF2-40B4-BE49-F238E27FC236}">
                  <a16:creationId xmlns="" xmlns:a16="http://schemas.microsoft.com/office/drawing/2014/main" id="{0CB2516F-321E-012E-E5C0-340AB1260B71}"/>
                </a:ext>
              </a:extLst>
            </p:cNvPr>
            <p:cNvSpPr/>
            <p:nvPr/>
          </p:nvSpPr>
          <p:spPr>
            <a:xfrm>
              <a:off x="0" y="2802636"/>
              <a:ext cx="1175004" cy="12527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tângulo 15">
              <a:extLst>
                <a:ext uri="{FF2B5EF4-FFF2-40B4-BE49-F238E27FC236}">
                  <a16:creationId xmlns="" xmlns:a16="http://schemas.microsoft.com/office/drawing/2014/main" id="{5F3293AB-FC95-0B15-E940-7649ECC746B9}"/>
                </a:ext>
              </a:extLst>
            </p:cNvPr>
            <p:cNvSpPr/>
            <p:nvPr/>
          </p:nvSpPr>
          <p:spPr>
            <a:xfrm>
              <a:off x="11016996" y="2592324"/>
              <a:ext cx="1175004" cy="12527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999797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AFEDEADF-080B-D058-B0A9-11FB3BB64B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="" xmlns:a16="http://schemas.microsoft.com/office/drawing/2014/main" id="{F428895B-674F-998D-0AE7-BA82DC4D9CC8}"/>
              </a:ext>
            </a:extLst>
          </p:cNvPr>
          <p:cNvSpPr txBox="1">
            <a:spLocks/>
          </p:cNvSpPr>
          <p:nvPr/>
        </p:nvSpPr>
        <p:spPr>
          <a:xfrm>
            <a:off x="2057400" y="6043168"/>
            <a:ext cx="10134601" cy="8148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5400">
                <a:solidFill>
                  <a:schemeClr val="bg2">
                    <a:lumMod val="50000"/>
                  </a:schemeClr>
                </a:solidFill>
                <a:latin typeface="Bahnschrift Light" panose="020B0502040204020203" pitchFamily="34" charset="0"/>
              </a:rPr>
              <a:t>Resumo de Áreas Propostas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="" xmlns:a16="http://schemas.microsoft.com/office/drawing/2014/main" id="{723C5848-EDD0-FFF3-3FDC-0E35409C85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1133107"/>
              </p:ext>
            </p:extLst>
          </p:nvPr>
        </p:nvGraphicFramePr>
        <p:xfrm>
          <a:off x="1543865" y="450182"/>
          <a:ext cx="9104269" cy="7743846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6459038">
                  <a:extLst>
                    <a:ext uri="{9D8B030D-6E8A-4147-A177-3AD203B41FA5}">
                      <a16:colId xmlns="" xmlns:a16="http://schemas.microsoft.com/office/drawing/2014/main" val="1983850774"/>
                    </a:ext>
                  </a:extLst>
                </a:gridCol>
                <a:gridCol w="2645231">
                  <a:extLst>
                    <a:ext uri="{9D8B030D-6E8A-4147-A177-3AD203B41FA5}">
                      <a16:colId xmlns="" xmlns:a16="http://schemas.microsoft.com/office/drawing/2014/main" val="2170886259"/>
                    </a:ext>
                  </a:extLst>
                </a:gridCol>
              </a:tblGrid>
              <a:tr h="663311">
                <a:tc>
                  <a:txBody>
                    <a:bodyPr/>
                    <a:lstStyle/>
                    <a:p>
                      <a:pPr algn="ctr"/>
                      <a:r>
                        <a:rPr lang="pt-BR" sz="3600">
                          <a:solidFill>
                            <a:schemeClr val="bg1"/>
                          </a:solidFill>
                        </a:rPr>
                        <a:t>Finalidade</a:t>
                      </a:r>
                      <a:endParaRPr lang="en-US" sz="3600">
                        <a:solidFill>
                          <a:schemeClr val="bg1"/>
                        </a:solidFill>
                      </a:endParaRPr>
                    </a:p>
                  </a:txBody>
                  <a:tcPr marL="117055" marR="117055" marT="58527" marB="58527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600">
                          <a:solidFill>
                            <a:schemeClr val="bg1"/>
                          </a:solidFill>
                        </a:rPr>
                        <a:t>Área</a:t>
                      </a:r>
                      <a:endParaRPr lang="en-US" sz="3600">
                        <a:solidFill>
                          <a:schemeClr val="bg1"/>
                        </a:solidFill>
                      </a:endParaRPr>
                    </a:p>
                  </a:txBody>
                  <a:tcPr marL="117055" marR="117055" marT="58527" marB="58527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51603961"/>
                  </a:ext>
                </a:extLst>
              </a:tr>
              <a:tr h="585275">
                <a:tc>
                  <a:txBody>
                    <a:bodyPr/>
                    <a:lstStyle/>
                    <a:p>
                      <a:r>
                        <a:rPr lang="pt-BR" sz="31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Área Praça</a:t>
                      </a:r>
                      <a:endParaRPr lang="en-US" sz="31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117055" marR="117055" marT="58527" marB="58527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31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6.488,20 m²</a:t>
                      </a:r>
                      <a:endParaRPr lang="en-US" sz="31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117055" marR="117055" marT="58527" marB="58527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002917404"/>
                  </a:ext>
                </a:extLst>
              </a:tr>
              <a:tr h="585275">
                <a:tc>
                  <a:txBody>
                    <a:bodyPr/>
                    <a:lstStyle/>
                    <a:p>
                      <a:r>
                        <a:rPr lang="pt-BR" sz="31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Área Calçadas</a:t>
                      </a:r>
                      <a:endParaRPr lang="en-US" sz="31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117055" marR="117055" marT="58527" marB="58527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31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1.835,30 m² </a:t>
                      </a:r>
                      <a:endParaRPr lang="en-US" sz="31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117055" marR="117055" marT="58527" marB="58527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004635405"/>
                  </a:ext>
                </a:extLst>
              </a:tr>
              <a:tr h="585275">
                <a:tc>
                  <a:txBody>
                    <a:bodyPr/>
                    <a:lstStyle/>
                    <a:p>
                      <a:r>
                        <a:rPr lang="pt-BR" sz="31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Área Praça + Calçadas</a:t>
                      </a:r>
                      <a:endParaRPr lang="en-US" sz="31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117055" marR="117055" marT="58527" marB="58527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31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8.323,50 m²</a:t>
                      </a:r>
                      <a:endParaRPr lang="en-US" sz="31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117055" marR="117055" marT="58527" marB="58527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808939571"/>
                  </a:ext>
                </a:extLst>
              </a:tr>
              <a:tr h="585275">
                <a:tc>
                  <a:txBody>
                    <a:bodyPr/>
                    <a:lstStyle/>
                    <a:p>
                      <a:r>
                        <a:rPr lang="pt-BR" sz="31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Área de uso do Reservatório</a:t>
                      </a:r>
                      <a:endParaRPr lang="en-US" sz="31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117055" marR="117055" marT="58527" marB="58527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310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2.289,4 m²</a:t>
                      </a:r>
                      <a:endParaRPr lang="en-US" sz="310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117055" marR="117055" marT="58527" marB="58527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370909572"/>
                  </a:ext>
                </a:extLst>
              </a:tr>
              <a:tr h="585275">
                <a:tc>
                  <a:txBody>
                    <a:bodyPr/>
                    <a:lstStyle/>
                    <a:p>
                      <a:r>
                        <a:rPr lang="pt-BR" sz="310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Área Polícia Militar</a:t>
                      </a:r>
                      <a:endParaRPr lang="en-US" sz="310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117055" marR="117055" marT="58527" marB="58527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310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225,5 m²</a:t>
                      </a:r>
                      <a:endParaRPr lang="en-US" sz="310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117055" marR="117055" marT="58527" marB="58527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802288"/>
                  </a:ext>
                </a:extLst>
              </a:tr>
              <a:tr h="585275">
                <a:tc>
                  <a:txBody>
                    <a:bodyPr/>
                    <a:lstStyle/>
                    <a:p>
                      <a:r>
                        <a:rPr lang="pt-BR" sz="310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Área SAMU</a:t>
                      </a:r>
                      <a:endParaRPr lang="en-US" sz="310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117055" marR="117055" marT="58527" marB="58527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310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327,6 m²</a:t>
                      </a:r>
                      <a:endParaRPr lang="en-US" sz="310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117055" marR="117055" marT="58527" marB="58527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066828007"/>
                  </a:ext>
                </a:extLst>
              </a:tr>
              <a:tr h="585275">
                <a:tc>
                  <a:txBody>
                    <a:bodyPr/>
                    <a:lstStyle/>
                    <a:p>
                      <a:r>
                        <a:rPr lang="pt-BR" sz="310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Área CET</a:t>
                      </a:r>
                      <a:endParaRPr lang="en-US" sz="310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117055" marR="117055" marT="58527" marB="58527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31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344,10 m²</a:t>
                      </a:r>
                      <a:endParaRPr lang="en-US" sz="31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117055" marR="117055" marT="58527" marB="58527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268432192"/>
                  </a:ext>
                </a:extLst>
              </a:tr>
              <a:tr h="585275">
                <a:tc>
                  <a:txBody>
                    <a:bodyPr/>
                    <a:lstStyle/>
                    <a:p>
                      <a:r>
                        <a:rPr lang="pt-BR" sz="31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Área Pública Total</a:t>
                      </a:r>
                    </a:p>
                  </a:txBody>
                  <a:tcPr marL="117055" marR="117055" marT="58527" marB="58527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31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11.510,1 m²</a:t>
                      </a:r>
                      <a:endParaRPr lang="en-US" sz="31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117055" marR="117055" marT="58527" marB="58527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805119192"/>
                  </a:ext>
                </a:extLst>
              </a:tr>
            </a:tbl>
          </a:graphicData>
        </a:graphic>
      </p:graphicFrame>
      <p:sp>
        <p:nvSpPr>
          <p:cNvPr id="2" name="Retângulo 1">
            <a:extLst>
              <a:ext uri="{FF2B5EF4-FFF2-40B4-BE49-F238E27FC236}">
                <a16:creationId xmlns="" xmlns:a16="http://schemas.microsoft.com/office/drawing/2014/main" id="{EC62EBC6-359E-DF4D-57BD-D48B792FD0A4}"/>
              </a:ext>
            </a:extLst>
          </p:cNvPr>
          <p:cNvSpPr/>
          <p:nvPr/>
        </p:nvSpPr>
        <p:spPr>
          <a:xfrm>
            <a:off x="1543865" y="2266950"/>
            <a:ext cx="9104269" cy="35839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4196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CA5A2AC6-97F9-2AFB-2555-B1FC6B2E65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6CF34612-A505-728E-6665-C436AB3745C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870" r="21370" b="2501"/>
          <a:stretch/>
        </p:blipFill>
        <p:spPr>
          <a:xfrm>
            <a:off x="542278" y="0"/>
            <a:ext cx="11107443" cy="6858000"/>
          </a:xfrm>
          <a:prstGeom prst="rect">
            <a:avLst/>
          </a:prstGeom>
        </p:spPr>
      </p:pic>
      <p:sp>
        <p:nvSpPr>
          <p:cNvPr id="11" name="Título 1">
            <a:extLst>
              <a:ext uri="{FF2B5EF4-FFF2-40B4-BE49-F238E27FC236}">
                <a16:creationId xmlns="" xmlns:a16="http://schemas.microsoft.com/office/drawing/2014/main" id="{58DEAD60-E015-55F4-03C3-BF3FEB9B1A2D}"/>
              </a:ext>
            </a:extLst>
          </p:cNvPr>
          <p:cNvSpPr txBox="1">
            <a:spLocks/>
          </p:cNvSpPr>
          <p:nvPr/>
        </p:nvSpPr>
        <p:spPr>
          <a:xfrm>
            <a:off x="5202937" y="6043168"/>
            <a:ext cx="6989064" cy="8148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5400" dirty="0">
                <a:solidFill>
                  <a:schemeClr val="bg2">
                    <a:lumMod val="50000"/>
                  </a:schemeClr>
                </a:solidFill>
                <a:latin typeface="Bahnschrift Light" panose="020B0502040204020203" pitchFamily="34" charset="0"/>
              </a:rPr>
              <a:t>Projeto</a:t>
            </a:r>
          </a:p>
        </p:txBody>
      </p:sp>
    </p:spTree>
    <p:extLst>
      <p:ext uri="{BB962C8B-B14F-4D97-AF65-F5344CB8AC3E}">
        <p14:creationId xmlns:p14="http://schemas.microsoft.com/office/powerpoint/2010/main" val="37763029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F10EDD0-49CA-345F-7D72-CD86F4868D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="" xmlns:a16="http://schemas.microsoft.com/office/drawing/2014/main" id="{B6BFA586-41AF-CD80-1888-4D9852441A7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314" r="21209" b="17753"/>
          <a:stretch/>
        </p:blipFill>
        <p:spPr>
          <a:xfrm>
            <a:off x="542278" y="1150707"/>
            <a:ext cx="11096998" cy="537338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="" xmlns:a16="http://schemas.microsoft.com/office/drawing/2014/main" id="{041D2347-B86E-3CA4-59E3-99E7AB1D35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6475" y="3419475"/>
            <a:ext cx="19050" cy="1905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="" xmlns:a16="http://schemas.microsoft.com/office/drawing/2014/main" id="{1DDD4A4B-8952-304C-7701-02633DD7EE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6475" y="3419475"/>
            <a:ext cx="19050" cy="1905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="" xmlns:a16="http://schemas.microsoft.com/office/drawing/2014/main" id="{F219E57A-01CD-BFB7-3E73-1BF11E1291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6475" y="3419475"/>
            <a:ext cx="19050" cy="19050"/>
          </a:xfrm>
          <a:prstGeom prst="rect">
            <a:avLst/>
          </a:prstGeom>
        </p:spPr>
      </p:pic>
      <p:sp>
        <p:nvSpPr>
          <p:cNvPr id="14" name="Título 1">
            <a:extLst>
              <a:ext uri="{FF2B5EF4-FFF2-40B4-BE49-F238E27FC236}">
                <a16:creationId xmlns="" xmlns:a16="http://schemas.microsoft.com/office/drawing/2014/main" id="{ED0C415C-7CC2-B2F3-4DD3-499BE8982842}"/>
              </a:ext>
            </a:extLst>
          </p:cNvPr>
          <p:cNvSpPr txBox="1">
            <a:spLocks/>
          </p:cNvSpPr>
          <p:nvPr/>
        </p:nvSpPr>
        <p:spPr>
          <a:xfrm>
            <a:off x="5202937" y="6043168"/>
            <a:ext cx="6989064" cy="8148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5400">
                <a:solidFill>
                  <a:schemeClr val="bg2">
                    <a:lumMod val="50000"/>
                  </a:schemeClr>
                </a:solidFill>
                <a:latin typeface="Bahnschrift Light" panose="020B0502040204020203" pitchFamily="34" charset="0"/>
              </a:rPr>
              <a:t>Projeto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="" xmlns:a16="http://schemas.microsoft.com/office/drawing/2014/main" id="{3B277ACF-D689-4345-4CFA-6F33F79C2F8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9062" t="32852" r="9369" b="51989"/>
          <a:stretch/>
        </p:blipFill>
        <p:spPr>
          <a:xfrm>
            <a:off x="10121942" y="256854"/>
            <a:ext cx="1629310" cy="1510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4498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="" xmlns:a16="http://schemas.microsoft.com/office/drawing/2014/main" id="{912609CE-EE37-10FC-C9E2-C28610B048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6335" y="3424084"/>
            <a:ext cx="39329" cy="9832"/>
          </a:xfrm>
          <a:prstGeom prst="rect">
            <a:avLst/>
          </a:prstGeom>
        </p:spPr>
      </p:pic>
      <p:sp>
        <p:nvSpPr>
          <p:cNvPr id="14" name="Título 1">
            <a:extLst>
              <a:ext uri="{FF2B5EF4-FFF2-40B4-BE49-F238E27FC236}">
                <a16:creationId xmlns="" xmlns:a16="http://schemas.microsoft.com/office/drawing/2014/main" id="{C2F67EEF-BDCD-89E9-F3B9-B78B068D5A2A}"/>
              </a:ext>
            </a:extLst>
          </p:cNvPr>
          <p:cNvSpPr txBox="1">
            <a:spLocks/>
          </p:cNvSpPr>
          <p:nvPr/>
        </p:nvSpPr>
        <p:spPr>
          <a:xfrm>
            <a:off x="5202937" y="6043168"/>
            <a:ext cx="6989064" cy="8148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5400">
                <a:solidFill>
                  <a:schemeClr val="bg2">
                    <a:lumMod val="50000"/>
                  </a:schemeClr>
                </a:solidFill>
                <a:latin typeface="Bahnschrift Light" panose="020B0502040204020203" pitchFamily="34" charset="0"/>
              </a:rPr>
              <a:t>Projeto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="" xmlns:a16="http://schemas.microsoft.com/office/drawing/2014/main" id="{17B4586E-CF4A-5486-04AD-27956A846B6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04" b="48638"/>
          <a:stretch/>
        </p:blipFill>
        <p:spPr>
          <a:xfrm>
            <a:off x="0" y="0"/>
            <a:ext cx="26285797" cy="6013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30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482 0.00185 L -1.18971 0.00185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2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88753159-35FD-6FCE-DA94-1C124E2E36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="" xmlns:a16="http://schemas.microsoft.com/office/drawing/2014/main" id="{B4F73A6A-C3D8-5CC6-E069-B3396F5A20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6335" y="3424084"/>
            <a:ext cx="39329" cy="9832"/>
          </a:xfrm>
          <a:prstGeom prst="rect">
            <a:avLst/>
          </a:prstGeom>
        </p:spPr>
      </p:pic>
      <p:sp>
        <p:nvSpPr>
          <p:cNvPr id="14" name="Título 1">
            <a:extLst>
              <a:ext uri="{FF2B5EF4-FFF2-40B4-BE49-F238E27FC236}">
                <a16:creationId xmlns="" xmlns:a16="http://schemas.microsoft.com/office/drawing/2014/main" id="{55364261-AD4D-5D70-3362-3C81A6E41FC5}"/>
              </a:ext>
            </a:extLst>
          </p:cNvPr>
          <p:cNvSpPr txBox="1">
            <a:spLocks/>
          </p:cNvSpPr>
          <p:nvPr/>
        </p:nvSpPr>
        <p:spPr>
          <a:xfrm>
            <a:off x="5202937" y="6043168"/>
            <a:ext cx="6989064" cy="8148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5400">
                <a:solidFill>
                  <a:schemeClr val="bg2">
                    <a:lumMod val="50000"/>
                  </a:schemeClr>
                </a:solidFill>
                <a:latin typeface="Bahnschrift Light" panose="020B0502040204020203" pitchFamily="34" charset="0"/>
              </a:rPr>
              <a:t>Projeto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09EC3971-1C42-1444-356D-E2C3E950E2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6475" y="3419475"/>
            <a:ext cx="19050" cy="1905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="" xmlns:a16="http://schemas.microsoft.com/office/drawing/2014/main" id="{4642900E-946A-54D1-B2E5-3017DDDC65F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96" t="18889" r="21384" b="50282"/>
          <a:stretch/>
        </p:blipFill>
        <p:spPr>
          <a:xfrm>
            <a:off x="0" y="1657351"/>
            <a:ext cx="12192000" cy="3343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1675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E3F438D4-8E5E-88E5-B16D-F128808E19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="" xmlns:a16="http://schemas.microsoft.com/office/drawing/2014/main" id="{27BEE31B-50DC-D911-B474-406F6B5B2D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6335" y="3424084"/>
            <a:ext cx="39329" cy="9832"/>
          </a:xfrm>
          <a:prstGeom prst="rect">
            <a:avLst/>
          </a:prstGeom>
        </p:spPr>
      </p:pic>
      <p:sp>
        <p:nvSpPr>
          <p:cNvPr id="14" name="Título 1">
            <a:extLst>
              <a:ext uri="{FF2B5EF4-FFF2-40B4-BE49-F238E27FC236}">
                <a16:creationId xmlns="" xmlns:a16="http://schemas.microsoft.com/office/drawing/2014/main" id="{64F40B60-A22E-874F-FF45-F153C3298396}"/>
              </a:ext>
            </a:extLst>
          </p:cNvPr>
          <p:cNvSpPr txBox="1">
            <a:spLocks/>
          </p:cNvSpPr>
          <p:nvPr/>
        </p:nvSpPr>
        <p:spPr>
          <a:xfrm>
            <a:off x="5202937" y="6043168"/>
            <a:ext cx="6989064" cy="8148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5400">
                <a:solidFill>
                  <a:schemeClr val="bg2">
                    <a:lumMod val="50000"/>
                  </a:schemeClr>
                </a:solidFill>
                <a:latin typeface="Bahnschrift Light" panose="020B0502040204020203" pitchFamily="34" charset="0"/>
              </a:rPr>
              <a:t>Projeto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FD01DC43-C3F6-7239-5261-6FB9DA1CBB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6475" y="3419475"/>
            <a:ext cx="19050" cy="1905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="" xmlns:a16="http://schemas.microsoft.com/office/drawing/2014/main" id="{34D46D2E-12C9-704D-3DE5-E92F35A9EFC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28" t="24722" r="5696" b="18334"/>
          <a:stretch/>
        </p:blipFill>
        <p:spPr>
          <a:xfrm>
            <a:off x="1" y="609869"/>
            <a:ext cx="12192000" cy="5252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8295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A09AAC75-617D-9E42-D43D-5C95CB242F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="" xmlns:a16="http://schemas.microsoft.com/office/drawing/2014/main" id="{6E7EBCB0-F3FF-17A7-32F5-08AA9754E3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6335" y="3424084"/>
            <a:ext cx="39329" cy="9832"/>
          </a:xfrm>
          <a:prstGeom prst="rect">
            <a:avLst/>
          </a:prstGeom>
        </p:spPr>
      </p:pic>
      <p:sp>
        <p:nvSpPr>
          <p:cNvPr id="14" name="Título 1">
            <a:extLst>
              <a:ext uri="{FF2B5EF4-FFF2-40B4-BE49-F238E27FC236}">
                <a16:creationId xmlns="" xmlns:a16="http://schemas.microsoft.com/office/drawing/2014/main" id="{FC0B1216-C2AC-C98B-2630-54FF4BA15748}"/>
              </a:ext>
            </a:extLst>
          </p:cNvPr>
          <p:cNvSpPr txBox="1">
            <a:spLocks/>
          </p:cNvSpPr>
          <p:nvPr/>
        </p:nvSpPr>
        <p:spPr>
          <a:xfrm>
            <a:off x="3832261" y="6043168"/>
            <a:ext cx="8359740" cy="8148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5400" dirty="0">
                <a:solidFill>
                  <a:schemeClr val="bg2">
                    <a:lumMod val="50000"/>
                  </a:schemeClr>
                </a:solidFill>
                <a:latin typeface="Bahnschrift Light" panose="020B0502040204020203" pitchFamily="34" charset="0"/>
              </a:rPr>
              <a:t>Projeto - perspectivas</a:t>
            </a:r>
          </a:p>
        </p:txBody>
      </p:sp>
      <p:pic>
        <p:nvPicPr>
          <p:cNvPr id="16" name="Imagem 15">
            <a:extLst>
              <a:ext uri="{FF2B5EF4-FFF2-40B4-BE49-F238E27FC236}">
                <a16:creationId xmlns="" xmlns:a16="http://schemas.microsoft.com/office/drawing/2014/main" id="{13AAAA15-4627-8AC1-24A4-34B1A4C96A9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53524"/>
            <a:ext cx="12192000" cy="4341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321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CC5F6C66-251F-7CFD-873B-1EE3801794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>
            <a:extLst>
              <a:ext uri="{FF2B5EF4-FFF2-40B4-BE49-F238E27FC236}">
                <a16:creationId xmlns="" xmlns:a16="http://schemas.microsoft.com/office/drawing/2014/main" id="{F866A47D-12C2-DFC4-010D-B8A54C95F1C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1252048"/>
            <a:ext cx="12192001" cy="434112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F7CE3B1-E2E5-0CDB-F996-4511750C8208}"/>
              </a:ext>
            </a:extLst>
          </p:cNvPr>
          <p:cNvSpPr txBox="1">
            <a:spLocks/>
          </p:cNvSpPr>
          <p:nvPr/>
        </p:nvSpPr>
        <p:spPr>
          <a:xfrm>
            <a:off x="3832261" y="6043168"/>
            <a:ext cx="8359740" cy="8148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5400" dirty="0">
                <a:solidFill>
                  <a:schemeClr val="bg2">
                    <a:lumMod val="50000"/>
                  </a:schemeClr>
                </a:solidFill>
                <a:latin typeface="Bahnschrift Light" panose="020B0502040204020203" pitchFamily="34" charset="0"/>
              </a:rPr>
              <a:t>Projeto - perspectivas</a:t>
            </a:r>
          </a:p>
        </p:txBody>
      </p:sp>
    </p:spTree>
    <p:extLst>
      <p:ext uri="{BB962C8B-B14F-4D97-AF65-F5344CB8AC3E}">
        <p14:creationId xmlns:p14="http://schemas.microsoft.com/office/powerpoint/2010/main" val="14049310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011A362-9876-E19A-F038-A7C83D7126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96872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pt-BR" dirty="0">
                <a:latin typeface="Bahnschrift Light"/>
              </a:rPr>
              <a:t>Projeto Conceitual </a:t>
            </a:r>
            <a:br>
              <a:rPr lang="pt-BR" dirty="0">
                <a:latin typeface="Bahnschrift Light"/>
              </a:rPr>
            </a:br>
            <a:r>
              <a:rPr lang="pt-BR" dirty="0">
                <a:latin typeface="Bahnschrift Light"/>
              </a:rPr>
              <a:t>nova Praça </a:t>
            </a:r>
            <a:br>
              <a:rPr lang="pt-BR" dirty="0">
                <a:latin typeface="Bahnschrift Light"/>
              </a:rPr>
            </a:br>
            <a:r>
              <a:rPr lang="pt-BR" dirty="0">
                <a:latin typeface="Bahnschrift Light"/>
              </a:rPr>
              <a:t>Roberto Gomes Pedrosa  </a:t>
            </a:r>
            <a:endParaRPr lang="pt-BR" dirty="0">
              <a:latin typeface="Bahnschrift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58130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769030D8-358F-40D8-9139-3B76585E97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="" xmlns:a16="http://schemas.microsoft.com/office/drawing/2014/main" id="{8BF34041-F98B-7085-6BB5-CA4D80E513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6335" y="3424084"/>
            <a:ext cx="39329" cy="9832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="" xmlns:a16="http://schemas.microsoft.com/office/drawing/2014/main" id="{DE4CA65D-D75E-6526-E4E7-A0E65DCE052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52048"/>
            <a:ext cx="12192000" cy="434112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2A0FBA5-BE10-3797-B755-A90E2F1CCC44}"/>
              </a:ext>
            </a:extLst>
          </p:cNvPr>
          <p:cNvSpPr txBox="1">
            <a:spLocks/>
          </p:cNvSpPr>
          <p:nvPr/>
        </p:nvSpPr>
        <p:spPr>
          <a:xfrm>
            <a:off x="3832261" y="6043168"/>
            <a:ext cx="8359740" cy="8148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5400" dirty="0">
                <a:solidFill>
                  <a:schemeClr val="bg2">
                    <a:lumMod val="50000"/>
                  </a:schemeClr>
                </a:solidFill>
                <a:latin typeface="Bahnschrift Light" panose="020B0502040204020203" pitchFamily="34" charset="0"/>
              </a:rPr>
              <a:t>Projeto - perspectivas</a:t>
            </a:r>
          </a:p>
        </p:txBody>
      </p:sp>
    </p:spTree>
    <p:extLst>
      <p:ext uri="{BB962C8B-B14F-4D97-AF65-F5344CB8AC3E}">
        <p14:creationId xmlns:p14="http://schemas.microsoft.com/office/powerpoint/2010/main" val="14730241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312C0E59-CCB8-A7A2-59E9-0581990A84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="" xmlns:a16="http://schemas.microsoft.com/office/drawing/2014/main" id="{EF5BCD16-B77F-71AC-2120-60ADF367CE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6335" y="3424084"/>
            <a:ext cx="39329" cy="9832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="" xmlns:a16="http://schemas.microsoft.com/office/drawing/2014/main" id="{90AE6134-6880-CC97-00AC-6679D1C924B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1263721"/>
            <a:ext cx="12177169" cy="4335839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="" xmlns:a16="http://schemas.microsoft.com/office/drawing/2014/main" id="{B4975A8D-3C90-79DB-7C61-A99B079F29F9}"/>
              </a:ext>
            </a:extLst>
          </p:cNvPr>
          <p:cNvSpPr txBox="1">
            <a:spLocks/>
          </p:cNvSpPr>
          <p:nvPr/>
        </p:nvSpPr>
        <p:spPr>
          <a:xfrm>
            <a:off x="3832261" y="6043168"/>
            <a:ext cx="8359740" cy="8148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5400" dirty="0">
                <a:solidFill>
                  <a:schemeClr val="bg2">
                    <a:lumMod val="50000"/>
                  </a:schemeClr>
                </a:solidFill>
                <a:latin typeface="Bahnschrift Light" panose="020B0502040204020203" pitchFamily="34" charset="0"/>
              </a:rPr>
              <a:t>Projeto - perspectivas</a:t>
            </a:r>
          </a:p>
        </p:txBody>
      </p:sp>
    </p:spTree>
    <p:extLst>
      <p:ext uri="{BB962C8B-B14F-4D97-AF65-F5344CB8AC3E}">
        <p14:creationId xmlns:p14="http://schemas.microsoft.com/office/powerpoint/2010/main" val="26081041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265BD8D5-9F99-3768-DE10-A89C6077EC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="" xmlns:a16="http://schemas.microsoft.com/office/drawing/2014/main" id="{A8F14B41-A4E9-5787-7B40-EA596C1588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6335" y="3424084"/>
            <a:ext cx="39329" cy="983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="" xmlns:a16="http://schemas.microsoft.com/office/drawing/2014/main" id="{5CF3B8AA-79D2-DB99-E963-BADB4B10C75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453"/>
          <a:stretch/>
        </p:blipFill>
        <p:spPr>
          <a:xfrm>
            <a:off x="2661008" y="0"/>
            <a:ext cx="9530992" cy="6109495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47D4EA8-91DE-875B-F33B-55B5F3A1810C}"/>
              </a:ext>
            </a:extLst>
          </p:cNvPr>
          <p:cNvSpPr txBox="1">
            <a:spLocks/>
          </p:cNvSpPr>
          <p:nvPr/>
        </p:nvSpPr>
        <p:spPr>
          <a:xfrm>
            <a:off x="3832261" y="6043168"/>
            <a:ext cx="8359740" cy="8148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5400" dirty="0">
                <a:solidFill>
                  <a:schemeClr val="bg2">
                    <a:lumMod val="50000"/>
                  </a:schemeClr>
                </a:solidFill>
                <a:latin typeface="Bahnschrift Light" panose="020B0502040204020203" pitchFamily="34" charset="0"/>
              </a:rPr>
              <a:t>Projeto - perspectivas</a:t>
            </a:r>
          </a:p>
        </p:txBody>
      </p:sp>
    </p:spTree>
    <p:extLst>
      <p:ext uri="{BB962C8B-B14F-4D97-AF65-F5344CB8AC3E}">
        <p14:creationId xmlns:p14="http://schemas.microsoft.com/office/powerpoint/2010/main" val="26293046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FD9F3EF7-749E-F39B-45BD-3868DFFBF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="" xmlns:a16="http://schemas.microsoft.com/office/drawing/2014/main" id="{339A9685-F29E-ACD8-CF31-BEE677E356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6335" y="3424084"/>
            <a:ext cx="39329" cy="9832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2A741B4-C457-8900-8E9E-3588B982F23A}"/>
              </a:ext>
            </a:extLst>
          </p:cNvPr>
          <p:cNvSpPr txBox="1">
            <a:spLocks/>
          </p:cNvSpPr>
          <p:nvPr/>
        </p:nvSpPr>
        <p:spPr>
          <a:xfrm>
            <a:off x="3832261" y="6043168"/>
            <a:ext cx="8359740" cy="8148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5400" dirty="0">
                <a:solidFill>
                  <a:schemeClr val="bg2">
                    <a:lumMod val="50000"/>
                  </a:schemeClr>
                </a:solidFill>
                <a:latin typeface="Bahnschrift Light" panose="020B0502040204020203" pitchFamily="34" charset="0"/>
              </a:rPr>
              <a:t>Projeto - perspectivas</a:t>
            </a:r>
          </a:p>
        </p:txBody>
      </p:sp>
      <p:grpSp>
        <p:nvGrpSpPr>
          <p:cNvPr id="8" name="Agrupar 7">
            <a:extLst>
              <a:ext uri="{FF2B5EF4-FFF2-40B4-BE49-F238E27FC236}">
                <a16:creationId xmlns="" xmlns:a16="http://schemas.microsoft.com/office/drawing/2014/main" id="{31F947B2-44F4-32D6-41C9-E3296E4B28E1}"/>
              </a:ext>
            </a:extLst>
          </p:cNvPr>
          <p:cNvGrpSpPr/>
          <p:nvPr/>
        </p:nvGrpSpPr>
        <p:grpSpPr>
          <a:xfrm>
            <a:off x="0" y="1135150"/>
            <a:ext cx="12236521" cy="4412895"/>
            <a:chOff x="0" y="1258440"/>
            <a:chExt cx="12236521" cy="4412895"/>
          </a:xfrm>
        </p:grpSpPr>
        <p:pic>
          <p:nvPicPr>
            <p:cNvPr id="3" name="Imagem 2">
              <a:extLst>
                <a:ext uri="{FF2B5EF4-FFF2-40B4-BE49-F238E27FC236}">
                  <a16:creationId xmlns="" xmlns:a16="http://schemas.microsoft.com/office/drawing/2014/main" id="{080C14C9-9A26-B5B5-81F7-7B3FD358466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1258440"/>
              <a:ext cx="12192000" cy="4341120"/>
            </a:xfrm>
            <a:prstGeom prst="rect">
              <a:avLst/>
            </a:prstGeom>
          </p:spPr>
        </p:pic>
        <p:sp>
          <p:nvSpPr>
            <p:cNvPr id="6" name="Forma Livre: Forma 5">
              <a:extLst>
                <a:ext uri="{FF2B5EF4-FFF2-40B4-BE49-F238E27FC236}">
                  <a16:creationId xmlns="" xmlns:a16="http://schemas.microsoft.com/office/drawing/2014/main" id="{9EBFD45C-9EF4-0951-995C-D65F6BB9B85F}"/>
                </a:ext>
              </a:extLst>
            </p:cNvPr>
            <p:cNvSpPr/>
            <p:nvPr/>
          </p:nvSpPr>
          <p:spPr>
            <a:xfrm>
              <a:off x="2804845" y="2106202"/>
              <a:ext cx="9431676" cy="3565133"/>
            </a:xfrm>
            <a:custGeom>
              <a:avLst/>
              <a:gdLst>
                <a:gd name="connsiteX0" fmla="*/ 61645 w 9431676"/>
                <a:gd name="connsiteY0" fmla="*/ 3513762 h 3565133"/>
                <a:gd name="connsiteX1" fmla="*/ 9431676 w 9431676"/>
                <a:gd name="connsiteY1" fmla="*/ 0 h 3565133"/>
                <a:gd name="connsiteX2" fmla="*/ 9400854 w 9431676"/>
                <a:gd name="connsiteY2" fmla="*/ 3524036 h 3565133"/>
                <a:gd name="connsiteX3" fmla="*/ 0 w 9431676"/>
                <a:gd name="connsiteY3" fmla="*/ 3565133 h 3565133"/>
                <a:gd name="connsiteX4" fmla="*/ 61645 w 9431676"/>
                <a:gd name="connsiteY4" fmla="*/ 3513762 h 3565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31676" h="3565133">
                  <a:moveTo>
                    <a:pt x="61645" y="3513762"/>
                  </a:moveTo>
                  <a:lnTo>
                    <a:pt x="9431676" y="0"/>
                  </a:lnTo>
                  <a:lnTo>
                    <a:pt x="9400854" y="3524036"/>
                  </a:lnTo>
                  <a:lnTo>
                    <a:pt x="0" y="3565133"/>
                  </a:lnTo>
                  <a:lnTo>
                    <a:pt x="61645" y="351376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929126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Diagrama, Mapa&#10;&#10;O conteúdo gerado por IA pode estar incorreto.">
            <a:extLst>
              <a:ext uri="{FF2B5EF4-FFF2-40B4-BE49-F238E27FC236}">
                <a16:creationId xmlns="" xmlns:a16="http://schemas.microsoft.com/office/drawing/2014/main" id="{6BAD5CF3-A516-72EF-09C9-FD2CB6A271E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2732" y="0"/>
            <a:ext cx="89665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9777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DD9DD0BA-E56B-AB18-181B-F4B649D734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Diagrama, Mapa&#10;&#10;O conteúdo gerado por IA pode estar incorreto.">
            <a:extLst>
              <a:ext uri="{FF2B5EF4-FFF2-40B4-BE49-F238E27FC236}">
                <a16:creationId xmlns="" xmlns:a16="http://schemas.microsoft.com/office/drawing/2014/main" id="{8F4599A5-CFC3-ECB2-82CE-D28E586BF52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5580" y="0"/>
            <a:ext cx="92208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8175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D603FEC5-0736-67BF-C2B5-C705ADD4E8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6BA7342-0041-2FD7-909D-0FCC8E5970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020285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pt-BR">
                <a:solidFill>
                  <a:schemeClr val="bg1">
                    <a:lumMod val="50000"/>
                  </a:schemeClr>
                </a:solidFill>
                <a:latin typeface="Bahnschrift Light" panose="020B0502040204020203" pitchFamily="34" charset="0"/>
              </a:rPr>
              <a:t>Projeto conceitual de requalificação viária da Av. Giovanni Gronchi</a:t>
            </a:r>
          </a:p>
        </p:txBody>
      </p:sp>
    </p:spTree>
    <p:extLst>
      <p:ext uri="{BB962C8B-B14F-4D97-AF65-F5344CB8AC3E}">
        <p14:creationId xmlns:p14="http://schemas.microsoft.com/office/powerpoint/2010/main" val="8385280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5078735-623A-A21B-2DF9-CE8F224D34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="" xmlns:a16="http://schemas.microsoft.com/office/drawing/2014/main" id="{F16F39A5-A642-280E-56EA-B86C15D5B4C6}"/>
              </a:ext>
            </a:extLst>
          </p:cNvPr>
          <p:cNvSpPr txBox="1">
            <a:spLocks/>
          </p:cNvSpPr>
          <p:nvPr/>
        </p:nvSpPr>
        <p:spPr>
          <a:xfrm>
            <a:off x="2057400" y="6043168"/>
            <a:ext cx="10134601" cy="8148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5400">
                <a:solidFill>
                  <a:schemeClr val="bg2">
                    <a:lumMod val="50000"/>
                  </a:schemeClr>
                </a:solidFill>
                <a:latin typeface="Bahnschrift Light" panose="020B0502040204020203" pitchFamily="34" charset="0"/>
              </a:rPr>
              <a:t>Viário Atual</a:t>
            </a:r>
          </a:p>
        </p:txBody>
      </p:sp>
      <p:pic>
        <p:nvPicPr>
          <p:cNvPr id="3" name="Imagem 2" descr="Desenho de um cachorro&#10;&#10;O conteúdo gerado por IA pode estar incorreto.">
            <a:extLst>
              <a:ext uri="{FF2B5EF4-FFF2-40B4-BE49-F238E27FC236}">
                <a16:creationId xmlns="" xmlns:a16="http://schemas.microsoft.com/office/drawing/2014/main" id="{12BCF766-430B-599D-BEB7-65416A7E186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840" t="14103" r="21420" b="12563"/>
          <a:stretch/>
        </p:blipFill>
        <p:spPr>
          <a:xfrm>
            <a:off x="2057400" y="77826"/>
            <a:ext cx="8315325" cy="5965342"/>
          </a:xfrm>
          <a:prstGeom prst="rect">
            <a:avLst/>
          </a:prstGeom>
        </p:spPr>
      </p:pic>
      <p:grpSp>
        <p:nvGrpSpPr>
          <p:cNvPr id="7" name="Agrupar 6">
            <a:extLst>
              <a:ext uri="{FF2B5EF4-FFF2-40B4-BE49-F238E27FC236}">
                <a16:creationId xmlns="" xmlns:a16="http://schemas.microsoft.com/office/drawing/2014/main" id="{26CDA354-7C55-5560-E058-47AA25B10B4A}"/>
              </a:ext>
            </a:extLst>
          </p:cNvPr>
          <p:cNvGrpSpPr/>
          <p:nvPr/>
        </p:nvGrpSpPr>
        <p:grpSpPr>
          <a:xfrm>
            <a:off x="2199803" y="1774012"/>
            <a:ext cx="1357757" cy="895350"/>
            <a:chOff x="2190750" y="96876"/>
            <a:chExt cx="1357757" cy="895350"/>
          </a:xfrm>
        </p:grpSpPr>
        <p:sp>
          <p:nvSpPr>
            <p:cNvPr id="4" name="Seta: para Baixo 3">
              <a:extLst>
                <a:ext uri="{FF2B5EF4-FFF2-40B4-BE49-F238E27FC236}">
                  <a16:creationId xmlns="" xmlns:a16="http://schemas.microsoft.com/office/drawing/2014/main" id="{FE0FEE6A-2109-C5C9-2B30-96F71A40116E}"/>
                </a:ext>
              </a:extLst>
            </p:cNvPr>
            <p:cNvSpPr/>
            <p:nvPr/>
          </p:nvSpPr>
          <p:spPr>
            <a:xfrm rot="5400000">
              <a:off x="2150491" y="137135"/>
              <a:ext cx="895350" cy="814832"/>
            </a:xfrm>
            <a:prstGeom prst="down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CaixaDeTexto 4">
              <a:extLst>
                <a:ext uri="{FF2B5EF4-FFF2-40B4-BE49-F238E27FC236}">
                  <a16:creationId xmlns="" xmlns:a16="http://schemas.microsoft.com/office/drawing/2014/main" id="{C425903A-8DA9-D9F1-7C30-B66C675053F0}"/>
                </a:ext>
              </a:extLst>
            </p:cNvPr>
            <p:cNvSpPr txBox="1"/>
            <p:nvPr/>
          </p:nvSpPr>
          <p:spPr>
            <a:xfrm>
              <a:off x="2462657" y="268157"/>
              <a:ext cx="10858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3200" b="1" dirty="0"/>
                <a:t>N</a:t>
              </a:r>
              <a:endParaRPr lang="en-US" sz="3200" b="1" dirty="0"/>
            </a:p>
          </p:txBody>
        </p:sp>
      </p:grpSp>
      <p:sp>
        <p:nvSpPr>
          <p:cNvPr id="8" name="CaixaDeTexto 7">
            <a:extLst>
              <a:ext uri="{FF2B5EF4-FFF2-40B4-BE49-F238E27FC236}">
                <a16:creationId xmlns="" xmlns:a16="http://schemas.microsoft.com/office/drawing/2014/main" id="{6D803C46-7877-E2A4-FA25-9C06F71CE955}"/>
              </a:ext>
            </a:extLst>
          </p:cNvPr>
          <p:cNvSpPr txBox="1"/>
          <p:nvPr/>
        </p:nvSpPr>
        <p:spPr>
          <a:xfrm rot="21105208">
            <a:off x="1600128" y="3165997"/>
            <a:ext cx="2940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Av. Jorge João Saad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="" xmlns:a16="http://schemas.microsoft.com/office/drawing/2014/main" id="{20110D20-412E-B03C-A8BA-85497E6F12DE}"/>
              </a:ext>
            </a:extLst>
          </p:cNvPr>
          <p:cNvSpPr txBox="1"/>
          <p:nvPr/>
        </p:nvSpPr>
        <p:spPr>
          <a:xfrm rot="2821937">
            <a:off x="6791703" y="4855762"/>
            <a:ext cx="2940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Av. Giovanni Gronchi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="" xmlns:a16="http://schemas.microsoft.com/office/drawing/2014/main" id="{B47F85C8-E748-54CB-A0E6-6F5C846EB565}"/>
              </a:ext>
            </a:extLst>
          </p:cNvPr>
          <p:cNvSpPr txBox="1"/>
          <p:nvPr/>
        </p:nvSpPr>
        <p:spPr>
          <a:xfrm rot="19238068">
            <a:off x="2399666" y="4495580"/>
            <a:ext cx="2940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Rua </a:t>
            </a:r>
            <a:r>
              <a:rPr lang="pt-BR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Corgie</a:t>
            </a:r>
            <a:r>
              <a:rPr lang="pt-BR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Assad Abdalla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="" xmlns:a16="http://schemas.microsoft.com/office/drawing/2014/main" id="{0A89FFB4-1E18-D8F5-DDE7-28036C4F175B}"/>
              </a:ext>
            </a:extLst>
          </p:cNvPr>
          <p:cNvSpPr txBox="1"/>
          <p:nvPr/>
        </p:nvSpPr>
        <p:spPr>
          <a:xfrm rot="20528330">
            <a:off x="7438930" y="891284"/>
            <a:ext cx="2940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Av. Jules Rimet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="" xmlns:a16="http://schemas.microsoft.com/office/drawing/2014/main" id="{C85D2952-9FDF-E750-7778-CF922B6CA821}"/>
              </a:ext>
            </a:extLst>
          </p:cNvPr>
          <p:cNvSpPr txBox="1"/>
          <p:nvPr/>
        </p:nvSpPr>
        <p:spPr>
          <a:xfrm rot="1768404">
            <a:off x="1727539" y="1259999"/>
            <a:ext cx="2940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Av. Giovanni Gronchi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="" xmlns:a16="http://schemas.microsoft.com/office/drawing/2014/main" id="{557DAAA5-1C86-B68A-5549-0F944D0DEE13}"/>
              </a:ext>
            </a:extLst>
          </p:cNvPr>
          <p:cNvSpPr txBox="1"/>
          <p:nvPr/>
        </p:nvSpPr>
        <p:spPr>
          <a:xfrm>
            <a:off x="4408544" y="4372540"/>
            <a:ext cx="29403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Reservatório R2 e Praça </a:t>
            </a:r>
            <a:br>
              <a:rPr lang="pt-B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Roberto Gomes Pedrosa 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="" xmlns:a16="http://schemas.microsoft.com/office/drawing/2014/main" id="{38BC82E4-D335-4B8F-21E0-47629E6B1320}"/>
              </a:ext>
            </a:extLst>
          </p:cNvPr>
          <p:cNvSpPr txBox="1"/>
          <p:nvPr/>
        </p:nvSpPr>
        <p:spPr>
          <a:xfrm>
            <a:off x="7662812" y="2971986"/>
            <a:ext cx="29403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Estádio Cícero </a:t>
            </a:r>
          </a:p>
          <a:p>
            <a:pPr algn="ctr"/>
            <a:r>
              <a:rPr lang="pt-B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Pompeu de Toledo</a:t>
            </a:r>
          </a:p>
        </p:txBody>
      </p:sp>
    </p:spTree>
    <p:extLst>
      <p:ext uri="{BB962C8B-B14F-4D97-AF65-F5344CB8AC3E}">
        <p14:creationId xmlns:p14="http://schemas.microsoft.com/office/powerpoint/2010/main" val="39248824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A19DCCFF-358E-B428-32D9-3B4AABEE79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="" xmlns:a16="http://schemas.microsoft.com/office/drawing/2014/main" id="{FBFFF702-E65E-C4B9-47A3-F46F1E125F8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02" t="1412" r="951"/>
          <a:stretch/>
        </p:blipFill>
        <p:spPr>
          <a:xfrm>
            <a:off x="1149790" y="96876"/>
            <a:ext cx="9958812" cy="6761124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="" xmlns:a16="http://schemas.microsoft.com/office/drawing/2014/main" id="{1CD38F90-1F2C-62C0-AE48-47379851BA92}"/>
              </a:ext>
            </a:extLst>
          </p:cNvPr>
          <p:cNvSpPr txBox="1">
            <a:spLocks/>
          </p:cNvSpPr>
          <p:nvPr/>
        </p:nvSpPr>
        <p:spPr>
          <a:xfrm>
            <a:off x="3645243" y="6043168"/>
            <a:ext cx="8546758" cy="81483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5400">
                <a:solidFill>
                  <a:schemeClr val="bg2">
                    <a:lumMod val="50000"/>
                  </a:schemeClr>
                </a:solidFill>
                <a:latin typeface="Bahnschrift Light" panose="020B0502040204020203" pitchFamily="34" charset="0"/>
              </a:rPr>
              <a:t>Viário proposto x existente</a:t>
            </a:r>
          </a:p>
        </p:txBody>
      </p:sp>
      <p:grpSp>
        <p:nvGrpSpPr>
          <p:cNvPr id="2" name="Agrupar 1">
            <a:extLst>
              <a:ext uri="{FF2B5EF4-FFF2-40B4-BE49-F238E27FC236}">
                <a16:creationId xmlns="" xmlns:a16="http://schemas.microsoft.com/office/drawing/2014/main" id="{1FB0BBE9-4C16-8362-8316-132D245F8828}"/>
              </a:ext>
            </a:extLst>
          </p:cNvPr>
          <p:cNvGrpSpPr/>
          <p:nvPr/>
        </p:nvGrpSpPr>
        <p:grpSpPr>
          <a:xfrm>
            <a:off x="1273492" y="1839352"/>
            <a:ext cx="1357757" cy="895350"/>
            <a:chOff x="2190750" y="96876"/>
            <a:chExt cx="1357757" cy="895350"/>
          </a:xfrm>
        </p:grpSpPr>
        <p:sp>
          <p:nvSpPr>
            <p:cNvPr id="3" name="Seta: para Baixo 2">
              <a:extLst>
                <a:ext uri="{FF2B5EF4-FFF2-40B4-BE49-F238E27FC236}">
                  <a16:creationId xmlns="" xmlns:a16="http://schemas.microsoft.com/office/drawing/2014/main" id="{F322A5A0-B0E6-B1AC-6122-27EB00D8CFA2}"/>
                </a:ext>
              </a:extLst>
            </p:cNvPr>
            <p:cNvSpPr/>
            <p:nvPr/>
          </p:nvSpPr>
          <p:spPr>
            <a:xfrm rot="5400000">
              <a:off x="2150491" y="137135"/>
              <a:ext cx="895350" cy="814832"/>
            </a:xfrm>
            <a:prstGeom prst="down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CaixaDeTexto 4">
              <a:extLst>
                <a:ext uri="{FF2B5EF4-FFF2-40B4-BE49-F238E27FC236}">
                  <a16:creationId xmlns="" xmlns:a16="http://schemas.microsoft.com/office/drawing/2014/main" id="{7F470429-8605-3CC9-30E4-C978CABC68A6}"/>
                </a:ext>
              </a:extLst>
            </p:cNvPr>
            <p:cNvSpPr txBox="1"/>
            <p:nvPr/>
          </p:nvSpPr>
          <p:spPr>
            <a:xfrm>
              <a:off x="2462657" y="268157"/>
              <a:ext cx="10858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3200" b="1" dirty="0"/>
                <a:t>N</a:t>
              </a:r>
              <a:endParaRPr lang="en-US" sz="3200" b="1" dirty="0"/>
            </a:p>
          </p:txBody>
        </p:sp>
      </p:grpSp>
      <p:sp>
        <p:nvSpPr>
          <p:cNvPr id="12" name="CaixaDeTexto 11">
            <a:extLst>
              <a:ext uri="{FF2B5EF4-FFF2-40B4-BE49-F238E27FC236}">
                <a16:creationId xmlns="" xmlns:a16="http://schemas.microsoft.com/office/drawing/2014/main" id="{20F06A74-CF95-58E4-3D42-F7E5819DA9F5}"/>
              </a:ext>
            </a:extLst>
          </p:cNvPr>
          <p:cNvSpPr txBox="1"/>
          <p:nvPr/>
        </p:nvSpPr>
        <p:spPr>
          <a:xfrm rot="21117592">
            <a:off x="1085722" y="3438053"/>
            <a:ext cx="2940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Av. Jorge João Saad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="" xmlns:a16="http://schemas.microsoft.com/office/drawing/2014/main" id="{672DCAAA-32F6-9EA7-6524-3FF8DE334ECC}"/>
              </a:ext>
            </a:extLst>
          </p:cNvPr>
          <p:cNvSpPr txBox="1"/>
          <p:nvPr/>
        </p:nvSpPr>
        <p:spPr>
          <a:xfrm rot="2821937">
            <a:off x="7910302" y="4486722"/>
            <a:ext cx="2940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Av. Giovanni Gronchi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="" xmlns:a16="http://schemas.microsoft.com/office/drawing/2014/main" id="{30A00D3E-B884-3867-AC6F-8FC84E5ABB2D}"/>
              </a:ext>
            </a:extLst>
          </p:cNvPr>
          <p:cNvSpPr txBox="1"/>
          <p:nvPr/>
        </p:nvSpPr>
        <p:spPr>
          <a:xfrm rot="19238068">
            <a:off x="2298226" y="5331002"/>
            <a:ext cx="2940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Rua </a:t>
            </a:r>
            <a:r>
              <a:rPr lang="pt-B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Corgie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Assad Abdalla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="" xmlns:a16="http://schemas.microsoft.com/office/drawing/2014/main" id="{34D753E4-3B0D-BF59-36BA-D15DD032CDE9}"/>
              </a:ext>
            </a:extLst>
          </p:cNvPr>
          <p:cNvSpPr txBox="1"/>
          <p:nvPr/>
        </p:nvSpPr>
        <p:spPr>
          <a:xfrm rot="20471407">
            <a:off x="8615537" y="494320"/>
            <a:ext cx="2940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Av. Jules Rimet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="" xmlns:a16="http://schemas.microsoft.com/office/drawing/2014/main" id="{FBD7179A-00C2-4DEC-A80E-2F8970456D3D}"/>
              </a:ext>
            </a:extLst>
          </p:cNvPr>
          <p:cNvSpPr txBox="1"/>
          <p:nvPr/>
        </p:nvSpPr>
        <p:spPr>
          <a:xfrm>
            <a:off x="5508655" y="4988606"/>
            <a:ext cx="29403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Reservatório R2 e Praça </a:t>
            </a:r>
            <a:b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Roberto Gomes Pedrosa 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="" xmlns:a16="http://schemas.microsoft.com/office/drawing/2014/main" id="{D5BE3B81-D536-F100-862B-A561B3E790EB}"/>
              </a:ext>
            </a:extLst>
          </p:cNvPr>
          <p:cNvSpPr txBox="1"/>
          <p:nvPr/>
        </p:nvSpPr>
        <p:spPr>
          <a:xfrm>
            <a:off x="9496097" y="3429000"/>
            <a:ext cx="29403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Estádio Cícero </a:t>
            </a:r>
          </a:p>
          <a:p>
            <a:pPr algn="ctr"/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Pompeu de Toledo</a:t>
            </a:r>
          </a:p>
        </p:txBody>
      </p:sp>
    </p:spTree>
    <p:extLst>
      <p:ext uri="{BB962C8B-B14F-4D97-AF65-F5344CB8AC3E}">
        <p14:creationId xmlns:p14="http://schemas.microsoft.com/office/powerpoint/2010/main" val="4007441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3F8580EA-5B10-564F-EBB4-FA7F7633C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="" xmlns:a16="http://schemas.microsoft.com/office/drawing/2014/main" id="{6B948D36-5D9A-8815-025C-786805ADA1A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84" t="1188" r="846"/>
          <a:stretch/>
        </p:blipFill>
        <p:spPr>
          <a:xfrm>
            <a:off x="1149698" y="81482"/>
            <a:ext cx="9967958" cy="6776518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="" xmlns:a16="http://schemas.microsoft.com/office/drawing/2014/main" id="{B2C5C62F-76D3-FEC9-6D97-886E56063312}"/>
              </a:ext>
            </a:extLst>
          </p:cNvPr>
          <p:cNvSpPr txBox="1">
            <a:spLocks/>
          </p:cNvSpPr>
          <p:nvPr/>
        </p:nvSpPr>
        <p:spPr>
          <a:xfrm>
            <a:off x="7315199" y="6043168"/>
            <a:ext cx="4876801" cy="81483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5400">
                <a:solidFill>
                  <a:schemeClr val="bg2">
                    <a:lumMod val="50000"/>
                  </a:schemeClr>
                </a:solidFill>
                <a:latin typeface="Bahnschrift Light" panose="020B0502040204020203" pitchFamily="34" charset="0"/>
              </a:rPr>
              <a:t>Viário proposto</a:t>
            </a:r>
          </a:p>
        </p:txBody>
      </p:sp>
      <p:grpSp>
        <p:nvGrpSpPr>
          <p:cNvPr id="2" name="Agrupar 1">
            <a:extLst>
              <a:ext uri="{FF2B5EF4-FFF2-40B4-BE49-F238E27FC236}">
                <a16:creationId xmlns="" xmlns:a16="http://schemas.microsoft.com/office/drawing/2014/main" id="{C6B346D9-029D-04A2-53BC-E0954126F867}"/>
              </a:ext>
            </a:extLst>
          </p:cNvPr>
          <p:cNvGrpSpPr/>
          <p:nvPr/>
        </p:nvGrpSpPr>
        <p:grpSpPr>
          <a:xfrm>
            <a:off x="1273492" y="1839352"/>
            <a:ext cx="1357757" cy="895350"/>
            <a:chOff x="2190750" y="96876"/>
            <a:chExt cx="1357757" cy="895350"/>
          </a:xfrm>
        </p:grpSpPr>
        <p:sp>
          <p:nvSpPr>
            <p:cNvPr id="3" name="Seta: para Baixo 2">
              <a:extLst>
                <a:ext uri="{FF2B5EF4-FFF2-40B4-BE49-F238E27FC236}">
                  <a16:creationId xmlns="" xmlns:a16="http://schemas.microsoft.com/office/drawing/2014/main" id="{7433FA0D-D7E6-E961-7709-893C5FFE2487}"/>
                </a:ext>
              </a:extLst>
            </p:cNvPr>
            <p:cNvSpPr/>
            <p:nvPr/>
          </p:nvSpPr>
          <p:spPr>
            <a:xfrm rot="5400000">
              <a:off x="2150491" y="137135"/>
              <a:ext cx="895350" cy="814832"/>
            </a:xfrm>
            <a:prstGeom prst="down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CaixaDeTexto 3">
              <a:extLst>
                <a:ext uri="{FF2B5EF4-FFF2-40B4-BE49-F238E27FC236}">
                  <a16:creationId xmlns="" xmlns:a16="http://schemas.microsoft.com/office/drawing/2014/main" id="{C0C53652-4920-2B44-49E7-8EA3BBCAB781}"/>
                </a:ext>
              </a:extLst>
            </p:cNvPr>
            <p:cNvSpPr txBox="1"/>
            <p:nvPr/>
          </p:nvSpPr>
          <p:spPr>
            <a:xfrm>
              <a:off x="2462657" y="268157"/>
              <a:ext cx="10858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3200" b="1" dirty="0"/>
                <a:t>N</a:t>
              </a:r>
              <a:endParaRPr lang="en-US" sz="3200" b="1" dirty="0"/>
            </a:p>
          </p:txBody>
        </p:sp>
      </p:grpSp>
      <p:sp>
        <p:nvSpPr>
          <p:cNvPr id="5" name="CaixaDeTexto 4">
            <a:extLst>
              <a:ext uri="{FF2B5EF4-FFF2-40B4-BE49-F238E27FC236}">
                <a16:creationId xmlns="" xmlns:a16="http://schemas.microsoft.com/office/drawing/2014/main" id="{B2FDC998-98FE-EEB7-D781-FF19DC7A145B}"/>
              </a:ext>
            </a:extLst>
          </p:cNvPr>
          <p:cNvSpPr txBox="1"/>
          <p:nvPr/>
        </p:nvSpPr>
        <p:spPr>
          <a:xfrm rot="21117592">
            <a:off x="1085722" y="3438053"/>
            <a:ext cx="2940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Av. Jorge João Saad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="" xmlns:a16="http://schemas.microsoft.com/office/drawing/2014/main" id="{FAEBEF06-F467-46BD-7478-124FD2A06D68}"/>
              </a:ext>
            </a:extLst>
          </p:cNvPr>
          <p:cNvSpPr txBox="1"/>
          <p:nvPr/>
        </p:nvSpPr>
        <p:spPr>
          <a:xfrm rot="2821937">
            <a:off x="7910302" y="4486722"/>
            <a:ext cx="2940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Av. Giovanni Gronchi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="" xmlns:a16="http://schemas.microsoft.com/office/drawing/2014/main" id="{7E131004-F5FA-EDF9-5E61-3B0AA8A28325}"/>
              </a:ext>
            </a:extLst>
          </p:cNvPr>
          <p:cNvSpPr txBox="1"/>
          <p:nvPr/>
        </p:nvSpPr>
        <p:spPr>
          <a:xfrm rot="19238068">
            <a:off x="2298226" y="5331002"/>
            <a:ext cx="2940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Rua </a:t>
            </a:r>
            <a:r>
              <a:rPr lang="pt-B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Corgie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Assad Abdalla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="" xmlns:a16="http://schemas.microsoft.com/office/drawing/2014/main" id="{63576004-5426-412C-8089-ABC9C0402CCC}"/>
              </a:ext>
            </a:extLst>
          </p:cNvPr>
          <p:cNvSpPr txBox="1"/>
          <p:nvPr/>
        </p:nvSpPr>
        <p:spPr>
          <a:xfrm rot="20471407">
            <a:off x="8615537" y="494320"/>
            <a:ext cx="2940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Av. Jules Rimet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="" xmlns:a16="http://schemas.microsoft.com/office/drawing/2014/main" id="{9B2A368A-174C-40A2-3FDE-035B47E55920}"/>
              </a:ext>
            </a:extLst>
          </p:cNvPr>
          <p:cNvSpPr txBox="1"/>
          <p:nvPr/>
        </p:nvSpPr>
        <p:spPr>
          <a:xfrm>
            <a:off x="5508655" y="4988606"/>
            <a:ext cx="29403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Reservatório R2 e Praça </a:t>
            </a:r>
            <a:b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Roberto Gomes Pedrosa 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="" xmlns:a16="http://schemas.microsoft.com/office/drawing/2014/main" id="{1452B361-8C03-3CD9-44B1-BE9D07E9ABB6}"/>
              </a:ext>
            </a:extLst>
          </p:cNvPr>
          <p:cNvSpPr txBox="1"/>
          <p:nvPr/>
        </p:nvSpPr>
        <p:spPr>
          <a:xfrm>
            <a:off x="9496097" y="3429000"/>
            <a:ext cx="29403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Estádio Cícero </a:t>
            </a:r>
          </a:p>
          <a:p>
            <a:pPr algn="ctr"/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Pompeu de Toledo</a:t>
            </a:r>
          </a:p>
        </p:txBody>
      </p:sp>
    </p:spTree>
    <p:extLst>
      <p:ext uri="{BB962C8B-B14F-4D97-AF65-F5344CB8AC3E}">
        <p14:creationId xmlns:p14="http://schemas.microsoft.com/office/powerpoint/2010/main" val="917199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8D04CF37-7ACA-0334-DB96-1BFB44DBCF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="" xmlns:a16="http://schemas.microsoft.com/office/drawing/2014/main" id="{111F7AAC-476B-39D2-DCE9-01D7D63A0631}"/>
              </a:ext>
            </a:extLst>
          </p:cNvPr>
          <p:cNvSpPr txBox="1">
            <a:spLocks/>
          </p:cNvSpPr>
          <p:nvPr/>
        </p:nvSpPr>
        <p:spPr>
          <a:xfrm>
            <a:off x="8508978" y="5808982"/>
            <a:ext cx="3614928" cy="8148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2400" dirty="0">
                <a:solidFill>
                  <a:schemeClr val="bg2">
                    <a:lumMod val="50000"/>
                  </a:schemeClr>
                </a:solidFill>
                <a:latin typeface="Bahnschrift Light"/>
              </a:rPr>
              <a:t>Situação</a:t>
            </a:r>
          </a:p>
          <a:p>
            <a:pPr algn="r"/>
            <a:r>
              <a:rPr lang="pt-BR" sz="2400" dirty="0">
                <a:solidFill>
                  <a:schemeClr val="bg2">
                    <a:lumMod val="50000"/>
                  </a:schemeClr>
                </a:solidFill>
                <a:latin typeface="Bahnschrift Light"/>
              </a:rPr>
              <a:t> antes da obra</a:t>
            </a:r>
          </a:p>
          <a:p>
            <a:pPr algn="r"/>
            <a:r>
              <a:rPr lang="pt-BR" sz="2400" dirty="0">
                <a:solidFill>
                  <a:schemeClr val="bg2">
                    <a:lumMod val="50000"/>
                  </a:schemeClr>
                </a:solidFill>
                <a:latin typeface="Bahnschrift Light"/>
              </a:rPr>
              <a:t>do Reservatório</a:t>
            </a:r>
            <a:endParaRPr lang="pt-BR" sz="2400" dirty="0">
              <a:solidFill>
                <a:schemeClr val="bg2">
                  <a:lumMod val="50000"/>
                </a:schemeClr>
              </a:solidFill>
              <a:latin typeface="Bahnschrift Light" panose="020B0502040204020203" pitchFamily="34" charset="0"/>
            </a:endParaRPr>
          </a:p>
        </p:txBody>
      </p:sp>
      <p:grpSp>
        <p:nvGrpSpPr>
          <p:cNvPr id="18" name="Agrupar 17">
            <a:extLst>
              <a:ext uri="{FF2B5EF4-FFF2-40B4-BE49-F238E27FC236}">
                <a16:creationId xmlns="" xmlns:a16="http://schemas.microsoft.com/office/drawing/2014/main" id="{AF424223-0A66-2404-DD5D-B579C53FDFA8}"/>
              </a:ext>
            </a:extLst>
          </p:cNvPr>
          <p:cNvGrpSpPr/>
          <p:nvPr/>
        </p:nvGrpSpPr>
        <p:grpSpPr>
          <a:xfrm>
            <a:off x="465222" y="529250"/>
            <a:ext cx="8480145" cy="5799499"/>
            <a:chOff x="14212" y="513813"/>
            <a:chExt cx="8480145" cy="5799499"/>
          </a:xfrm>
        </p:grpSpPr>
        <p:grpSp>
          <p:nvGrpSpPr>
            <p:cNvPr id="17" name="Agrupar 16">
              <a:extLst>
                <a:ext uri="{FF2B5EF4-FFF2-40B4-BE49-F238E27FC236}">
                  <a16:creationId xmlns="" xmlns:a16="http://schemas.microsoft.com/office/drawing/2014/main" id="{B91C08E8-7D8D-4ED6-E649-77CD5E7C2291}"/>
                </a:ext>
              </a:extLst>
            </p:cNvPr>
            <p:cNvGrpSpPr/>
            <p:nvPr/>
          </p:nvGrpSpPr>
          <p:grpSpPr>
            <a:xfrm>
              <a:off x="14212" y="513813"/>
              <a:ext cx="8480145" cy="5799499"/>
              <a:chOff x="3219141" y="-291779"/>
              <a:chExt cx="8480145" cy="5799499"/>
            </a:xfrm>
          </p:grpSpPr>
          <p:pic>
            <p:nvPicPr>
              <p:cNvPr id="15" name="Imagem 14" descr="Uma imagem contendo quarto&#10;&#10;O conteúdo gerado por IA pode estar incorreto.">
                <a:extLst>
                  <a:ext uri="{FF2B5EF4-FFF2-40B4-BE49-F238E27FC236}">
                    <a16:creationId xmlns="" xmlns:a16="http://schemas.microsoft.com/office/drawing/2014/main" id="{45E2B1DE-40E2-8C9C-B80B-56086B7C45A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18861" t="16971" r="21873" b="6169"/>
              <a:stretch/>
            </p:blipFill>
            <p:spPr>
              <a:xfrm>
                <a:off x="3219141" y="-291779"/>
                <a:ext cx="8480145" cy="5799499"/>
              </a:xfrm>
              <a:prstGeom prst="rect">
                <a:avLst/>
              </a:prstGeom>
            </p:spPr>
          </p:pic>
          <p:sp>
            <p:nvSpPr>
              <p:cNvPr id="16" name="Forma Livre: Forma 15">
                <a:extLst>
                  <a:ext uri="{FF2B5EF4-FFF2-40B4-BE49-F238E27FC236}">
                    <a16:creationId xmlns="" xmlns:a16="http://schemas.microsoft.com/office/drawing/2014/main" id="{E6A0BE35-1203-0069-FB22-D438A2853714}"/>
                  </a:ext>
                </a:extLst>
              </p:cNvPr>
              <p:cNvSpPr/>
              <p:nvPr/>
            </p:nvSpPr>
            <p:spPr>
              <a:xfrm>
                <a:off x="3979248" y="2325057"/>
                <a:ext cx="5293411" cy="1916105"/>
              </a:xfrm>
              <a:custGeom>
                <a:avLst/>
                <a:gdLst>
                  <a:gd name="connsiteX0" fmla="*/ 5293411 w 5293411"/>
                  <a:gd name="connsiteY0" fmla="*/ 1704736 h 1916105"/>
                  <a:gd name="connsiteX1" fmla="*/ 5008523 w 5293411"/>
                  <a:gd name="connsiteY1" fmla="*/ 1327948 h 1916105"/>
                  <a:gd name="connsiteX2" fmla="*/ 4663900 w 5293411"/>
                  <a:gd name="connsiteY2" fmla="*/ 951160 h 1916105"/>
                  <a:gd name="connsiteX3" fmla="*/ 4282517 w 5293411"/>
                  <a:gd name="connsiteY3" fmla="*/ 523827 h 1916105"/>
                  <a:gd name="connsiteX4" fmla="*/ 3937894 w 5293411"/>
                  <a:gd name="connsiteY4" fmla="*/ 261914 h 1916105"/>
                  <a:gd name="connsiteX5" fmla="*/ 3602461 w 5293411"/>
                  <a:gd name="connsiteY5" fmla="*/ 96495 h 1916105"/>
                  <a:gd name="connsiteX6" fmla="*/ 3262432 w 5293411"/>
                  <a:gd name="connsiteY6" fmla="*/ 27570 h 1916105"/>
                  <a:gd name="connsiteX7" fmla="*/ 2848885 w 5293411"/>
                  <a:gd name="connsiteY7" fmla="*/ 0 h 1916105"/>
                  <a:gd name="connsiteX8" fmla="*/ 2541021 w 5293411"/>
                  <a:gd name="connsiteY8" fmla="*/ 9190 h 1916105"/>
                  <a:gd name="connsiteX9" fmla="*/ 2260728 w 5293411"/>
                  <a:gd name="connsiteY9" fmla="*/ 59735 h 1916105"/>
                  <a:gd name="connsiteX10" fmla="*/ 1948270 w 5293411"/>
                  <a:gd name="connsiteY10" fmla="*/ 243534 h 1916105"/>
                  <a:gd name="connsiteX11" fmla="*/ 1520937 w 5293411"/>
                  <a:gd name="connsiteY11" fmla="*/ 588157 h 1916105"/>
                  <a:gd name="connsiteX12" fmla="*/ 344623 w 5293411"/>
                  <a:gd name="connsiteY12" fmla="*/ 1562292 h 1916105"/>
                  <a:gd name="connsiteX13" fmla="*/ 0 w 5293411"/>
                  <a:gd name="connsiteY13" fmla="*/ 1851775 h 1916105"/>
                  <a:gd name="connsiteX14" fmla="*/ 18380 w 5293411"/>
                  <a:gd name="connsiteY14" fmla="*/ 1916105 h 1916105"/>
                  <a:gd name="connsiteX15" fmla="*/ 5219892 w 5293411"/>
                  <a:gd name="connsiteY15" fmla="*/ 1727711 h 1916105"/>
                  <a:gd name="connsiteX16" fmla="*/ 5293411 w 5293411"/>
                  <a:gd name="connsiteY16" fmla="*/ 1704736 h 19161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293411" h="1916105">
                    <a:moveTo>
                      <a:pt x="5293411" y="1704736"/>
                    </a:moveTo>
                    <a:lnTo>
                      <a:pt x="5008523" y="1327948"/>
                    </a:lnTo>
                    <a:lnTo>
                      <a:pt x="4663900" y="951160"/>
                    </a:lnTo>
                    <a:lnTo>
                      <a:pt x="4282517" y="523827"/>
                    </a:lnTo>
                    <a:lnTo>
                      <a:pt x="3937894" y="261914"/>
                    </a:lnTo>
                    <a:lnTo>
                      <a:pt x="3602461" y="96495"/>
                    </a:lnTo>
                    <a:lnTo>
                      <a:pt x="3262432" y="27570"/>
                    </a:lnTo>
                    <a:lnTo>
                      <a:pt x="2848885" y="0"/>
                    </a:lnTo>
                    <a:lnTo>
                      <a:pt x="2541021" y="9190"/>
                    </a:lnTo>
                    <a:lnTo>
                      <a:pt x="2260728" y="59735"/>
                    </a:lnTo>
                    <a:lnTo>
                      <a:pt x="1948270" y="243534"/>
                    </a:lnTo>
                    <a:lnTo>
                      <a:pt x="1520937" y="588157"/>
                    </a:lnTo>
                    <a:lnTo>
                      <a:pt x="344623" y="1562292"/>
                    </a:lnTo>
                    <a:lnTo>
                      <a:pt x="0" y="1851775"/>
                    </a:lnTo>
                    <a:lnTo>
                      <a:pt x="18380" y="1916105"/>
                    </a:lnTo>
                    <a:lnTo>
                      <a:pt x="5219892" y="1727711"/>
                    </a:lnTo>
                    <a:lnTo>
                      <a:pt x="5293411" y="1704736"/>
                    </a:lnTo>
                    <a:close/>
                  </a:path>
                </a:pathLst>
              </a:cu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" name="Agrupar 12">
              <a:extLst>
                <a:ext uri="{FF2B5EF4-FFF2-40B4-BE49-F238E27FC236}">
                  <a16:creationId xmlns="" xmlns:a16="http://schemas.microsoft.com/office/drawing/2014/main" id="{DEDA8022-4131-8A94-4755-DDC4E15AC9AD}"/>
                </a:ext>
              </a:extLst>
            </p:cNvPr>
            <p:cNvGrpSpPr/>
            <p:nvPr/>
          </p:nvGrpSpPr>
          <p:grpSpPr>
            <a:xfrm rot="16200000">
              <a:off x="1436089" y="1087033"/>
              <a:ext cx="2940346" cy="5489534"/>
              <a:chOff x="3600561" y="103775"/>
              <a:chExt cx="2940346" cy="5489534"/>
            </a:xfrm>
          </p:grpSpPr>
          <p:sp>
            <p:nvSpPr>
              <p:cNvPr id="9" name="CaixaDeTexto 8">
                <a:extLst>
                  <a:ext uri="{FF2B5EF4-FFF2-40B4-BE49-F238E27FC236}">
                    <a16:creationId xmlns="" xmlns:a16="http://schemas.microsoft.com/office/drawing/2014/main" id="{35080DD5-43A7-7048-B7BD-CD3D4CCE542B}"/>
                  </a:ext>
                </a:extLst>
              </p:cNvPr>
              <p:cNvSpPr txBox="1"/>
              <p:nvPr/>
            </p:nvSpPr>
            <p:spPr>
              <a:xfrm rot="5216771">
                <a:off x="2357547" y="3244335"/>
                <a:ext cx="294034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dirty="0">
                    <a:solidFill>
                      <a:schemeClr val="bg1">
                        <a:lumMod val="9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Rua João da Cruz Melão</a:t>
                </a:r>
              </a:p>
            </p:txBody>
          </p:sp>
          <p:sp>
            <p:nvSpPr>
              <p:cNvPr id="10" name="CaixaDeTexto 9">
                <a:extLst>
                  <a:ext uri="{FF2B5EF4-FFF2-40B4-BE49-F238E27FC236}">
                    <a16:creationId xmlns="" xmlns:a16="http://schemas.microsoft.com/office/drawing/2014/main" id="{C9173BBC-9C4A-8A8F-AE9D-4C79275C685C}"/>
                  </a:ext>
                </a:extLst>
              </p:cNvPr>
              <p:cNvSpPr txBox="1"/>
              <p:nvPr/>
            </p:nvSpPr>
            <p:spPr>
              <a:xfrm rot="8229029">
                <a:off x="3600561" y="5223977"/>
                <a:ext cx="294034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dirty="0">
                    <a:solidFill>
                      <a:schemeClr val="bg1">
                        <a:lumMod val="9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Av. Giovanni Gronchi</a:t>
                </a:r>
              </a:p>
            </p:txBody>
          </p:sp>
          <p:sp>
            <p:nvSpPr>
              <p:cNvPr id="12" name="CaixaDeTexto 11">
                <a:extLst>
                  <a:ext uri="{FF2B5EF4-FFF2-40B4-BE49-F238E27FC236}">
                    <a16:creationId xmlns="" xmlns:a16="http://schemas.microsoft.com/office/drawing/2014/main" id="{24878332-74C8-00B6-8199-7030C335F067}"/>
                  </a:ext>
                </a:extLst>
              </p:cNvPr>
              <p:cNvSpPr txBox="1"/>
              <p:nvPr/>
            </p:nvSpPr>
            <p:spPr>
              <a:xfrm rot="3064632">
                <a:off x="3407576" y="1389282"/>
                <a:ext cx="294034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dirty="0">
                    <a:solidFill>
                      <a:schemeClr val="bg1">
                        <a:lumMod val="9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Rua </a:t>
                </a:r>
                <a:r>
                  <a:rPr lang="pt-BR" dirty="0" err="1">
                    <a:solidFill>
                      <a:schemeClr val="bg1">
                        <a:lumMod val="9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Corgie</a:t>
                </a:r>
                <a:r>
                  <a:rPr lang="pt-BR" dirty="0">
                    <a:solidFill>
                      <a:schemeClr val="bg1">
                        <a:lumMod val="9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Assad Abdalla</a:t>
                </a:r>
              </a:p>
            </p:txBody>
          </p:sp>
        </p:grpSp>
        <p:grpSp>
          <p:nvGrpSpPr>
            <p:cNvPr id="2" name="Agrupar 1">
              <a:extLst>
                <a:ext uri="{FF2B5EF4-FFF2-40B4-BE49-F238E27FC236}">
                  <a16:creationId xmlns="" xmlns:a16="http://schemas.microsoft.com/office/drawing/2014/main" id="{F6CF9F53-18BE-A1F7-EA61-0AB67A4764D7}"/>
                </a:ext>
              </a:extLst>
            </p:cNvPr>
            <p:cNvGrpSpPr/>
            <p:nvPr/>
          </p:nvGrpSpPr>
          <p:grpSpPr>
            <a:xfrm>
              <a:off x="371861" y="1119567"/>
              <a:ext cx="802468" cy="616062"/>
              <a:chOff x="2190750" y="96876"/>
              <a:chExt cx="1357757" cy="895350"/>
            </a:xfrm>
          </p:grpSpPr>
          <p:sp>
            <p:nvSpPr>
              <p:cNvPr id="3" name="Seta: para Baixo 2">
                <a:extLst>
                  <a:ext uri="{FF2B5EF4-FFF2-40B4-BE49-F238E27FC236}">
                    <a16:creationId xmlns="" xmlns:a16="http://schemas.microsoft.com/office/drawing/2014/main" id="{A05D1212-860C-B6E2-1734-46A4DF2CCBDA}"/>
                  </a:ext>
                </a:extLst>
              </p:cNvPr>
              <p:cNvSpPr/>
              <p:nvPr/>
            </p:nvSpPr>
            <p:spPr>
              <a:xfrm rot="5400000">
                <a:off x="2150491" y="137135"/>
                <a:ext cx="895350" cy="814832"/>
              </a:xfrm>
              <a:prstGeom prst="downArrow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" name="CaixaDeTexto 4">
                <a:extLst>
                  <a:ext uri="{FF2B5EF4-FFF2-40B4-BE49-F238E27FC236}">
                    <a16:creationId xmlns="" xmlns:a16="http://schemas.microsoft.com/office/drawing/2014/main" id="{6B9CD66E-5E40-3C4B-E53B-9651AC60615A}"/>
                  </a:ext>
                </a:extLst>
              </p:cNvPr>
              <p:cNvSpPr txBox="1"/>
              <p:nvPr/>
            </p:nvSpPr>
            <p:spPr>
              <a:xfrm>
                <a:off x="2462657" y="268157"/>
                <a:ext cx="1085850" cy="5814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2000" b="1" dirty="0"/>
                  <a:t>N</a:t>
                </a:r>
                <a:endParaRPr lang="en-US" sz="2000"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828577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62B5969-493B-0496-9533-86442BA05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Tela de computador com texto preto sobre fundo branco&#10;&#10;O conteúdo gerado por IA pode estar incorreto.">
            <a:extLst>
              <a:ext uri="{FF2B5EF4-FFF2-40B4-BE49-F238E27FC236}">
                <a16:creationId xmlns="" xmlns:a16="http://schemas.microsoft.com/office/drawing/2014/main" id="{820B83F7-B1FB-4DF0-F1A8-6567A4FF997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336" y="0"/>
            <a:ext cx="10291020" cy="6858000"/>
          </a:xfrm>
          <a:prstGeom prst="rect">
            <a:avLst/>
          </a:prstGeom>
        </p:spPr>
      </p:pic>
      <p:pic>
        <p:nvPicPr>
          <p:cNvPr id="12" name="Imagem 11" descr="Logotipo&#10;&#10;O conteúdo gerado por IA pode estar incorreto.">
            <a:extLst>
              <a:ext uri="{FF2B5EF4-FFF2-40B4-BE49-F238E27FC236}">
                <a16:creationId xmlns="" xmlns:a16="http://schemas.microsoft.com/office/drawing/2014/main" id="{DC3B422B-6572-B6E8-ACE3-8ADCF7AA511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2061" y="0"/>
            <a:ext cx="1641107" cy="1641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968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>
            <a:extLst>
              <a:ext uri="{FF2B5EF4-FFF2-40B4-BE49-F238E27FC236}">
                <a16:creationId xmlns="" xmlns:a16="http://schemas.microsoft.com/office/drawing/2014/main" id="{156476DE-7FD3-63C4-861C-445B46EC2B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024" y="0"/>
            <a:ext cx="11681952" cy="3429000"/>
          </a:xfrm>
        </p:spPr>
      </p:pic>
      <p:pic>
        <p:nvPicPr>
          <p:cNvPr id="15" name="Imagem 14">
            <a:extLst>
              <a:ext uri="{FF2B5EF4-FFF2-40B4-BE49-F238E27FC236}">
                <a16:creationId xmlns="" xmlns:a16="http://schemas.microsoft.com/office/drawing/2014/main" id="{D2B70D4C-55CA-9080-ABA8-BADB7473FC4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721" r="9161"/>
          <a:stretch/>
        </p:blipFill>
        <p:spPr>
          <a:xfrm>
            <a:off x="255024" y="3573191"/>
            <a:ext cx="9211726" cy="328480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34889F3-FC8D-998E-DB1D-19C17C4F00D2}"/>
              </a:ext>
            </a:extLst>
          </p:cNvPr>
          <p:cNvSpPr txBox="1">
            <a:spLocks/>
          </p:cNvSpPr>
          <p:nvPr/>
        </p:nvSpPr>
        <p:spPr>
          <a:xfrm>
            <a:off x="8508978" y="5808982"/>
            <a:ext cx="3614928" cy="8148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2400" dirty="0">
                <a:solidFill>
                  <a:schemeClr val="bg2">
                    <a:lumMod val="50000"/>
                  </a:schemeClr>
                </a:solidFill>
                <a:latin typeface="Bahnschrift Light"/>
              </a:rPr>
              <a:t>Situação</a:t>
            </a:r>
          </a:p>
          <a:p>
            <a:pPr algn="r"/>
            <a:r>
              <a:rPr lang="pt-BR" sz="2400" dirty="0">
                <a:solidFill>
                  <a:schemeClr val="bg2">
                    <a:lumMod val="50000"/>
                  </a:schemeClr>
                </a:solidFill>
                <a:latin typeface="Bahnschrift Light"/>
              </a:rPr>
              <a:t> antes da obra</a:t>
            </a:r>
          </a:p>
          <a:p>
            <a:pPr algn="r"/>
            <a:r>
              <a:rPr lang="pt-BR" sz="2400" dirty="0">
                <a:solidFill>
                  <a:schemeClr val="bg2">
                    <a:lumMod val="50000"/>
                  </a:schemeClr>
                </a:solidFill>
                <a:latin typeface="Bahnschrift Light"/>
              </a:rPr>
              <a:t>do Reservatório</a:t>
            </a:r>
            <a:endParaRPr lang="pt-BR" sz="2400" dirty="0">
              <a:solidFill>
                <a:schemeClr val="bg2">
                  <a:lumMod val="50000"/>
                </a:schemeClr>
              </a:solidFill>
              <a:latin typeface="Bahnschrift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0351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B88EA9B4-A906-B9C2-BCFB-6DDA412A91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Cidade vista de cima&#10;&#10;O conteúdo gerado por IA pode estar incorreto.">
            <a:extLst>
              <a:ext uri="{FF2B5EF4-FFF2-40B4-BE49-F238E27FC236}">
                <a16:creationId xmlns="" xmlns:a16="http://schemas.microsoft.com/office/drawing/2014/main" id="{19998B6F-39E1-60CF-A616-877719C23A8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967739" y="202611"/>
            <a:ext cx="10256522" cy="5769294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="" xmlns:a16="http://schemas.microsoft.com/office/drawing/2014/main" id="{BE1B83A8-F061-00D1-A5DD-3F254A90A796}"/>
              </a:ext>
            </a:extLst>
          </p:cNvPr>
          <p:cNvSpPr txBox="1">
            <a:spLocks/>
          </p:cNvSpPr>
          <p:nvPr/>
        </p:nvSpPr>
        <p:spPr>
          <a:xfrm>
            <a:off x="2982744" y="6043168"/>
            <a:ext cx="9209256" cy="8148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2400" dirty="0">
                <a:solidFill>
                  <a:schemeClr val="bg2">
                    <a:lumMod val="50000"/>
                  </a:schemeClr>
                </a:solidFill>
                <a:latin typeface="Bahnschrift Light"/>
              </a:rPr>
              <a:t>Situação durante da obra do Reservatório</a:t>
            </a:r>
            <a:endParaRPr lang="pt-BR" sz="2400" dirty="0">
              <a:solidFill>
                <a:schemeClr val="bg2">
                  <a:lumMod val="50000"/>
                </a:schemeClr>
              </a:solidFill>
              <a:latin typeface="Bahnschrift Light" panose="020B0502040204020203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="" xmlns:a16="http://schemas.microsoft.com/office/drawing/2014/main" id="{BF3E7E6E-3645-B144-3511-7C4840E5548B}"/>
              </a:ext>
            </a:extLst>
          </p:cNvPr>
          <p:cNvSpPr txBox="1"/>
          <p:nvPr/>
        </p:nvSpPr>
        <p:spPr>
          <a:xfrm rot="21416771">
            <a:off x="4331127" y="4370724"/>
            <a:ext cx="3943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Rua João da Cruz Melão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="" xmlns:a16="http://schemas.microsoft.com/office/drawing/2014/main" id="{4D987F4E-A724-735A-7BDA-95DA091103A1}"/>
              </a:ext>
            </a:extLst>
          </p:cNvPr>
          <p:cNvSpPr txBox="1"/>
          <p:nvPr/>
        </p:nvSpPr>
        <p:spPr>
          <a:xfrm rot="2829029">
            <a:off x="7738460" y="1813537"/>
            <a:ext cx="53493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</a:rPr>
              <a:t>Av. Giovanni Gronchi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="" xmlns:a16="http://schemas.microsoft.com/office/drawing/2014/main" id="{AA39F246-66B3-8B13-8BCD-745B10F8FDB7}"/>
              </a:ext>
            </a:extLst>
          </p:cNvPr>
          <p:cNvSpPr txBox="1"/>
          <p:nvPr/>
        </p:nvSpPr>
        <p:spPr>
          <a:xfrm rot="19264632">
            <a:off x="1091124" y="1813537"/>
            <a:ext cx="3943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</a:rPr>
              <a:t>Rua </a:t>
            </a:r>
            <a:r>
              <a:rPr lang="pt-BR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</a:rPr>
              <a:t>Corgie</a:t>
            </a:r>
            <a:r>
              <a:rPr lang="pt-BR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</a:rPr>
              <a:t> Assad Abdalla</a:t>
            </a:r>
          </a:p>
        </p:txBody>
      </p:sp>
    </p:spTree>
    <p:extLst>
      <p:ext uri="{BB962C8B-B14F-4D97-AF65-F5344CB8AC3E}">
        <p14:creationId xmlns:p14="http://schemas.microsoft.com/office/powerpoint/2010/main" val="8208799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1D51C41D-2AC5-5EE6-C2A0-203675F8B8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="" xmlns:a16="http://schemas.microsoft.com/office/drawing/2014/main" id="{3E95DBDF-83F7-4253-FFA0-E1670D930A92}"/>
              </a:ext>
            </a:extLst>
          </p:cNvPr>
          <p:cNvSpPr txBox="1">
            <a:spLocks/>
          </p:cNvSpPr>
          <p:nvPr/>
        </p:nvSpPr>
        <p:spPr>
          <a:xfrm>
            <a:off x="2982744" y="6043168"/>
            <a:ext cx="9209256" cy="8148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2400" dirty="0">
                <a:solidFill>
                  <a:schemeClr val="bg2">
                    <a:lumMod val="50000"/>
                  </a:schemeClr>
                </a:solidFill>
                <a:latin typeface="Bahnschrift Light"/>
              </a:rPr>
              <a:t>Situação durante da obra do Reservatório</a:t>
            </a:r>
            <a:endParaRPr lang="pt-BR" sz="2400" dirty="0">
              <a:solidFill>
                <a:schemeClr val="bg2">
                  <a:lumMod val="50000"/>
                </a:schemeClr>
              </a:solidFill>
              <a:latin typeface="Bahnschrift Light" panose="020B0502040204020203" pitchFamily="34" charset="0"/>
            </a:endParaRPr>
          </a:p>
        </p:txBody>
      </p:sp>
      <p:pic>
        <p:nvPicPr>
          <p:cNvPr id="10" name="Imagem 9" descr="Vista aérea de uma cidade&#10;&#10;O conteúdo gerado por IA pode estar incorreto.">
            <a:extLst>
              <a:ext uri="{FF2B5EF4-FFF2-40B4-BE49-F238E27FC236}">
                <a16:creationId xmlns="" xmlns:a16="http://schemas.microsoft.com/office/drawing/2014/main" id="{8C1E3B0B-63F3-611A-9F82-FF670F5C2CB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769" y="134037"/>
            <a:ext cx="10505121" cy="5909131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="" xmlns:a16="http://schemas.microsoft.com/office/drawing/2014/main" id="{CA9D5C6B-A944-94F1-5E5E-DA4EC5BCD39A}"/>
              </a:ext>
            </a:extLst>
          </p:cNvPr>
          <p:cNvSpPr txBox="1"/>
          <p:nvPr/>
        </p:nvSpPr>
        <p:spPr>
          <a:xfrm rot="17584914">
            <a:off x="1578119" y="4009069"/>
            <a:ext cx="3943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Rua João da Cruz Melão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="" xmlns:a16="http://schemas.microsoft.com/office/drawing/2014/main" id="{149656F1-328F-A4AC-ACC3-52F4F8A92641}"/>
              </a:ext>
            </a:extLst>
          </p:cNvPr>
          <p:cNvSpPr txBox="1"/>
          <p:nvPr/>
        </p:nvSpPr>
        <p:spPr>
          <a:xfrm rot="19361361">
            <a:off x="5900953" y="4439287"/>
            <a:ext cx="53493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</a:rPr>
              <a:t>Av. Giovanni Gronchi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="" xmlns:a16="http://schemas.microsoft.com/office/drawing/2014/main" id="{CDF9C7A9-BADA-9C54-9C2D-3CC900D6D48E}"/>
              </a:ext>
            </a:extLst>
          </p:cNvPr>
          <p:cNvSpPr txBox="1"/>
          <p:nvPr/>
        </p:nvSpPr>
        <p:spPr>
          <a:xfrm rot="1526781">
            <a:off x="5349617" y="741071"/>
            <a:ext cx="3943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</a:rPr>
              <a:t>Rua </a:t>
            </a:r>
            <a:r>
              <a:rPr lang="pt-BR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</a:rPr>
              <a:t>Corgie</a:t>
            </a:r>
            <a:r>
              <a:rPr lang="pt-BR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</a:rPr>
              <a:t> Assad Abdalla</a:t>
            </a:r>
          </a:p>
        </p:txBody>
      </p:sp>
    </p:spTree>
    <p:extLst>
      <p:ext uri="{BB962C8B-B14F-4D97-AF65-F5344CB8AC3E}">
        <p14:creationId xmlns:p14="http://schemas.microsoft.com/office/powerpoint/2010/main" val="29512396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BBE31266-6525-802A-EA54-EE5622F186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756D243-6383-AB87-FF59-AA74643A29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72171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pt-BR">
                <a:solidFill>
                  <a:schemeClr val="bg1">
                    <a:lumMod val="50000"/>
                  </a:schemeClr>
                </a:solidFill>
                <a:latin typeface="Bahnschrift Light" panose="020B0502040204020203" pitchFamily="34" charset="0"/>
              </a:rPr>
              <a:t>Proposta para a Área</a:t>
            </a:r>
            <a:br>
              <a:rPr lang="pt-BR">
                <a:solidFill>
                  <a:schemeClr val="bg1">
                    <a:lumMod val="50000"/>
                  </a:schemeClr>
                </a:solidFill>
                <a:latin typeface="Bahnschrift Light" panose="020B0502040204020203" pitchFamily="34" charset="0"/>
              </a:rPr>
            </a:br>
            <a:r>
              <a:rPr lang="pt-BR">
                <a:solidFill>
                  <a:schemeClr val="bg1">
                    <a:lumMod val="50000"/>
                  </a:schemeClr>
                </a:solidFill>
                <a:latin typeface="Bahnschrift Light" panose="020B0502040204020203" pitchFamily="34" charset="0"/>
              </a:rPr>
              <a:t>sobre a laje do Reservatório</a:t>
            </a:r>
          </a:p>
        </p:txBody>
      </p:sp>
    </p:spTree>
    <p:extLst>
      <p:ext uri="{BB962C8B-B14F-4D97-AF65-F5344CB8AC3E}">
        <p14:creationId xmlns:p14="http://schemas.microsoft.com/office/powerpoint/2010/main" val="36623248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48740521-E9F4-A436-3632-09F8E6EA79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AC1E6402-0240-1EEE-2B79-2A8FBB2EB0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45251" y="6043168"/>
            <a:ext cx="7746749" cy="814832"/>
          </a:xfrm>
        </p:spPr>
        <p:txBody>
          <a:bodyPr>
            <a:normAutofit fontScale="90000"/>
          </a:bodyPr>
          <a:lstStyle/>
          <a:p>
            <a:pPr algn="r"/>
            <a:r>
              <a:rPr lang="pt-BR" dirty="0">
                <a:solidFill>
                  <a:schemeClr val="bg2">
                    <a:lumMod val="50000"/>
                  </a:schemeClr>
                </a:solidFill>
                <a:latin typeface="Bahnschrift Light" panose="020B0502040204020203" pitchFamily="34" charset="0"/>
              </a:rPr>
              <a:t>Propostas do projeto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="" xmlns:a16="http://schemas.microsoft.com/office/drawing/2014/main" id="{D0263688-7137-399B-A74C-E3A73CAB7726}"/>
              </a:ext>
            </a:extLst>
          </p:cNvPr>
          <p:cNvSpPr txBox="1"/>
          <p:nvPr/>
        </p:nvSpPr>
        <p:spPr>
          <a:xfrm>
            <a:off x="930441" y="-20511"/>
            <a:ext cx="10594620" cy="61468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pt-BR" sz="2000">
                <a:solidFill>
                  <a:schemeClr val="bg2">
                    <a:lumMod val="50000"/>
                  </a:schemeClr>
                </a:solidFill>
                <a:latin typeface="Bahnschrift Light" panose="020B0502040204020203" pitchFamily="34" charset="0"/>
              </a:rPr>
              <a:t>Com o objetivo de </a:t>
            </a:r>
            <a:r>
              <a:rPr lang="pt-BR" sz="2000">
                <a:solidFill>
                  <a:srgbClr val="156082"/>
                </a:solidFill>
                <a:latin typeface="Bahnschrift Light" panose="020B0502040204020203" pitchFamily="34" charset="0"/>
              </a:rPr>
              <a:t>melhorar a qualidade urbana e ambiental</a:t>
            </a:r>
            <a:r>
              <a:rPr lang="pt-BR" sz="2000">
                <a:solidFill>
                  <a:schemeClr val="bg2">
                    <a:lumMod val="50000"/>
                  </a:schemeClr>
                </a:solidFill>
                <a:latin typeface="Bahnschrift Light" panose="020B0502040204020203" pitchFamily="34" charset="0"/>
              </a:rPr>
              <a:t> da região, o projeto conceitual considera as seguintes propostas: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pt-BR" sz="2000">
                <a:solidFill>
                  <a:schemeClr val="bg2">
                    <a:lumMod val="50000"/>
                  </a:schemeClr>
                </a:solidFill>
                <a:latin typeface="Bahnschrift Light" panose="020B0502040204020203" pitchFamily="34" charset="0"/>
              </a:rPr>
              <a:t>Novo paisagismo com plantio de árvores até médio porte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pt-BR" sz="2000">
                <a:solidFill>
                  <a:schemeClr val="bg2">
                    <a:lumMod val="50000"/>
                  </a:schemeClr>
                </a:solidFill>
                <a:latin typeface="Bahnschrift Light" panose="020B0502040204020203" pitchFamily="34" charset="0"/>
              </a:rPr>
              <a:t>Estrutura metálica lúdica 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pt-BR" sz="2000">
                <a:solidFill>
                  <a:schemeClr val="bg2">
                    <a:lumMod val="50000"/>
                  </a:schemeClr>
                </a:solidFill>
                <a:latin typeface="Bahnschrift Light" panose="020B0502040204020203" pitchFamily="34" charset="0"/>
              </a:rPr>
              <a:t>Mobiliário urbano (bancos, lixeiras)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pt-BR" sz="2000">
                <a:solidFill>
                  <a:schemeClr val="bg2">
                    <a:lumMod val="50000"/>
                  </a:schemeClr>
                </a:solidFill>
                <a:latin typeface="Bahnschrift Light" panose="020B0502040204020203" pitchFamily="34" charset="0"/>
              </a:rPr>
              <a:t>Desenho Universal (acessibilidade)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pt-BR" sz="2000">
                <a:solidFill>
                  <a:schemeClr val="bg2">
                    <a:lumMod val="50000"/>
                  </a:schemeClr>
                </a:solidFill>
                <a:latin typeface="Bahnschrift Light" panose="020B0502040204020203" pitchFamily="34" charset="0"/>
              </a:rPr>
              <a:t>Acesso de pedestres por todas as ruas envoltórias da praça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pt-BR" sz="2000">
                <a:solidFill>
                  <a:schemeClr val="bg2">
                    <a:lumMod val="50000"/>
                  </a:schemeClr>
                </a:solidFill>
                <a:latin typeface="Bahnschrift Light" panose="020B0502040204020203" pitchFamily="34" charset="0"/>
              </a:rPr>
              <a:t>Espaço para PMESP (equivalente ao existente antes das obras)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pt-BR" sz="2000">
                <a:solidFill>
                  <a:schemeClr val="bg2">
                    <a:lumMod val="50000"/>
                  </a:schemeClr>
                </a:solidFill>
                <a:latin typeface="Bahnschrift Light" panose="020B0502040204020203" pitchFamily="34" charset="0"/>
              </a:rPr>
              <a:t>Espaço para SAMU 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pt-BR" sz="2000">
                <a:solidFill>
                  <a:schemeClr val="bg2">
                    <a:lumMod val="50000"/>
                  </a:schemeClr>
                </a:solidFill>
                <a:latin typeface="Bahnschrift Light" panose="020B0502040204020203" pitchFamily="34" charset="0"/>
              </a:rPr>
              <a:t>Espaço para CET</a:t>
            </a:r>
          </a:p>
        </p:txBody>
      </p:sp>
    </p:spTree>
    <p:extLst>
      <p:ext uri="{BB962C8B-B14F-4D97-AF65-F5344CB8AC3E}">
        <p14:creationId xmlns:p14="http://schemas.microsoft.com/office/powerpoint/2010/main" val="13407054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F3634632-3C32-BF29-B7AC-35851419EB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8" name="Picture 24">
            <a:extLst>
              <a:ext uri="{FF2B5EF4-FFF2-40B4-BE49-F238E27FC236}">
                <a16:creationId xmlns="" xmlns:a16="http://schemas.microsoft.com/office/drawing/2014/main" id="{AE7796F9-05D5-EEB2-EE78-753EB08352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701" y="3291844"/>
            <a:ext cx="4056787" cy="271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="" xmlns:a16="http://schemas.microsoft.com/office/drawing/2014/main" id="{85D0A524-D9C7-621B-697E-6EF13203A9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6636" y="3291844"/>
            <a:ext cx="3726268" cy="2710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ítulo 1">
            <a:extLst>
              <a:ext uri="{FF2B5EF4-FFF2-40B4-BE49-F238E27FC236}">
                <a16:creationId xmlns="" xmlns:a16="http://schemas.microsoft.com/office/drawing/2014/main" id="{1CE721CE-E10F-7913-82D9-1E2C32B5EA04}"/>
              </a:ext>
            </a:extLst>
          </p:cNvPr>
          <p:cNvSpPr txBox="1">
            <a:spLocks/>
          </p:cNvSpPr>
          <p:nvPr/>
        </p:nvSpPr>
        <p:spPr>
          <a:xfrm>
            <a:off x="8482306" y="1404928"/>
            <a:ext cx="3614928" cy="8148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20000"/>
              </a:lnSpc>
            </a:pPr>
            <a:r>
              <a:rPr lang="pt-BR" sz="2800" b="1">
                <a:solidFill>
                  <a:schemeClr val="bg2">
                    <a:lumMod val="50000"/>
                  </a:schemeClr>
                </a:solidFill>
                <a:latin typeface="Bahnschrift Light" panose="020B0502040204020203" pitchFamily="34" charset="0"/>
              </a:rPr>
              <a:t>MFO Park</a:t>
            </a:r>
          </a:p>
          <a:p>
            <a:pPr algn="r">
              <a:lnSpc>
                <a:spcPct val="120000"/>
              </a:lnSpc>
            </a:pPr>
            <a:r>
              <a:rPr lang="pt-BR" sz="2000">
                <a:latin typeface="Bahnschrift Light" panose="020B0502040204020203" pitchFamily="34" charset="0"/>
              </a:rPr>
              <a:t>Zurique, Suíça</a:t>
            </a:r>
          </a:p>
          <a:p>
            <a:pPr algn="r">
              <a:lnSpc>
                <a:spcPct val="120000"/>
              </a:lnSpc>
            </a:pPr>
            <a:r>
              <a:rPr lang="pt-BR" sz="1600" err="1">
                <a:latin typeface="Bahnschrift Light" panose="020B0502040204020203" pitchFamily="34" charset="0"/>
              </a:rPr>
              <a:t>Burckhardt</a:t>
            </a:r>
            <a:r>
              <a:rPr lang="pt-BR" sz="1600">
                <a:latin typeface="Bahnschrift Light" panose="020B0502040204020203" pitchFamily="34" charset="0"/>
              </a:rPr>
              <a:t> &amp; </a:t>
            </a:r>
            <a:r>
              <a:rPr lang="pt-BR" sz="1600" err="1">
                <a:latin typeface="Bahnschrift Light" panose="020B0502040204020203" pitchFamily="34" charset="0"/>
              </a:rPr>
              <a:t>Partner</a:t>
            </a:r>
            <a:endParaRPr lang="pt-BR" sz="1600">
              <a:latin typeface="Bahnschrift Light" panose="020B0502040204020203" pitchFamily="34" charset="0"/>
            </a:endParaRPr>
          </a:p>
        </p:txBody>
      </p:sp>
      <p:pic>
        <p:nvPicPr>
          <p:cNvPr id="1054" name="Picture 30">
            <a:extLst>
              <a:ext uri="{FF2B5EF4-FFF2-40B4-BE49-F238E27FC236}">
                <a16:creationId xmlns="" xmlns:a16="http://schemas.microsoft.com/office/drawing/2014/main" id="{5AE28E9F-7005-96B5-596A-8D44F16172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45" y="126612"/>
            <a:ext cx="4051043" cy="303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>
            <a:extLst>
              <a:ext uri="{FF2B5EF4-FFF2-40B4-BE49-F238E27FC236}">
                <a16:creationId xmlns="" xmlns:a16="http://schemas.microsoft.com/office/drawing/2014/main" id="{49F7E4B8-8AB9-1AEF-74F9-D42F5A031F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654"/>
          <a:stretch/>
        </p:blipFill>
        <p:spPr bwMode="auto">
          <a:xfrm>
            <a:off x="4237020" y="93840"/>
            <a:ext cx="4068083" cy="3071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0" name="Picture 36" descr="MFO Park, public park of former … – License image – 71195580 ❘ Image  Professionals">
            <a:extLst>
              <a:ext uri="{FF2B5EF4-FFF2-40B4-BE49-F238E27FC236}">
                <a16:creationId xmlns="" xmlns:a16="http://schemas.microsoft.com/office/drawing/2014/main" id="{3DBC998B-4208-B8FA-743E-1E71D43190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37020" y="3291844"/>
            <a:ext cx="4068083" cy="271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ítulo 1">
            <a:extLst>
              <a:ext uri="{FF2B5EF4-FFF2-40B4-BE49-F238E27FC236}">
                <a16:creationId xmlns="" xmlns:a16="http://schemas.microsoft.com/office/drawing/2014/main" id="{CAB08748-61B5-89C4-9FE2-B23041F4C421}"/>
              </a:ext>
            </a:extLst>
          </p:cNvPr>
          <p:cNvSpPr txBox="1">
            <a:spLocks/>
          </p:cNvSpPr>
          <p:nvPr/>
        </p:nvSpPr>
        <p:spPr>
          <a:xfrm>
            <a:off x="4445251" y="6043168"/>
            <a:ext cx="7746749" cy="814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>
                <a:solidFill>
                  <a:schemeClr val="bg2">
                    <a:lumMod val="50000"/>
                  </a:schemeClr>
                </a:solidFill>
                <a:latin typeface="Bahnschrift Light" panose="020B0502040204020203" pitchFamily="34" charset="0"/>
              </a:rPr>
              <a:t>Referência</a:t>
            </a:r>
          </a:p>
        </p:txBody>
      </p:sp>
    </p:spTree>
    <p:extLst>
      <p:ext uri="{BB962C8B-B14F-4D97-AF65-F5344CB8AC3E}">
        <p14:creationId xmlns:p14="http://schemas.microsoft.com/office/powerpoint/2010/main" val="236621358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f398df9c-fd0c-4829-a003-c770a1c4a063}" enabled="0" method="" siteId="{f398df9c-fd0c-4829-a003-c770a1c4a06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344</Words>
  <Application>Microsoft Office PowerPoint</Application>
  <PresentationFormat>Widescreen</PresentationFormat>
  <Paragraphs>118</Paragraphs>
  <Slides>30</Slides>
  <Notes>8</Notes>
  <HiddenSlides>0</HiddenSlides>
  <MMClips>1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30</vt:i4>
      </vt:variant>
    </vt:vector>
  </HeadingPairs>
  <TitlesOfParts>
    <vt:vector size="36" baseType="lpstr">
      <vt:lpstr>Aptos</vt:lpstr>
      <vt:lpstr>Aptos Display</vt:lpstr>
      <vt:lpstr>Arial</vt:lpstr>
      <vt:lpstr>Bahnschrift Light</vt:lpstr>
      <vt:lpstr>Wingdings</vt:lpstr>
      <vt:lpstr>Tema do Office</vt:lpstr>
      <vt:lpstr>Apresentação do PowerPoint</vt:lpstr>
      <vt:lpstr>Projeto Conceitual  nova Praça  Roberto Gomes Pedrosa  </vt:lpstr>
      <vt:lpstr>Apresentação do PowerPoint</vt:lpstr>
      <vt:lpstr>Apresentação do PowerPoint</vt:lpstr>
      <vt:lpstr>Apresentação do PowerPoint</vt:lpstr>
      <vt:lpstr>Apresentação do PowerPoint</vt:lpstr>
      <vt:lpstr>Proposta para a Área sobre a laje do Reservatório</vt:lpstr>
      <vt:lpstr>Propostas do projeto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Projeto conceitual de requalificação viária da Av. Giovanni Gronchi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Julia Coelho Dourado</dc:creator>
  <cp:lastModifiedBy>Dener do Carmo Messias</cp:lastModifiedBy>
  <cp:revision>6</cp:revision>
  <dcterms:created xsi:type="dcterms:W3CDTF">2024-11-06T14:31:58Z</dcterms:created>
  <dcterms:modified xsi:type="dcterms:W3CDTF">2025-05-30T14:56:02Z</dcterms:modified>
</cp:coreProperties>
</file>