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6" r:id="rId5"/>
    <p:sldId id="264" r:id="rId6"/>
    <p:sldId id="26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0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3" autoAdjust="0"/>
  </p:normalViewPr>
  <p:slideViewPr>
    <p:cSldViewPr snapToGrid="0">
      <p:cViewPr>
        <p:scale>
          <a:sx n="150" d="100"/>
          <a:sy n="150" d="100"/>
        </p:scale>
        <p:origin x="1512" y="-4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msahmserver01\covisa-dvisam-nvrama$\VIGIAR\VIGIAR%202025\Boletim%20VIGIAR\Boletim%20Mensal\Gr&#225;ficos%20Boletim%20Mensal_Mai-2025.xlsb"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151724546979"/>
          <c:y val="7.2851670973276425E-2"/>
          <c:w val="0.86151321806351855"/>
          <c:h val="0.59389912885671914"/>
        </c:manualLayout>
      </c:layout>
      <c:lineChart>
        <c:grouping val="standard"/>
        <c:varyColors val="0"/>
        <c:ser>
          <c:idx val="0"/>
          <c:order val="0"/>
          <c:tx>
            <c:strRef>
              <c:f>'Gráfico 1'!$B$2</c:f>
              <c:strCache>
                <c:ptCount val="1"/>
                <c:pt idx="0">
                  <c:v>Temperatura Mínima</c:v>
                </c:pt>
              </c:strCache>
            </c:strRef>
          </c:tx>
          <c:spPr>
            <a:ln w="15875" cap="rnd">
              <a:solidFill>
                <a:schemeClr val="accent1"/>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1'!$B$3:$B$33</c:f>
              <c:numCache>
                <c:formatCode>0.0</c:formatCode>
                <c:ptCount val="31"/>
                <c:pt idx="0">
                  <c:v>14.5732</c:v>
                </c:pt>
                <c:pt idx="1">
                  <c:v>14.392000000000003</c:v>
                </c:pt>
                <c:pt idx="2">
                  <c:v>13.807600000000001</c:v>
                </c:pt>
                <c:pt idx="3">
                  <c:v>14.716799999999999</c:v>
                </c:pt>
                <c:pt idx="4">
                  <c:v>14.305199999999997</c:v>
                </c:pt>
                <c:pt idx="5">
                  <c:v>15.311304347826088</c:v>
                </c:pt>
                <c:pt idx="6">
                  <c:v>15.34782608695652</c:v>
                </c:pt>
                <c:pt idx="7">
                  <c:v>16.288260869565221</c:v>
                </c:pt>
                <c:pt idx="8">
                  <c:v>17.945652173913047</c:v>
                </c:pt>
                <c:pt idx="9">
                  <c:v>16.075217391304353</c:v>
                </c:pt>
                <c:pt idx="10">
                  <c:v>14.41818181818182</c:v>
                </c:pt>
                <c:pt idx="11">
                  <c:v>14.723809523809521</c:v>
                </c:pt>
                <c:pt idx="12">
                  <c:v>15.449090909090909</c:v>
                </c:pt>
                <c:pt idx="13">
                  <c:v>13.913043478260869</c:v>
                </c:pt>
                <c:pt idx="14">
                  <c:v>12.619565217391305</c:v>
                </c:pt>
                <c:pt idx="15">
                  <c:v>14.812608695652177</c:v>
                </c:pt>
                <c:pt idx="16">
                  <c:v>14.358695652173912</c:v>
                </c:pt>
                <c:pt idx="17">
                  <c:v>14.720434782608697</c:v>
                </c:pt>
                <c:pt idx="18">
                  <c:v>15.219565217391303</c:v>
                </c:pt>
                <c:pt idx="19">
                  <c:v>14.882608695652172</c:v>
                </c:pt>
                <c:pt idx="20">
                  <c:v>16.300909090909094</c:v>
                </c:pt>
                <c:pt idx="21">
                  <c:v>17.203913043478256</c:v>
                </c:pt>
                <c:pt idx="22">
                  <c:v>16.337826086956522</c:v>
                </c:pt>
                <c:pt idx="23">
                  <c:v>15.346956521739131</c:v>
                </c:pt>
                <c:pt idx="24">
                  <c:v>13.759999999999998</c:v>
                </c:pt>
                <c:pt idx="25">
                  <c:v>14.776086956521738</c:v>
                </c:pt>
                <c:pt idx="26">
                  <c:v>14.779599999999999</c:v>
                </c:pt>
                <c:pt idx="27">
                  <c:v>17.7636</c:v>
                </c:pt>
                <c:pt idx="28">
                  <c:v>10.969200000000001</c:v>
                </c:pt>
                <c:pt idx="29">
                  <c:v>8.2691999999999997</c:v>
                </c:pt>
                <c:pt idx="30">
                  <c:v>12.364399999999998</c:v>
                </c:pt>
              </c:numCache>
            </c:numRef>
          </c:val>
          <c:smooth val="0"/>
          <c:extLst>
            <c:ext xmlns:c16="http://schemas.microsoft.com/office/drawing/2014/chart" uri="{C3380CC4-5D6E-409C-BE32-E72D297353CC}">
              <c16:uniqueId val="{00000000-8719-4F51-901A-06D89521955C}"/>
            </c:ext>
          </c:extLst>
        </c:ser>
        <c:ser>
          <c:idx val="1"/>
          <c:order val="1"/>
          <c:tx>
            <c:strRef>
              <c:f>'Gráfico 1'!$C$2</c:f>
              <c:strCache>
                <c:ptCount val="1"/>
                <c:pt idx="0">
                  <c:v>Temperatura máxima</c:v>
                </c:pt>
              </c:strCache>
            </c:strRef>
          </c:tx>
          <c:spPr>
            <a:ln w="15875" cap="rnd">
              <a:solidFill>
                <a:srgbClr val="C00000"/>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1'!$C$3:$C$33</c:f>
              <c:numCache>
                <c:formatCode>0.0</c:formatCode>
                <c:ptCount val="31"/>
                <c:pt idx="0">
                  <c:v>23.095200000000006</c:v>
                </c:pt>
                <c:pt idx="1">
                  <c:v>24.891599999999997</c:v>
                </c:pt>
                <c:pt idx="2">
                  <c:v>25.001999999999999</c:v>
                </c:pt>
                <c:pt idx="3">
                  <c:v>24.352800000000006</c:v>
                </c:pt>
                <c:pt idx="4">
                  <c:v>25.716666666666669</c:v>
                </c:pt>
                <c:pt idx="5">
                  <c:v>25.615909090909089</c:v>
                </c:pt>
                <c:pt idx="6">
                  <c:v>26.582173913043476</c:v>
                </c:pt>
                <c:pt idx="7">
                  <c:v>28.762608695652172</c:v>
                </c:pt>
                <c:pt idx="8">
                  <c:v>28.778695652173923</c:v>
                </c:pt>
                <c:pt idx="9">
                  <c:v>26.106521739130436</c:v>
                </c:pt>
                <c:pt idx="10">
                  <c:v>17.455652173913048</c:v>
                </c:pt>
                <c:pt idx="11">
                  <c:v>21.103478260869569</c:v>
                </c:pt>
                <c:pt idx="12">
                  <c:v>22.755217391304353</c:v>
                </c:pt>
                <c:pt idx="13">
                  <c:v>22.77347826086957</c:v>
                </c:pt>
                <c:pt idx="14">
                  <c:v>23.476956521739126</c:v>
                </c:pt>
                <c:pt idx="15">
                  <c:v>25.255652173913042</c:v>
                </c:pt>
                <c:pt idx="16">
                  <c:v>26.52347826086956</c:v>
                </c:pt>
                <c:pt idx="17">
                  <c:v>27.206521739130441</c:v>
                </c:pt>
                <c:pt idx="18">
                  <c:v>27.884347826086952</c:v>
                </c:pt>
                <c:pt idx="19">
                  <c:v>27.364999999999995</c:v>
                </c:pt>
                <c:pt idx="20">
                  <c:v>26.803043478260872</c:v>
                </c:pt>
                <c:pt idx="21">
                  <c:v>25.009565217391302</c:v>
                </c:pt>
                <c:pt idx="22">
                  <c:v>21.47304347826087</c:v>
                </c:pt>
                <c:pt idx="23">
                  <c:v>20.43695652173913</c:v>
                </c:pt>
                <c:pt idx="24">
                  <c:v>25.689130434782605</c:v>
                </c:pt>
                <c:pt idx="25">
                  <c:v>26.6068</c:v>
                </c:pt>
                <c:pt idx="26">
                  <c:v>25.5244</c:v>
                </c:pt>
                <c:pt idx="27">
                  <c:v>26.061599999999999</c:v>
                </c:pt>
                <c:pt idx="28">
                  <c:v>19.026399999999999</c:v>
                </c:pt>
                <c:pt idx="29">
                  <c:v>19.372399999999999</c:v>
                </c:pt>
                <c:pt idx="30">
                  <c:v>23.6388</c:v>
                </c:pt>
              </c:numCache>
            </c:numRef>
          </c:val>
          <c:smooth val="0"/>
          <c:extLst>
            <c:ext xmlns:c16="http://schemas.microsoft.com/office/drawing/2014/chart" uri="{C3380CC4-5D6E-409C-BE32-E72D297353CC}">
              <c16:uniqueId val="{00000001-8719-4F51-901A-06D89521955C}"/>
            </c:ext>
          </c:extLst>
        </c:ser>
        <c:ser>
          <c:idx val="2"/>
          <c:order val="2"/>
          <c:tx>
            <c:strRef>
              <c:f>'Gráfico 1'!$D$2</c:f>
              <c:strCache>
                <c:ptCount val="1"/>
                <c:pt idx="0">
                  <c:v>Média mínima histórica</c:v>
                </c:pt>
              </c:strCache>
            </c:strRef>
          </c:tx>
          <c:spPr>
            <a:ln w="15875" cap="rnd">
              <a:solidFill>
                <a:schemeClr val="accent6"/>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1'!$D$3:$D$33</c:f>
              <c:numCache>
                <c:formatCode>0.0</c:formatCode>
                <c:ptCount val="31"/>
                <c:pt idx="0">
                  <c:v>14.6</c:v>
                </c:pt>
                <c:pt idx="1">
                  <c:v>14.6</c:v>
                </c:pt>
                <c:pt idx="2">
                  <c:v>14.6</c:v>
                </c:pt>
                <c:pt idx="3">
                  <c:v>14.6</c:v>
                </c:pt>
                <c:pt idx="4">
                  <c:v>14.6</c:v>
                </c:pt>
                <c:pt idx="5">
                  <c:v>14.6</c:v>
                </c:pt>
                <c:pt idx="6">
                  <c:v>14.6</c:v>
                </c:pt>
                <c:pt idx="7">
                  <c:v>14.6</c:v>
                </c:pt>
                <c:pt idx="8">
                  <c:v>14.6</c:v>
                </c:pt>
                <c:pt idx="9">
                  <c:v>14.6</c:v>
                </c:pt>
                <c:pt idx="10">
                  <c:v>14.6</c:v>
                </c:pt>
                <c:pt idx="11">
                  <c:v>14.6</c:v>
                </c:pt>
                <c:pt idx="12">
                  <c:v>14.6</c:v>
                </c:pt>
                <c:pt idx="13">
                  <c:v>14.6</c:v>
                </c:pt>
                <c:pt idx="14">
                  <c:v>14.6</c:v>
                </c:pt>
                <c:pt idx="15">
                  <c:v>14.6</c:v>
                </c:pt>
                <c:pt idx="16">
                  <c:v>14.6</c:v>
                </c:pt>
                <c:pt idx="17">
                  <c:v>14.6</c:v>
                </c:pt>
                <c:pt idx="18">
                  <c:v>14.6</c:v>
                </c:pt>
                <c:pt idx="19">
                  <c:v>14.6</c:v>
                </c:pt>
                <c:pt idx="20">
                  <c:v>14.6</c:v>
                </c:pt>
                <c:pt idx="21">
                  <c:v>14.6</c:v>
                </c:pt>
                <c:pt idx="22">
                  <c:v>14.6</c:v>
                </c:pt>
                <c:pt idx="23">
                  <c:v>14.6</c:v>
                </c:pt>
                <c:pt idx="24">
                  <c:v>14.6</c:v>
                </c:pt>
                <c:pt idx="25">
                  <c:v>14.6</c:v>
                </c:pt>
                <c:pt idx="26">
                  <c:v>14.6</c:v>
                </c:pt>
                <c:pt idx="27">
                  <c:v>14.6</c:v>
                </c:pt>
                <c:pt idx="28">
                  <c:v>14.6</c:v>
                </c:pt>
                <c:pt idx="29">
                  <c:v>14.6</c:v>
                </c:pt>
                <c:pt idx="30">
                  <c:v>14.6</c:v>
                </c:pt>
              </c:numCache>
            </c:numRef>
          </c:val>
          <c:smooth val="0"/>
          <c:extLst>
            <c:ext xmlns:c16="http://schemas.microsoft.com/office/drawing/2014/chart" uri="{C3380CC4-5D6E-409C-BE32-E72D297353CC}">
              <c16:uniqueId val="{00000002-8719-4F51-901A-06D89521955C}"/>
            </c:ext>
          </c:extLst>
        </c:ser>
        <c:ser>
          <c:idx val="3"/>
          <c:order val="3"/>
          <c:tx>
            <c:strRef>
              <c:f>'Gráfico 1'!$E$2</c:f>
              <c:strCache>
                <c:ptCount val="1"/>
                <c:pt idx="0">
                  <c:v>Média máxima histórica</c:v>
                </c:pt>
              </c:strCache>
            </c:strRef>
          </c:tx>
          <c:spPr>
            <a:ln w="15875" cap="rnd">
              <a:solidFill>
                <a:schemeClr val="accent4"/>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1'!$E$3:$E$33</c:f>
              <c:numCache>
                <c:formatCode>0.0</c:formatCode>
                <c:ptCount val="31"/>
                <c:pt idx="0">
                  <c:v>23.7</c:v>
                </c:pt>
                <c:pt idx="1">
                  <c:v>23.7</c:v>
                </c:pt>
                <c:pt idx="2">
                  <c:v>23.7</c:v>
                </c:pt>
                <c:pt idx="3">
                  <c:v>23.7</c:v>
                </c:pt>
                <c:pt idx="4">
                  <c:v>23.7</c:v>
                </c:pt>
                <c:pt idx="5">
                  <c:v>23.7</c:v>
                </c:pt>
                <c:pt idx="6">
                  <c:v>23.7</c:v>
                </c:pt>
                <c:pt idx="7">
                  <c:v>23.7</c:v>
                </c:pt>
                <c:pt idx="8">
                  <c:v>23.7</c:v>
                </c:pt>
                <c:pt idx="9">
                  <c:v>23.7</c:v>
                </c:pt>
                <c:pt idx="10">
                  <c:v>23.7</c:v>
                </c:pt>
                <c:pt idx="11">
                  <c:v>23.7</c:v>
                </c:pt>
                <c:pt idx="12">
                  <c:v>23.7</c:v>
                </c:pt>
                <c:pt idx="13">
                  <c:v>23.7</c:v>
                </c:pt>
                <c:pt idx="14">
                  <c:v>23.7</c:v>
                </c:pt>
                <c:pt idx="15">
                  <c:v>23.7</c:v>
                </c:pt>
                <c:pt idx="16">
                  <c:v>23.7</c:v>
                </c:pt>
                <c:pt idx="17">
                  <c:v>23.7</c:v>
                </c:pt>
                <c:pt idx="18">
                  <c:v>23.7</c:v>
                </c:pt>
                <c:pt idx="19">
                  <c:v>23.7</c:v>
                </c:pt>
                <c:pt idx="20">
                  <c:v>23.7</c:v>
                </c:pt>
                <c:pt idx="21">
                  <c:v>23.7</c:v>
                </c:pt>
                <c:pt idx="22">
                  <c:v>23.7</c:v>
                </c:pt>
                <c:pt idx="23">
                  <c:v>23.7</c:v>
                </c:pt>
                <c:pt idx="24">
                  <c:v>23.7</c:v>
                </c:pt>
                <c:pt idx="25">
                  <c:v>23.7</c:v>
                </c:pt>
                <c:pt idx="26">
                  <c:v>23.7</c:v>
                </c:pt>
                <c:pt idx="27">
                  <c:v>23.7</c:v>
                </c:pt>
                <c:pt idx="28">
                  <c:v>23.7</c:v>
                </c:pt>
                <c:pt idx="29">
                  <c:v>23.7</c:v>
                </c:pt>
                <c:pt idx="30">
                  <c:v>23.7</c:v>
                </c:pt>
              </c:numCache>
            </c:numRef>
          </c:val>
          <c:smooth val="0"/>
          <c:extLst>
            <c:ext xmlns:c16="http://schemas.microsoft.com/office/drawing/2014/chart" uri="{C3380CC4-5D6E-409C-BE32-E72D297353CC}">
              <c16:uniqueId val="{00000003-8719-4F51-901A-06D89521955C}"/>
            </c:ext>
          </c:extLst>
        </c:ser>
        <c:ser>
          <c:idx val="4"/>
          <c:order val="4"/>
          <c:tx>
            <c:strRef>
              <c:f>'Gráfico 1'!$F$2</c:f>
              <c:strCache>
                <c:ptCount val="1"/>
                <c:pt idx="0">
                  <c:v>Estado de Atenção</c:v>
                </c:pt>
              </c:strCache>
            </c:strRef>
          </c:tx>
          <c:spPr>
            <a:ln w="15875" cap="rnd">
              <a:solidFill>
                <a:schemeClr val="accent5"/>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1'!$F$3:$F$33</c:f>
              <c:numCache>
                <c:formatCode>0.0</c:formatCode>
                <c:ptCount val="31"/>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13</c:v>
                </c:pt>
                <c:pt idx="29">
                  <c:v>13</c:v>
                </c:pt>
                <c:pt idx="30">
                  <c:v>13</c:v>
                </c:pt>
              </c:numCache>
            </c:numRef>
          </c:val>
          <c:smooth val="0"/>
          <c:extLst>
            <c:ext xmlns:c16="http://schemas.microsoft.com/office/drawing/2014/chart" uri="{C3380CC4-5D6E-409C-BE32-E72D297353CC}">
              <c16:uniqueId val="{00000004-8719-4F51-901A-06D89521955C}"/>
            </c:ext>
          </c:extLst>
        </c:ser>
        <c:ser>
          <c:idx val="5"/>
          <c:order val="5"/>
          <c:tx>
            <c:strRef>
              <c:f>'Gráfico 1'!$G$2</c:f>
              <c:strCache>
                <c:ptCount val="1"/>
                <c:pt idx="0">
                  <c:v>Estado de Alerta</c:v>
                </c:pt>
              </c:strCache>
            </c:strRef>
          </c:tx>
          <c:spPr>
            <a:ln w="15875" cap="rnd">
              <a:solidFill>
                <a:schemeClr val="accent2"/>
              </a:solidFill>
              <a:round/>
            </a:ln>
            <a:effectLst/>
          </c:spPr>
          <c:marker>
            <c:symbol val="none"/>
          </c:marker>
          <c:cat>
            <c:numRef>
              <c:f>'Gráfico 1'!$A$3:$A$33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'Gráfico 1'!$G$3:$G$33</c:f>
              <c:numCache>
                <c:formatCode>0.0</c:formatCode>
                <c:ptCount val="3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numCache>
            </c:numRef>
          </c:val>
          <c:smooth val="0"/>
          <c:extLst>
            <c:ext xmlns:c16="http://schemas.microsoft.com/office/drawing/2014/chart" uri="{C3380CC4-5D6E-409C-BE32-E72D297353CC}">
              <c16:uniqueId val="{00000005-8719-4F51-901A-06D89521955C}"/>
            </c:ext>
          </c:extLst>
        </c:ser>
        <c:dLbls>
          <c:showLegendKey val="0"/>
          <c:showVal val="0"/>
          <c:showCatName val="0"/>
          <c:showSerName val="0"/>
          <c:showPercent val="0"/>
          <c:showBubbleSize val="0"/>
        </c:dLbls>
        <c:smooth val="0"/>
        <c:axId val="1027620127"/>
        <c:axId val="1027623039"/>
      </c:lineChart>
      <c:catAx>
        <c:axId val="1027620127"/>
        <c:scaling>
          <c:orientation val="minMax"/>
        </c:scaling>
        <c:delete val="0"/>
        <c:axPos val="b"/>
        <c:title>
          <c:tx>
            <c:rich>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r>
                  <a:rPr lang="pt-BR" sz="700" b="1" dirty="0"/>
                  <a:t>Dia</a:t>
                </a:r>
              </a:p>
            </c:rich>
          </c:tx>
          <c:layout>
            <c:manualLayout>
              <c:xMode val="edge"/>
              <c:yMode val="edge"/>
              <c:x val="0.51974134180236176"/>
              <c:y val="0.75656799272004782"/>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650" b="0" i="0" u="none" strike="noStrike" kern="1200" baseline="0">
                <a:solidFill>
                  <a:sysClr val="windowText" lastClr="000000"/>
                </a:solidFill>
                <a:latin typeface="+mn-lt"/>
                <a:ea typeface="+mn-ea"/>
                <a:cs typeface="+mn-cs"/>
              </a:defRPr>
            </a:pPr>
            <a:endParaRPr lang="pt-BR"/>
          </a:p>
        </c:txPr>
        <c:crossAx val="1027623039"/>
        <c:crosses val="autoZero"/>
        <c:auto val="1"/>
        <c:lblAlgn val="ctr"/>
        <c:lblOffset val="100"/>
        <c:noMultiLvlLbl val="0"/>
      </c:catAx>
      <c:valAx>
        <c:axId val="1027623039"/>
        <c:scaling>
          <c:orientation val="minMax"/>
          <c:max val="40"/>
        </c:scaling>
        <c:delete val="0"/>
        <c:axPos val="l"/>
        <c:title>
          <c:tx>
            <c:rich>
              <a:bodyPr rot="-540000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r>
                  <a:rPr lang="pt-BR" sz="700" b="1" dirty="0"/>
                  <a:t>Temperatura </a:t>
                </a:r>
                <a:r>
                  <a:rPr lang="pt-BR" sz="700" b="1" dirty="0" err="1"/>
                  <a:t>oC</a:t>
                </a:r>
                <a:endParaRPr lang="pt-BR" sz="700" b="1"/>
              </a:p>
            </c:rich>
          </c:tx>
          <c:overlay val="0"/>
          <c:spPr>
            <a:noFill/>
            <a:ln>
              <a:noFill/>
            </a:ln>
            <a:effectLst/>
          </c:spPr>
          <c:txPr>
            <a:bodyPr rot="-540000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pt-B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mn-lt"/>
                <a:ea typeface="+mn-ea"/>
                <a:cs typeface="+mn-cs"/>
              </a:defRPr>
            </a:pPr>
            <a:endParaRPr lang="pt-BR"/>
          </a:p>
        </c:txPr>
        <c:crossAx val="1027620127"/>
        <c:crosses val="autoZero"/>
        <c:crossBetween val="between"/>
      </c:valAx>
      <c:spPr>
        <a:noFill/>
        <a:ln>
          <a:solidFill>
            <a:sysClr val="windowText" lastClr="000000"/>
          </a:solidFill>
        </a:ln>
        <a:effectLst/>
      </c:spPr>
    </c:plotArea>
    <c:legend>
      <c:legendPos val="b"/>
      <c:layout>
        <c:manualLayout>
          <c:xMode val="edge"/>
          <c:yMode val="edge"/>
          <c:x val="3.6445952912942892E-2"/>
          <c:y val="0.82640651440997703"/>
          <c:w val="0.92974187685427634"/>
          <c:h val="0.13385621051369032"/>
        </c:manualLayout>
      </c:layout>
      <c:overlay val="0"/>
      <c:spPr>
        <a:noFill/>
        <a:ln>
          <a:noFill/>
        </a:ln>
        <a:effectLst/>
      </c:spPr>
      <c:txPr>
        <a:bodyPr rot="0" spcFirstLastPara="1" vertOverflow="ellipsis" vert="horz" wrap="square" anchor="ctr" anchorCtr="1"/>
        <a:lstStyle/>
        <a:p>
          <a:pPr>
            <a:defRPr sz="650" b="0"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noFill/>
    <a:ln>
      <a:noFill/>
    </a:ln>
    <a:effectLst/>
  </c:spPr>
  <c:txPr>
    <a:bodyPr/>
    <a:lstStyle/>
    <a:p>
      <a:pPr>
        <a:defRPr>
          <a:solidFill>
            <a:sysClr val="windowText" lastClr="000000"/>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83968075419146E-2"/>
          <c:y val="7.407407407407407E-2"/>
          <c:w val="0.89671058974771012"/>
          <c:h val="0.72035505978419367"/>
        </c:manualLayout>
      </c:layout>
      <c:barChart>
        <c:barDir val="col"/>
        <c:grouping val="clustered"/>
        <c:varyColors val="0"/>
        <c:ser>
          <c:idx val="0"/>
          <c:order val="0"/>
          <c:spPr>
            <a:solidFill>
              <a:schemeClr val="accent5"/>
            </a:solidFill>
            <a:ln>
              <a:noFill/>
            </a:ln>
            <a:effectLst/>
          </c:spPr>
          <c:invertIfNegative val="0"/>
          <c:dPt>
            <c:idx val="30"/>
            <c:invertIfNegative val="0"/>
            <c:bubble3D val="0"/>
            <c:spPr>
              <a:solidFill>
                <a:schemeClr val="accent5"/>
              </a:solidFill>
              <a:ln>
                <a:noFill/>
              </a:ln>
              <a:effectLst/>
            </c:spPr>
            <c:extLst>
              <c:ext xmlns:c16="http://schemas.microsoft.com/office/drawing/2014/chart" uri="{C3380CC4-5D6E-409C-BE32-E72D297353CC}">
                <c16:uniqueId val="{00000001-091B-40E5-AAEF-532145FB9B48}"/>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03-091B-40E5-AAEF-532145FB9B48}"/>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05-091B-40E5-AAEF-532145FB9B48}"/>
              </c:ext>
            </c:extLst>
          </c:dPt>
          <c:dPt>
            <c:idx val="33"/>
            <c:invertIfNegative val="0"/>
            <c:bubble3D val="0"/>
            <c:spPr>
              <a:solidFill>
                <a:schemeClr val="accent5"/>
              </a:solidFill>
              <a:ln>
                <a:noFill/>
              </a:ln>
              <a:effectLst/>
            </c:spPr>
            <c:extLst>
              <c:ext xmlns:c16="http://schemas.microsoft.com/office/drawing/2014/chart" uri="{C3380CC4-5D6E-409C-BE32-E72D297353CC}">
                <c16:uniqueId val="{00000007-091B-40E5-AAEF-532145FB9B48}"/>
              </c:ext>
            </c:extLst>
          </c:dPt>
          <c:dPt>
            <c:idx val="34"/>
            <c:invertIfNegative val="0"/>
            <c:bubble3D val="0"/>
            <c:spPr>
              <a:solidFill>
                <a:schemeClr val="accent5"/>
              </a:solidFill>
              <a:ln>
                <a:noFill/>
              </a:ln>
              <a:effectLst/>
            </c:spPr>
            <c:extLst>
              <c:ext xmlns:c16="http://schemas.microsoft.com/office/drawing/2014/chart" uri="{C3380CC4-5D6E-409C-BE32-E72D297353CC}">
                <c16:uniqueId val="{00000009-091B-40E5-AAEF-532145FB9B48}"/>
              </c:ext>
            </c:extLst>
          </c:dPt>
          <c:dPt>
            <c:idx val="35"/>
            <c:invertIfNegative val="0"/>
            <c:bubble3D val="0"/>
            <c:spPr>
              <a:solidFill>
                <a:schemeClr val="accent4"/>
              </a:solidFill>
              <a:ln>
                <a:noFill/>
              </a:ln>
              <a:effectLst/>
            </c:spPr>
            <c:extLst>
              <c:ext xmlns:c16="http://schemas.microsoft.com/office/drawing/2014/chart" uri="{C3380CC4-5D6E-409C-BE32-E72D297353CC}">
                <c16:uniqueId val="{0000000B-091B-40E5-AAEF-532145FB9B48}"/>
              </c:ext>
            </c:extLst>
          </c:dPt>
          <c:dPt>
            <c:idx val="36"/>
            <c:invertIfNegative val="0"/>
            <c:bubble3D val="0"/>
            <c:spPr>
              <a:solidFill>
                <a:schemeClr val="accent4"/>
              </a:solidFill>
              <a:ln>
                <a:noFill/>
              </a:ln>
              <a:effectLst/>
            </c:spPr>
            <c:extLst>
              <c:ext xmlns:c16="http://schemas.microsoft.com/office/drawing/2014/chart" uri="{C3380CC4-5D6E-409C-BE32-E72D297353CC}">
                <c16:uniqueId val="{0000000D-091B-40E5-AAEF-532145FB9B48}"/>
              </c:ext>
            </c:extLst>
          </c:dPt>
          <c:dPt>
            <c:idx val="37"/>
            <c:invertIfNegative val="0"/>
            <c:bubble3D val="0"/>
            <c:spPr>
              <a:solidFill>
                <a:schemeClr val="accent4"/>
              </a:solidFill>
              <a:ln>
                <a:noFill/>
              </a:ln>
              <a:effectLst/>
            </c:spPr>
            <c:extLst>
              <c:ext xmlns:c16="http://schemas.microsoft.com/office/drawing/2014/chart" uri="{C3380CC4-5D6E-409C-BE32-E72D297353CC}">
                <c16:uniqueId val="{0000000F-091B-40E5-AAEF-532145FB9B48}"/>
              </c:ext>
            </c:extLst>
          </c:dPt>
          <c:dPt>
            <c:idx val="38"/>
            <c:invertIfNegative val="0"/>
            <c:bubble3D val="0"/>
            <c:spPr>
              <a:solidFill>
                <a:schemeClr val="accent4"/>
              </a:solidFill>
              <a:ln>
                <a:noFill/>
              </a:ln>
              <a:effectLst/>
            </c:spPr>
            <c:extLst>
              <c:ext xmlns:c16="http://schemas.microsoft.com/office/drawing/2014/chart" uri="{C3380CC4-5D6E-409C-BE32-E72D297353CC}">
                <c16:uniqueId val="{00000011-091B-40E5-AAEF-532145FB9B48}"/>
              </c:ext>
            </c:extLst>
          </c:dPt>
          <c:dPt>
            <c:idx val="39"/>
            <c:invertIfNegative val="0"/>
            <c:bubble3D val="0"/>
            <c:spPr>
              <a:solidFill>
                <a:schemeClr val="accent4"/>
              </a:solidFill>
              <a:ln>
                <a:noFill/>
              </a:ln>
              <a:effectLst/>
            </c:spPr>
            <c:extLst>
              <c:ext xmlns:c16="http://schemas.microsoft.com/office/drawing/2014/chart" uri="{C3380CC4-5D6E-409C-BE32-E72D297353CC}">
                <c16:uniqueId val="{00000013-091B-40E5-AAEF-532145FB9B48}"/>
              </c:ext>
            </c:extLst>
          </c:dPt>
          <c:dPt>
            <c:idx val="40"/>
            <c:invertIfNegative val="0"/>
            <c:bubble3D val="0"/>
            <c:spPr>
              <a:solidFill>
                <a:schemeClr val="accent4"/>
              </a:solidFill>
              <a:ln>
                <a:noFill/>
              </a:ln>
              <a:effectLst/>
            </c:spPr>
            <c:extLst>
              <c:ext xmlns:c16="http://schemas.microsoft.com/office/drawing/2014/chart" uri="{C3380CC4-5D6E-409C-BE32-E72D297353CC}">
                <c16:uniqueId val="{00000015-091B-40E5-AAEF-532145FB9B48}"/>
              </c:ext>
            </c:extLst>
          </c:dPt>
          <c:dPt>
            <c:idx val="41"/>
            <c:invertIfNegative val="0"/>
            <c:bubble3D val="0"/>
            <c:spPr>
              <a:solidFill>
                <a:schemeClr val="accent4"/>
              </a:solidFill>
              <a:ln>
                <a:noFill/>
              </a:ln>
              <a:effectLst/>
            </c:spPr>
            <c:extLst>
              <c:ext xmlns:c16="http://schemas.microsoft.com/office/drawing/2014/chart" uri="{C3380CC4-5D6E-409C-BE32-E72D297353CC}">
                <c16:uniqueId val="{00000017-091B-40E5-AAEF-532145FB9B48}"/>
              </c:ext>
            </c:extLst>
          </c:dPt>
          <c:dPt>
            <c:idx val="42"/>
            <c:invertIfNegative val="0"/>
            <c:bubble3D val="0"/>
            <c:spPr>
              <a:solidFill>
                <a:schemeClr val="accent4"/>
              </a:solidFill>
              <a:ln>
                <a:noFill/>
              </a:ln>
              <a:effectLst/>
            </c:spPr>
            <c:extLst>
              <c:ext xmlns:c16="http://schemas.microsoft.com/office/drawing/2014/chart" uri="{C3380CC4-5D6E-409C-BE32-E72D297353CC}">
                <c16:uniqueId val="{00000019-091B-40E5-AAEF-532145FB9B48}"/>
              </c:ext>
            </c:extLst>
          </c:dPt>
          <c:dPt>
            <c:idx val="43"/>
            <c:invertIfNegative val="0"/>
            <c:bubble3D val="0"/>
            <c:spPr>
              <a:solidFill>
                <a:schemeClr val="accent4"/>
              </a:solidFill>
              <a:ln>
                <a:noFill/>
              </a:ln>
              <a:effectLst/>
            </c:spPr>
            <c:extLst>
              <c:ext xmlns:c16="http://schemas.microsoft.com/office/drawing/2014/chart" uri="{C3380CC4-5D6E-409C-BE32-E72D297353CC}">
                <c16:uniqueId val="{0000001B-091B-40E5-AAEF-532145FB9B48}"/>
              </c:ext>
            </c:extLst>
          </c:dPt>
          <c:dPt>
            <c:idx val="44"/>
            <c:invertIfNegative val="0"/>
            <c:bubble3D val="0"/>
            <c:spPr>
              <a:solidFill>
                <a:schemeClr val="accent4"/>
              </a:solidFill>
              <a:ln>
                <a:noFill/>
              </a:ln>
              <a:effectLst/>
            </c:spPr>
            <c:extLst>
              <c:ext xmlns:c16="http://schemas.microsoft.com/office/drawing/2014/chart" uri="{C3380CC4-5D6E-409C-BE32-E72D297353CC}">
                <c16:uniqueId val="{0000001D-091B-40E5-AAEF-532145FB9B48}"/>
              </c:ext>
            </c:extLst>
          </c:dPt>
          <c:dPt>
            <c:idx val="45"/>
            <c:invertIfNegative val="0"/>
            <c:bubble3D val="0"/>
            <c:spPr>
              <a:solidFill>
                <a:schemeClr val="accent4"/>
              </a:solidFill>
              <a:ln>
                <a:noFill/>
              </a:ln>
              <a:effectLst/>
            </c:spPr>
            <c:extLst>
              <c:ext xmlns:c16="http://schemas.microsoft.com/office/drawing/2014/chart" uri="{C3380CC4-5D6E-409C-BE32-E72D297353CC}">
                <c16:uniqueId val="{0000001F-091B-40E5-AAEF-532145FB9B48}"/>
              </c:ext>
            </c:extLst>
          </c:dPt>
          <c:dPt>
            <c:idx val="46"/>
            <c:invertIfNegative val="0"/>
            <c:bubble3D val="0"/>
            <c:spPr>
              <a:solidFill>
                <a:schemeClr val="accent4"/>
              </a:solidFill>
              <a:ln>
                <a:noFill/>
              </a:ln>
              <a:effectLst/>
            </c:spPr>
            <c:extLst>
              <c:ext xmlns:c16="http://schemas.microsoft.com/office/drawing/2014/chart" uri="{C3380CC4-5D6E-409C-BE32-E72D297353CC}">
                <c16:uniqueId val="{00000021-091B-40E5-AAEF-532145FB9B48}"/>
              </c:ext>
            </c:extLst>
          </c:dPt>
          <c:dPt>
            <c:idx val="47"/>
            <c:invertIfNegative val="0"/>
            <c:bubble3D val="0"/>
            <c:spPr>
              <a:solidFill>
                <a:schemeClr val="accent4"/>
              </a:solidFill>
              <a:ln>
                <a:noFill/>
              </a:ln>
              <a:effectLst/>
            </c:spPr>
            <c:extLst>
              <c:ext xmlns:c16="http://schemas.microsoft.com/office/drawing/2014/chart" uri="{C3380CC4-5D6E-409C-BE32-E72D297353CC}">
                <c16:uniqueId val="{00000023-091B-40E5-AAEF-532145FB9B48}"/>
              </c:ext>
            </c:extLst>
          </c:dPt>
          <c:dPt>
            <c:idx val="48"/>
            <c:invertIfNegative val="0"/>
            <c:bubble3D val="0"/>
            <c:spPr>
              <a:solidFill>
                <a:schemeClr val="accent4"/>
              </a:solidFill>
              <a:ln>
                <a:noFill/>
              </a:ln>
              <a:effectLst/>
            </c:spPr>
            <c:extLst>
              <c:ext xmlns:c16="http://schemas.microsoft.com/office/drawing/2014/chart" uri="{C3380CC4-5D6E-409C-BE32-E72D297353CC}">
                <c16:uniqueId val="{00000025-091B-40E5-AAEF-532145FB9B48}"/>
              </c:ext>
            </c:extLst>
          </c:dPt>
          <c:dPt>
            <c:idx val="49"/>
            <c:invertIfNegative val="0"/>
            <c:bubble3D val="0"/>
            <c:spPr>
              <a:solidFill>
                <a:schemeClr val="accent4"/>
              </a:solidFill>
              <a:ln>
                <a:noFill/>
              </a:ln>
              <a:effectLst/>
            </c:spPr>
            <c:extLst>
              <c:ext xmlns:c16="http://schemas.microsoft.com/office/drawing/2014/chart" uri="{C3380CC4-5D6E-409C-BE32-E72D297353CC}">
                <c16:uniqueId val="{00000027-091B-40E5-AAEF-532145FB9B48}"/>
              </c:ext>
            </c:extLst>
          </c:dPt>
          <c:dPt>
            <c:idx val="50"/>
            <c:invertIfNegative val="0"/>
            <c:bubble3D val="0"/>
            <c:spPr>
              <a:solidFill>
                <a:schemeClr val="accent4"/>
              </a:solidFill>
              <a:ln>
                <a:noFill/>
              </a:ln>
              <a:effectLst/>
            </c:spPr>
            <c:extLst>
              <c:ext xmlns:c16="http://schemas.microsoft.com/office/drawing/2014/chart" uri="{C3380CC4-5D6E-409C-BE32-E72D297353CC}">
                <c16:uniqueId val="{00000029-091B-40E5-AAEF-532145FB9B48}"/>
              </c:ext>
            </c:extLst>
          </c:dPt>
          <c:dPt>
            <c:idx val="51"/>
            <c:invertIfNegative val="0"/>
            <c:bubble3D val="0"/>
            <c:spPr>
              <a:solidFill>
                <a:schemeClr val="accent4"/>
              </a:solidFill>
              <a:ln>
                <a:noFill/>
              </a:ln>
              <a:effectLst/>
            </c:spPr>
            <c:extLst>
              <c:ext xmlns:c16="http://schemas.microsoft.com/office/drawing/2014/chart" uri="{C3380CC4-5D6E-409C-BE32-E72D297353CC}">
                <c16:uniqueId val="{0000002B-091B-40E5-AAEF-532145FB9B48}"/>
              </c:ext>
            </c:extLst>
          </c:dPt>
          <c:dPt>
            <c:idx val="52"/>
            <c:invertIfNegative val="0"/>
            <c:bubble3D val="0"/>
            <c:spPr>
              <a:solidFill>
                <a:schemeClr val="accent4"/>
              </a:solidFill>
              <a:ln>
                <a:noFill/>
              </a:ln>
              <a:effectLst/>
            </c:spPr>
            <c:extLst>
              <c:ext xmlns:c16="http://schemas.microsoft.com/office/drawing/2014/chart" uri="{C3380CC4-5D6E-409C-BE32-E72D297353CC}">
                <c16:uniqueId val="{0000002D-091B-40E5-AAEF-532145FB9B48}"/>
              </c:ext>
            </c:extLst>
          </c:dPt>
          <c:dPt>
            <c:idx val="53"/>
            <c:invertIfNegative val="0"/>
            <c:bubble3D val="0"/>
            <c:spPr>
              <a:solidFill>
                <a:schemeClr val="accent4"/>
              </a:solidFill>
              <a:ln>
                <a:noFill/>
              </a:ln>
              <a:effectLst/>
            </c:spPr>
            <c:extLst>
              <c:ext xmlns:c16="http://schemas.microsoft.com/office/drawing/2014/chart" uri="{C3380CC4-5D6E-409C-BE32-E72D297353CC}">
                <c16:uniqueId val="{0000002F-091B-40E5-AAEF-532145FB9B48}"/>
              </c:ext>
            </c:extLst>
          </c:dPt>
          <c:dPt>
            <c:idx val="54"/>
            <c:invertIfNegative val="0"/>
            <c:bubble3D val="0"/>
            <c:spPr>
              <a:solidFill>
                <a:schemeClr val="accent4"/>
              </a:solidFill>
              <a:ln>
                <a:noFill/>
              </a:ln>
              <a:effectLst/>
            </c:spPr>
            <c:extLst>
              <c:ext xmlns:c16="http://schemas.microsoft.com/office/drawing/2014/chart" uri="{C3380CC4-5D6E-409C-BE32-E72D297353CC}">
                <c16:uniqueId val="{00000031-091B-40E5-AAEF-532145FB9B48}"/>
              </c:ext>
            </c:extLst>
          </c:dPt>
          <c:dPt>
            <c:idx val="55"/>
            <c:invertIfNegative val="0"/>
            <c:bubble3D val="0"/>
            <c:spPr>
              <a:solidFill>
                <a:schemeClr val="accent4"/>
              </a:solidFill>
              <a:ln>
                <a:noFill/>
              </a:ln>
              <a:effectLst/>
            </c:spPr>
            <c:extLst>
              <c:ext xmlns:c16="http://schemas.microsoft.com/office/drawing/2014/chart" uri="{C3380CC4-5D6E-409C-BE32-E72D297353CC}">
                <c16:uniqueId val="{00000033-091B-40E5-AAEF-532145FB9B48}"/>
              </c:ext>
            </c:extLst>
          </c:dPt>
          <c:dPt>
            <c:idx val="56"/>
            <c:invertIfNegative val="0"/>
            <c:bubble3D val="0"/>
            <c:spPr>
              <a:solidFill>
                <a:schemeClr val="accent4"/>
              </a:solidFill>
              <a:ln>
                <a:noFill/>
              </a:ln>
              <a:effectLst/>
            </c:spPr>
            <c:extLst>
              <c:ext xmlns:c16="http://schemas.microsoft.com/office/drawing/2014/chart" uri="{C3380CC4-5D6E-409C-BE32-E72D297353CC}">
                <c16:uniqueId val="{00000035-091B-40E5-AAEF-532145FB9B48}"/>
              </c:ext>
            </c:extLst>
          </c:dPt>
          <c:cat>
            <c:numRef>
              <c:f>'Gráfico 2'!$B$19:$B$75</c:f>
              <c:numCache>
                <c:formatCode>General</c:formatCode>
                <c:ptCount val="57"/>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1</c:v>
                </c:pt>
                <c:pt idx="36">
                  <c:v>2</c:v>
                </c:pt>
                <c:pt idx="37">
                  <c:v>3</c:v>
                </c:pt>
                <c:pt idx="38">
                  <c:v>4</c:v>
                </c:pt>
                <c:pt idx="39">
                  <c:v>5</c:v>
                </c:pt>
                <c:pt idx="40">
                  <c:v>6</c:v>
                </c:pt>
                <c:pt idx="41">
                  <c:v>7</c:v>
                </c:pt>
                <c:pt idx="42">
                  <c:v>8</c:v>
                </c:pt>
                <c:pt idx="43">
                  <c:v>9</c:v>
                </c:pt>
                <c:pt idx="44">
                  <c:v>10</c:v>
                </c:pt>
                <c:pt idx="45">
                  <c:v>11</c:v>
                </c:pt>
                <c:pt idx="46">
                  <c:v>12</c:v>
                </c:pt>
                <c:pt idx="47">
                  <c:v>13</c:v>
                </c:pt>
                <c:pt idx="48">
                  <c:v>14</c:v>
                </c:pt>
                <c:pt idx="49">
                  <c:v>15</c:v>
                </c:pt>
                <c:pt idx="50">
                  <c:v>16</c:v>
                </c:pt>
                <c:pt idx="51">
                  <c:v>17</c:v>
                </c:pt>
                <c:pt idx="52">
                  <c:v>18</c:v>
                </c:pt>
                <c:pt idx="53">
                  <c:v>19</c:v>
                </c:pt>
                <c:pt idx="54">
                  <c:v>20</c:v>
                </c:pt>
                <c:pt idx="55">
                  <c:v>21</c:v>
                </c:pt>
                <c:pt idx="56">
                  <c:v>22</c:v>
                </c:pt>
              </c:numCache>
            </c:numRef>
          </c:cat>
          <c:val>
            <c:numRef>
              <c:f>'Gráfico 2'!$C$19:$C$75</c:f>
              <c:numCache>
                <c:formatCode>General</c:formatCode>
                <c:ptCount val="57"/>
                <c:pt idx="0">
                  <c:v>191</c:v>
                </c:pt>
                <c:pt idx="1">
                  <c:v>177</c:v>
                </c:pt>
                <c:pt idx="2">
                  <c:v>151</c:v>
                </c:pt>
                <c:pt idx="3">
                  <c:v>149</c:v>
                </c:pt>
                <c:pt idx="4">
                  <c:v>194</c:v>
                </c:pt>
                <c:pt idx="5">
                  <c:v>217</c:v>
                </c:pt>
                <c:pt idx="6">
                  <c:v>222</c:v>
                </c:pt>
                <c:pt idx="7">
                  <c:v>225</c:v>
                </c:pt>
                <c:pt idx="8">
                  <c:v>170</c:v>
                </c:pt>
                <c:pt idx="9">
                  <c:v>131</c:v>
                </c:pt>
                <c:pt idx="10">
                  <c:v>122</c:v>
                </c:pt>
                <c:pt idx="11">
                  <c:v>108</c:v>
                </c:pt>
                <c:pt idx="12">
                  <c:v>109</c:v>
                </c:pt>
                <c:pt idx="13">
                  <c:v>204</c:v>
                </c:pt>
                <c:pt idx="14">
                  <c:v>272</c:v>
                </c:pt>
                <c:pt idx="15">
                  <c:v>185</c:v>
                </c:pt>
                <c:pt idx="16">
                  <c:v>215</c:v>
                </c:pt>
                <c:pt idx="17">
                  <c:v>183</c:v>
                </c:pt>
                <c:pt idx="18">
                  <c:v>179</c:v>
                </c:pt>
                <c:pt idx="19">
                  <c:v>171</c:v>
                </c:pt>
                <c:pt idx="20">
                  <c:v>183</c:v>
                </c:pt>
                <c:pt idx="21">
                  <c:v>201</c:v>
                </c:pt>
                <c:pt idx="22">
                  <c:v>215</c:v>
                </c:pt>
                <c:pt idx="23">
                  <c:v>213</c:v>
                </c:pt>
                <c:pt idx="24">
                  <c:v>225</c:v>
                </c:pt>
                <c:pt idx="25">
                  <c:v>196</c:v>
                </c:pt>
                <c:pt idx="26">
                  <c:v>201</c:v>
                </c:pt>
                <c:pt idx="27">
                  <c:v>223</c:v>
                </c:pt>
                <c:pt idx="28">
                  <c:v>185</c:v>
                </c:pt>
                <c:pt idx="29">
                  <c:v>217</c:v>
                </c:pt>
                <c:pt idx="30">
                  <c:v>137</c:v>
                </c:pt>
                <c:pt idx="31">
                  <c:v>113</c:v>
                </c:pt>
                <c:pt idx="32">
                  <c:v>95</c:v>
                </c:pt>
                <c:pt idx="33">
                  <c:v>76</c:v>
                </c:pt>
                <c:pt idx="34">
                  <c:v>56</c:v>
                </c:pt>
                <c:pt idx="35">
                  <c:v>75</c:v>
                </c:pt>
                <c:pt idx="36">
                  <c:v>104</c:v>
                </c:pt>
                <c:pt idx="37">
                  <c:v>73</c:v>
                </c:pt>
                <c:pt idx="38">
                  <c:v>64</c:v>
                </c:pt>
                <c:pt idx="39">
                  <c:v>106</c:v>
                </c:pt>
                <c:pt idx="40">
                  <c:v>141</c:v>
                </c:pt>
                <c:pt idx="41">
                  <c:v>322</c:v>
                </c:pt>
                <c:pt idx="42">
                  <c:v>385</c:v>
                </c:pt>
                <c:pt idx="43">
                  <c:v>414</c:v>
                </c:pt>
                <c:pt idx="44">
                  <c:v>301</c:v>
                </c:pt>
                <c:pt idx="45">
                  <c:v>295</c:v>
                </c:pt>
                <c:pt idx="46">
                  <c:v>401</c:v>
                </c:pt>
                <c:pt idx="47">
                  <c:v>342</c:v>
                </c:pt>
                <c:pt idx="48">
                  <c:v>375</c:v>
                </c:pt>
                <c:pt idx="49">
                  <c:v>332</c:v>
                </c:pt>
                <c:pt idx="50">
                  <c:v>265</c:v>
                </c:pt>
                <c:pt idx="51">
                  <c:v>267</c:v>
                </c:pt>
                <c:pt idx="52">
                  <c:v>288</c:v>
                </c:pt>
                <c:pt idx="53">
                  <c:v>322</c:v>
                </c:pt>
                <c:pt idx="54">
                  <c:v>349</c:v>
                </c:pt>
                <c:pt idx="55">
                  <c:v>363</c:v>
                </c:pt>
                <c:pt idx="56">
                  <c:v>260</c:v>
                </c:pt>
              </c:numCache>
            </c:numRef>
          </c:val>
          <c:extLst>
            <c:ext xmlns:c16="http://schemas.microsoft.com/office/drawing/2014/chart" uri="{C3380CC4-5D6E-409C-BE32-E72D297353CC}">
              <c16:uniqueId val="{00000036-091B-40E5-AAEF-532145FB9B48}"/>
            </c:ext>
          </c:extLst>
        </c:ser>
        <c:dLbls>
          <c:showLegendKey val="0"/>
          <c:showVal val="0"/>
          <c:showCatName val="0"/>
          <c:showSerName val="0"/>
          <c:showPercent val="0"/>
          <c:showBubbleSize val="0"/>
        </c:dLbls>
        <c:gapWidth val="75"/>
        <c:overlap val="-27"/>
        <c:axId val="1208355231"/>
        <c:axId val="1128619679"/>
      </c:barChart>
      <c:catAx>
        <c:axId val="1208355231"/>
        <c:scaling>
          <c:orientation val="minMax"/>
        </c:scaling>
        <c:delete val="0"/>
        <c:axPos val="b"/>
        <c:title>
          <c:tx>
            <c:rich>
              <a:bodyPr rot="0" spcFirstLastPara="1" vertOverflow="ellipsis" vert="horz" wrap="square" anchor="ctr" anchorCtr="1"/>
              <a:lstStyle/>
              <a:p>
                <a:pPr>
                  <a:defRPr sz="750" b="1" i="0" u="none" strike="noStrike" kern="1200" baseline="0">
                    <a:solidFill>
                      <a:sysClr val="windowText" lastClr="000000"/>
                    </a:solidFill>
                    <a:latin typeface="+mn-lt"/>
                    <a:ea typeface="+mn-ea"/>
                    <a:cs typeface="+mn-cs"/>
                  </a:defRPr>
                </a:pPr>
                <a:r>
                  <a:rPr lang="pt-BR" sz="750" b="1"/>
                  <a:t>Semana Epidemiológica - início de sintomas</a:t>
                </a:r>
              </a:p>
            </c:rich>
          </c:tx>
          <c:layout>
            <c:manualLayout>
              <c:xMode val="edge"/>
              <c:yMode val="edge"/>
              <c:x val="0.34466378354481081"/>
              <c:y val="0.89659703150018444"/>
            </c:manualLayout>
          </c:layout>
          <c:overlay val="0"/>
          <c:spPr>
            <a:noFill/>
            <a:ln>
              <a:noFill/>
            </a:ln>
            <a:effectLst/>
          </c:spPr>
          <c:txPr>
            <a:bodyPr rot="0" spcFirstLastPara="1" vertOverflow="ellipsis" vert="horz" wrap="square" anchor="ctr" anchorCtr="1"/>
            <a:lstStyle/>
            <a:p>
              <a:pPr>
                <a:defRPr sz="750" b="1" i="0" u="none" strike="noStrike" kern="1200" baseline="0">
                  <a:solidFill>
                    <a:sysClr val="windowText" lastClr="000000"/>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ysClr val="windowText" lastClr="000000"/>
                </a:solidFill>
                <a:latin typeface="+mn-lt"/>
                <a:ea typeface="+mn-ea"/>
                <a:cs typeface="+mn-cs"/>
              </a:defRPr>
            </a:pPr>
            <a:endParaRPr lang="pt-BR"/>
          </a:p>
        </c:txPr>
        <c:crossAx val="1128619679"/>
        <c:crosses val="autoZero"/>
        <c:auto val="1"/>
        <c:lblAlgn val="ctr"/>
        <c:lblOffset val="100"/>
        <c:tickLblSkip val="1"/>
        <c:noMultiLvlLbl val="0"/>
      </c:catAx>
      <c:valAx>
        <c:axId val="1128619679"/>
        <c:scaling>
          <c:orientation val="minMax"/>
          <c:max val="500"/>
        </c:scaling>
        <c:delete val="0"/>
        <c:axPos val="l"/>
        <c:title>
          <c:tx>
            <c:rich>
              <a:bodyPr rot="-5400000" spcFirstLastPara="1" vertOverflow="ellipsis" vert="horz" wrap="square" anchor="ctr" anchorCtr="1"/>
              <a:lstStyle/>
              <a:p>
                <a:pPr>
                  <a:defRPr sz="750" b="1" i="0" u="none" strike="noStrike" kern="1200" baseline="0">
                    <a:solidFill>
                      <a:sysClr val="windowText" lastClr="000000"/>
                    </a:solidFill>
                    <a:latin typeface="+mn-lt"/>
                    <a:ea typeface="+mn-ea"/>
                    <a:cs typeface="+mn-cs"/>
                  </a:defRPr>
                </a:pPr>
                <a:r>
                  <a:rPr lang="pt-BR" sz="750" b="1"/>
                  <a:t>nº de casos</a:t>
                </a:r>
              </a:p>
            </c:rich>
          </c:tx>
          <c:layout>
            <c:manualLayout>
              <c:xMode val="edge"/>
              <c:yMode val="edge"/>
              <c:x val="4.6924030456430687E-3"/>
              <c:y val="0.25156045303506308"/>
            </c:manualLayout>
          </c:layout>
          <c:overlay val="0"/>
          <c:spPr>
            <a:noFill/>
            <a:ln>
              <a:noFill/>
            </a:ln>
            <a:effectLst/>
          </c:spPr>
          <c:txPr>
            <a:bodyPr rot="-5400000" spcFirstLastPara="1" vertOverflow="ellipsis" vert="horz" wrap="square" anchor="ctr" anchorCtr="1"/>
            <a:lstStyle/>
            <a:p>
              <a:pPr>
                <a:defRPr sz="750" b="1" i="0" u="none" strike="noStrike" kern="1200" baseline="0">
                  <a:solidFill>
                    <a:sysClr val="windowText" lastClr="000000"/>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pt-BR"/>
          </a:p>
        </c:txPr>
        <c:crossAx val="1208355231"/>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75698763128082E-2"/>
          <c:y val="6.260845559236472E-2"/>
          <c:w val="0.82478337042271677"/>
          <c:h val="0.58828195585767762"/>
        </c:manualLayout>
      </c:layout>
      <c:barChart>
        <c:barDir val="col"/>
        <c:grouping val="clustered"/>
        <c:varyColors val="0"/>
        <c:ser>
          <c:idx val="0"/>
          <c:order val="0"/>
          <c:tx>
            <c:strRef>
              <c:f>'Gráfico 3'!$B$2</c:f>
              <c:strCache>
                <c:ptCount val="1"/>
                <c:pt idx="0">
                  <c:v>nº de casos</c:v>
                </c:pt>
              </c:strCache>
            </c:strRef>
          </c:tx>
          <c:spPr>
            <a:solidFill>
              <a:schemeClr val="accent1"/>
            </a:solidFill>
            <a:ln>
              <a:noFill/>
            </a:ln>
            <a:effectLst/>
          </c:spPr>
          <c:invertIfNegative val="0"/>
          <c:cat>
            <c:numRef>
              <c:f>'Gráfico 3'!$A$6:$A$33</c:f>
              <c:numCache>
                <c:formatCode>[$-416]d\-mmm;@</c:formatCode>
                <c:ptCount val="28"/>
                <c:pt idx="0">
                  <c:v>45781</c:v>
                </c:pt>
                <c:pt idx="1">
                  <c:v>45782</c:v>
                </c:pt>
                <c:pt idx="2">
                  <c:v>45783</c:v>
                </c:pt>
                <c:pt idx="3">
                  <c:v>45784</c:v>
                </c:pt>
                <c:pt idx="4">
                  <c:v>45785</c:v>
                </c:pt>
                <c:pt idx="5">
                  <c:v>45786</c:v>
                </c:pt>
                <c:pt idx="6">
                  <c:v>45787</c:v>
                </c:pt>
                <c:pt idx="7">
                  <c:v>45788</c:v>
                </c:pt>
                <c:pt idx="8">
                  <c:v>45789</c:v>
                </c:pt>
                <c:pt idx="9">
                  <c:v>45790</c:v>
                </c:pt>
                <c:pt idx="10">
                  <c:v>45791</c:v>
                </c:pt>
                <c:pt idx="11">
                  <c:v>45792</c:v>
                </c:pt>
                <c:pt idx="12">
                  <c:v>45793</c:v>
                </c:pt>
                <c:pt idx="13">
                  <c:v>45794</c:v>
                </c:pt>
                <c:pt idx="14">
                  <c:v>45795</c:v>
                </c:pt>
                <c:pt idx="15">
                  <c:v>45796</c:v>
                </c:pt>
                <c:pt idx="16">
                  <c:v>45797</c:v>
                </c:pt>
                <c:pt idx="17">
                  <c:v>45798</c:v>
                </c:pt>
                <c:pt idx="18">
                  <c:v>45799</c:v>
                </c:pt>
                <c:pt idx="19">
                  <c:v>45800</c:v>
                </c:pt>
                <c:pt idx="20">
                  <c:v>45801</c:v>
                </c:pt>
                <c:pt idx="21">
                  <c:v>45802</c:v>
                </c:pt>
                <c:pt idx="22">
                  <c:v>45803</c:v>
                </c:pt>
                <c:pt idx="23">
                  <c:v>45804</c:v>
                </c:pt>
                <c:pt idx="24">
                  <c:v>45805</c:v>
                </c:pt>
                <c:pt idx="25">
                  <c:v>45806</c:v>
                </c:pt>
                <c:pt idx="26">
                  <c:v>45807</c:v>
                </c:pt>
                <c:pt idx="27">
                  <c:v>45808</c:v>
                </c:pt>
              </c:numCache>
            </c:numRef>
          </c:cat>
          <c:val>
            <c:numRef>
              <c:f>'Gráfico 3'!$B$6:$B$33</c:f>
              <c:numCache>
                <c:formatCode>0</c:formatCode>
                <c:ptCount val="28"/>
                <c:pt idx="0">
                  <c:v>27</c:v>
                </c:pt>
                <c:pt idx="1">
                  <c:v>52</c:v>
                </c:pt>
                <c:pt idx="2">
                  <c:v>47</c:v>
                </c:pt>
                <c:pt idx="3">
                  <c:v>36</c:v>
                </c:pt>
                <c:pt idx="4">
                  <c:v>45</c:v>
                </c:pt>
                <c:pt idx="5">
                  <c:v>50</c:v>
                </c:pt>
                <c:pt idx="6">
                  <c:v>65</c:v>
                </c:pt>
                <c:pt idx="7">
                  <c:v>55</c:v>
                </c:pt>
                <c:pt idx="8">
                  <c:v>59</c:v>
                </c:pt>
                <c:pt idx="9">
                  <c:v>52</c:v>
                </c:pt>
                <c:pt idx="10">
                  <c:v>46</c:v>
                </c:pt>
                <c:pt idx="11">
                  <c:v>47</c:v>
                </c:pt>
                <c:pt idx="12">
                  <c:v>43</c:v>
                </c:pt>
                <c:pt idx="13">
                  <c:v>47</c:v>
                </c:pt>
                <c:pt idx="14">
                  <c:v>50</c:v>
                </c:pt>
                <c:pt idx="15">
                  <c:v>65</c:v>
                </c:pt>
                <c:pt idx="16">
                  <c:v>65</c:v>
                </c:pt>
                <c:pt idx="17">
                  <c:v>52</c:v>
                </c:pt>
                <c:pt idx="18">
                  <c:v>40</c:v>
                </c:pt>
                <c:pt idx="19">
                  <c:v>61</c:v>
                </c:pt>
                <c:pt idx="20">
                  <c:v>30</c:v>
                </c:pt>
                <c:pt idx="21">
                  <c:v>48</c:v>
                </c:pt>
                <c:pt idx="22">
                  <c:v>37</c:v>
                </c:pt>
                <c:pt idx="23">
                  <c:v>27</c:v>
                </c:pt>
                <c:pt idx="24">
                  <c:v>35</c:v>
                </c:pt>
                <c:pt idx="25">
                  <c:v>29</c:v>
                </c:pt>
                <c:pt idx="26">
                  <c:v>35</c:v>
                </c:pt>
                <c:pt idx="27">
                  <c:v>49</c:v>
                </c:pt>
              </c:numCache>
            </c:numRef>
          </c:val>
          <c:extLst>
            <c:ext xmlns:c16="http://schemas.microsoft.com/office/drawing/2014/chart" uri="{C3380CC4-5D6E-409C-BE32-E72D297353CC}">
              <c16:uniqueId val="{00000000-F20E-497D-A2F4-689788C63B0D}"/>
            </c:ext>
          </c:extLst>
        </c:ser>
        <c:dLbls>
          <c:showLegendKey val="0"/>
          <c:showVal val="0"/>
          <c:showCatName val="0"/>
          <c:showSerName val="0"/>
          <c:showPercent val="0"/>
          <c:showBubbleSize val="0"/>
        </c:dLbls>
        <c:gapWidth val="219"/>
        <c:overlap val="-27"/>
        <c:axId val="52120719"/>
        <c:axId val="52126543"/>
      </c:barChart>
      <c:lineChart>
        <c:grouping val="standard"/>
        <c:varyColors val="0"/>
        <c:ser>
          <c:idx val="1"/>
          <c:order val="1"/>
          <c:tx>
            <c:strRef>
              <c:f>'Gráfico 3'!$C$2</c:f>
              <c:strCache>
                <c:ptCount val="1"/>
                <c:pt idx="0">
                  <c:v>Umidade relativa do ar (mínima)</c:v>
                </c:pt>
              </c:strCache>
            </c:strRef>
          </c:tx>
          <c:spPr>
            <a:ln w="28575" cap="rnd">
              <a:solidFill>
                <a:schemeClr val="accent2"/>
              </a:solidFill>
              <a:round/>
            </a:ln>
            <a:effectLst/>
          </c:spPr>
          <c:marker>
            <c:symbol val="none"/>
          </c:marker>
          <c:cat>
            <c:numRef>
              <c:f>'Gráfico 3'!$A$6:$A$33</c:f>
              <c:numCache>
                <c:formatCode>[$-416]d\-mmm;@</c:formatCode>
                <c:ptCount val="28"/>
                <c:pt idx="0">
                  <c:v>45781</c:v>
                </c:pt>
                <c:pt idx="1">
                  <c:v>45782</c:v>
                </c:pt>
                <c:pt idx="2">
                  <c:v>45783</c:v>
                </c:pt>
                <c:pt idx="3">
                  <c:v>45784</c:v>
                </c:pt>
                <c:pt idx="4">
                  <c:v>45785</c:v>
                </c:pt>
                <c:pt idx="5">
                  <c:v>45786</c:v>
                </c:pt>
                <c:pt idx="6">
                  <c:v>45787</c:v>
                </c:pt>
                <c:pt idx="7">
                  <c:v>45788</c:v>
                </c:pt>
                <c:pt idx="8">
                  <c:v>45789</c:v>
                </c:pt>
                <c:pt idx="9">
                  <c:v>45790</c:v>
                </c:pt>
                <c:pt idx="10">
                  <c:v>45791</c:v>
                </c:pt>
                <c:pt idx="11">
                  <c:v>45792</c:v>
                </c:pt>
                <c:pt idx="12">
                  <c:v>45793</c:v>
                </c:pt>
                <c:pt idx="13">
                  <c:v>45794</c:v>
                </c:pt>
                <c:pt idx="14">
                  <c:v>45795</c:v>
                </c:pt>
                <c:pt idx="15">
                  <c:v>45796</c:v>
                </c:pt>
                <c:pt idx="16">
                  <c:v>45797</c:v>
                </c:pt>
                <c:pt idx="17">
                  <c:v>45798</c:v>
                </c:pt>
                <c:pt idx="18">
                  <c:v>45799</c:v>
                </c:pt>
                <c:pt idx="19">
                  <c:v>45800</c:v>
                </c:pt>
                <c:pt idx="20">
                  <c:v>45801</c:v>
                </c:pt>
                <c:pt idx="21">
                  <c:v>45802</c:v>
                </c:pt>
                <c:pt idx="22">
                  <c:v>45803</c:v>
                </c:pt>
                <c:pt idx="23">
                  <c:v>45804</c:v>
                </c:pt>
                <c:pt idx="24">
                  <c:v>45805</c:v>
                </c:pt>
                <c:pt idx="25">
                  <c:v>45806</c:v>
                </c:pt>
                <c:pt idx="26">
                  <c:v>45807</c:v>
                </c:pt>
                <c:pt idx="27">
                  <c:v>45808</c:v>
                </c:pt>
              </c:numCache>
            </c:numRef>
          </c:cat>
          <c:val>
            <c:numRef>
              <c:f>'Gráfico 3'!$C$6:$C$33</c:f>
              <c:numCache>
                <c:formatCode>0.0</c:formatCode>
                <c:ptCount val="28"/>
                <c:pt idx="0">
                  <c:v>49.64</c:v>
                </c:pt>
                <c:pt idx="1">
                  <c:v>42.43</c:v>
                </c:pt>
                <c:pt idx="2">
                  <c:v>37.630000000000003</c:v>
                </c:pt>
                <c:pt idx="3">
                  <c:v>45.13</c:v>
                </c:pt>
                <c:pt idx="4">
                  <c:v>41.91</c:v>
                </c:pt>
                <c:pt idx="5">
                  <c:v>45.97</c:v>
                </c:pt>
                <c:pt idx="6">
                  <c:v>55.24</c:v>
                </c:pt>
                <c:pt idx="7">
                  <c:v>76.94</c:v>
                </c:pt>
                <c:pt idx="8">
                  <c:v>64.11</c:v>
                </c:pt>
                <c:pt idx="9">
                  <c:v>58.77</c:v>
                </c:pt>
                <c:pt idx="10">
                  <c:v>44.89</c:v>
                </c:pt>
                <c:pt idx="11">
                  <c:v>48.67</c:v>
                </c:pt>
                <c:pt idx="12">
                  <c:v>39.31</c:v>
                </c:pt>
                <c:pt idx="13">
                  <c:v>43.58</c:v>
                </c:pt>
                <c:pt idx="14">
                  <c:v>39.520000000000003</c:v>
                </c:pt>
                <c:pt idx="15">
                  <c:v>35.950000000000003</c:v>
                </c:pt>
                <c:pt idx="16">
                  <c:v>39.24</c:v>
                </c:pt>
                <c:pt idx="17">
                  <c:v>45.28</c:v>
                </c:pt>
                <c:pt idx="18">
                  <c:v>54.34</c:v>
                </c:pt>
                <c:pt idx="19">
                  <c:v>62.75</c:v>
                </c:pt>
                <c:pt idx="20">
                  <c:v>70.900000000000006</c:v>
                </c:pt>
                <c:pt idx="21">
                  <c:v>45.12</c:v>
                </c:pt>
                <c:pt idx="22">
                  <c:v>41.14</c:v>
                </c:pt>
                <c:pt idx="23">
                  <c:v>46.93</c:v>
                </c:pt>
                <c:pt idx="24">
                  <c:v>47.73</c:v>
                </c:pt>
                <c:pt idx="25">
                  <c:v>37.04</c:v>
                </c:pt>
                <c:pt idx="26">
                  <c:v>36.15</c:v>
                </c:pt>
                <c:pt idx="27">
                  <c:v>43.14</c:v>
                </c:pt>
              </c:numCache>
            </c:numRef>
          </c:val>
          <c:smooth val="0"/>
          <c:extLst>
            <c:ext xmlns:c16="http://schemas.microsoft.com/office/drawing/2014/chart" uri="{C3380CC4-5D6E-409C-BE32-E72D297353CC}">
              <c16:uniqueId val="{00000001-F20E-497D-A2F4-689788C63B0D}"/>
            </c:ext>
          </c:extLst>
        </c:ser>
        <c:ser>
          <c:idx val="2"/>
          <c:order val="2"/>
          <c:tx>
            <c:strRef>
              <c:f>'Gráfico 3'!$D$2</c:f>
              <c:strCache>
                <c:ptCount val="1"/>
                <c:pt idx="0">
                  <c:v>Estado de atenção baixa umidade</c:v>
                </c:pt>
              </c:strCache>
            </c:strRef>
          </c:tx>
          <c:spPr>
            <a:ln w="28575" cap="rnd">
              <a:solidFill>
                <a:schemeClr val="accent6"/>
              </a:solidFill>
              <a:round/>
            </a:ln>
            <a:effectLst/>
          </c:spPr>
          <c:marker>
            <c:symbol val="none"/>
          </c:marker>
          <c:cat>
            <c:numRef>
              <c:f>'Gráfico 3'!$A$6:$A$33</c:f>
              <c:numCache>
                <c:formatCode>[$-416]d\-mmm;@</c:formatCode>
                <c:ptCount val="28"/>
                <c:pt idx="0">
                  <c:v>45781</c:v>
                </c:pt>
                <c:pt idx="1">
                  <c:v>45782</c:v>
                </c:pt>
                <c:pt idx="2">
                  <c:v>45783</c:v>
                </c:pt>
                <c:pt idx="3">
                  <c:v>45784</c:v>
                </c:pt>
                <c:pt idx="4">
                  <c:v>45785</c:v>
                </c:pt>
                <c:pt idx="5">
                  <c:v>45786</c:v>
                </c:pt>
                <c:pt idx="6">
                  <c:v>45787</c:v>
                </c:pt>
                <c:pt idx="7">
                  <c:v>45788</c:v>
                </c:pt>
                <c:pt idx="8">
                  <c:v>45789</c:v>
                </c:pt>
                <c:pt idx="9">
                  <c:v>45790</c:v>
                </c:pt>
                <c:pt idx="10">
                  <c:v>45791</c:v>
                </c:pt>
                <c:pt idx="11">
                  <c:v>45792</c:v>
                </c:pt>
                <c:pt idx="12">
                  <c:v>45793</c:v>
                </c:pt>
                <c:pt idx="13">
                  <c:v>45794</c:v>
                </c:pt>
                <c:pt idx="14">
                  <c:v>45795</c:v>
                </c:pt>
                <c:pt idx="15">
                  <c:v>45796</c:v>
                </c:pt>
                <c:pt idx="16">
                  <c:v>45797</c:v>
                </c:pt>
                <c:pt idx="17">
                  <c:v>45798</c:v>
                </c:pt>
                <c:pt idx="18">
                  <c:v>45799</c:v>
                </c:pt>
                <c:pt idx="19">
                  <c:v>45800</c:v>
                </c:pt>
                <c:pt idx="20">
                  <c:v>45801</c:v>
                </c:pt>
                <c:pt idx="21">
                  <c:v>45802</c:v>
                </c:pt>
                <c:pt idx="22">
                  <c:v>45803</c:v>
                </c:pt>
                <c:pt idx="23">
                  <c:v>45804</c:v>
                </c:pt>
                <c:pt idx="24">
                  <c:v>45805</c:v>
                </c:pt>
                <c:pt idx="25">
                  <c:v>45806</c:v>
                </c:pt>
                <c:pt idx="26">
                  <c:v>45807</c:v>
                </c:pt>
                <c:pt idx="27">
                  <c:v>45808</c:v>
                </c:pt>
              </c:numCache>
            </c:numRef>
          </c:cat>
          <c:val>
            <c:numRef>
              <c:f>'Gráfico 3'!$D$6:$D$33</c:f>
              <c:numCache>
                <c:formatCode>General</c:formatCode>
                <c:ptCount val="28"/>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numCache>
            </c:numRef>
          </c:val>
          <c:smooth val="0"/>
          <c:extLst>
            <c:ext xmlns:c16="http://schemas.microsoft.com/office/drawing/2014/chart" uri="{C3380CC4-5D6E-409C-BE32-E72D297353CC}">
              <c16:uniqueId val="{00000002-F20E-497D-A2F4-689788C63B0D}"/>
            </c:ext>
          </c:extLst>
        </c:ser>
        <c:ser>
          <c:idx val="3"/>
          <c:order val="3"/>
          <c:tx>
            <c:strRef>
              <c:f>'Gráfico 3'!$E$2</c:f>
              <c:strCache>
                <c:ptCount val="1"/>
                <c:pt idx="0">
                  <c:v>Estado de alerta baixa umidade</c:v>
                </c:pt>
              </c:strCache>
            </c:strRef>
          </c:tx>
          <c:spPr>
            <a:ln w="28575" cap="rnd">
              <a:solidFill>
                <a:schemeClr val="accent4"/>
              </a:solidFill>
              <a:round/>
            </a:ln>
            <a:effectLst/>
          </c:spPr>
          <c:marker>
            <c:symbol val="none"/>
          </c:marker>
          <c:cat>
            <c:numRef>
              <c:f>'Gráfico 3'!$A$6:$A$33</c:f>
              <c:numCache>
                <c:formatCode>[$-416]d\-mmm;@</c:formatCode>
                <c:ptCount val="28"/>
                <c:pt idx="0">
                  <c:v>45781</c:v>
                </c:pt>
                <c:pt idx="1">
                  <c:v>45782</c:v>
                </c:pt>
                <c:pt idx="2">
                  <c:v>45783</c:v>
                </c:pt>
                <c:pt idx="3">
                  <c:v>45784</c:v>
                </c:pt>
                <c:pt idx="4">
                  <c:v>45785</c:v>
                </c:pt>
                <c:pt idx="5">
                  <c:v>45786</c:v>
                </c:pt>
                <c:pt idx="6">
                  <c:v>45787</c:v>
                </c:pt>
                <c:pt idx="7">
                  <c:v>45788</c:v>
                </c:pt>
                <c:pt idx="8">
                  <c:v>45789</c:v>
                </c:pt>
                <c:pt idx="9">
                  <c:v>45790</c:v>
                </c:pt>
                <c:pt idx="10">
                  <c:v>45791</c:v>
                </c:pt>
                <c:pt idx="11">
                  <c:v>45792</c:v>
                </c:pt>
                <c:pt idx="12">
                  <c:v>45793</c:v>
                </c:pt>
                <c:pt idx="13">
                  <c:v>45794</c:v>
                </c:pt>
                <c:pt idx="14">
                  <c:v>45795</c:v>
                </c:pt>
                <c:pt idx="15">
                  <c:v>45796</c:v>
                </c:pt>
                <c:pt idx="16">
                  <c:v>45797</c:v>
                </c:pt>
                <c:pt idx="17">
                  <c:v>45798</c:v>
                </c:pt>
                <c:pt idx="18">
                  <c:v>45799</c:v>
                </c:pt>
                <c:pt idx="19">
                  <c:v>45800</c:v>
                </c:pt>
                <c:pt idx="20">
                  <c:v>45801</c:v>
                </c:pt>
                <c:pt idx="21">
                  <c:v>45802</c:v>
                </c:pt>
                <c:pt idx="22">
                  <c:v>45803</c:v>
                </c:pt>
                <c:pt idx="23">
                  <c:v>45804</c:v>
                </c:pt>
                <c:pt idx="24">
                  <c:v>45805</c:v>
                </c:pt>
                <c:pt idx="25">
                  <c:v>45806</c:v>
                </c:pt>
                <c:pt idx="26">
                  <c:v>45807</c:v>
                </c:pt>
                <c:pt idx="27">
                  <c:v>45808</c:v>
                </c:pt>
              </c:numCache>
            </c:numRef>
          </c:cat>
          <c:val>
            <c:numRef>
              <c:f>'Gráfico 3'!$E$6:$E$33</c:f>
              <c:numCache>
                <c:formatCode>General</c:formatCode>
                <c:ptCount val="28"/>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numCache>
            </c:numRef>
          </c:val>
          <c:smooth val="0"/>
          <c:extLst>
            <c:ext xmlns:c16="http://schemas.microsoft.com/office/drawing/2014/chart" uri="{C3380CC4-5D6E-409C-BE32-E72D297353CC}">
              <c16:uniqueId val="{00000003-F20E-497D-A2F4-689788C63B0D}"/>
            </c:ext>
          </c:extLst>
        </c:ser>
        <c:ser>
          <c:idx val="4"/>
          <c:order val="4"/>
          <c:tx>
            <c:strRef>
              <c:f>'Gráfico 3'!$F$2</c:f>
              <c:strCache>
                <c:ptCount val="1"/>
                <c:pt idx="0">
                  <c:v>Estado de emergência baixa umidade</c:v>
                </c:pt>
              </c:strCache>
            </c:strRef>
          </c:tx>
          <c:spPr>
            <a:ln w="28575" cap="rnd">
              <a:solidFill>
                <a:srgbClr val="FF0000"/>
              </a:solidFill>
              <a:round/>
            </a:ln>
            <a:effectLst/>
          </c:spPr>
          <c:marker>
            <c:symbol val="none"/>
          </c:marker>
          <c:cat>
            <c:numRef>
              <c:f>'Gráfico 3'!$A$6:$A$33</c:f>
              <c:numCache>
                <c:formatCode>[$-416]d\-mmm;@</c:formatCode>
                <c:ptCount val="28"/>
                <c:pt idx="0">
                  <c:v>45781</c:v>
                </c:pt>
                <c:pt idx="1">
                  <c:v>45782</c:v>
                </c:pt>
                <c:pt idx="2">
                  <c:v>45783</c:v>
                </c:pt>
                <c:pt idx="3">
                  <c:v>45784</c:v>
                </c:pt>
                <c:pt idx="4">
                  <c:v>45785</c:v>
                </c:pt>
                <c:pt idx="5">
                  <c:v>45786</c:v>
                </c:pt>
                <c:pt idx="6">
                  <c:v>45787</c:v>
                </c:pt>
                <c:pt idx="7">
                  <c:v>45788</c:v>
                </c:pt>
                <c:pt idx="8">
                  <c:v>45789</c:v>
                </c:pt>
                <c:pt idx="9">
                  <c:v>45790</c:v>
                </c:pt>
                <c:pt idx="10">
                  <c:v>45791</c:v>
                </c:pt>
                <c:pt idx="11">
                  <c:v>45792</c:v>
                </c:pt>
                <c:pt idx="12">
                  <c:v>45793</c:v>
                </c:pt>
                <c:pt idx="13">
                  <c:v>45794</c:v>
                </c:pt>
                <c:pt idx="14">
                  <c:v>45795</c:v>
                </c:pt>
                <c:pt idx="15">
                  <c:v>45796</c:v>
                </c:pt>
                <c:pt idx="16">
                  <c:v>45797</c:v>
                </c:pt>
                <c:pt idx="17">
                  <c:v>45798</c:v>
                </c:pt>
                <c:pt idx="18">
                  <c:v>45799</c:v>
                </c:pt>
                <c:pt idx="19">
                  <c:v>45800</c:v>
                </c:pt>
                <c:pt idx="20">
                  <c:v>45801</c:v>
                </c:pt>
                <c:pt idx="21">
                  <c:v>45802</c:v>
                </c:pt>
                <c:pt idx="22">
                  <c:v>45803</c:v>
                </c:pt>
                <c:pt idx="23">
                  <c:v>45804</c:v>
                </c:pt>
                <c:pt idx="24">
                  <c:v>45805</c:v>
                </c:pt>
                <c:pt idx="25">
                  <c:v>45806</c:v>
                </c:pt>
                <c:pt idx="26">
                  <c:v>45807</c:v>
                </c:pt>
                <c:pt idx="27">
                  <c:v>45808</c:v>
                </c:pt>
              </c:numCache>
            </c:numRef>
          </c:cat>
          <c:val>
            <c:numRef>
              <c:f>'Gráfico 3'!$F$6:$F$33</c:f>
              <c:numCache>
                <c:formatCode>General</c:formatCode>
                <c:ptCount val="28"/>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numCache>
            </c:numRef>
          </c:val>
          <c:smooth val="0"/>
          <c:extLst>
            <c:ext xmlns:c16="http://schemas.microsoft.com/office/drawing/2014/chart" uri="{C3380CC4-5D6E-409C-BE32-E72D297353CC}">
              <c16:uniqueId val="{00000004-F20E-497D-A2F4-689788C63B0D}"/>
            </c:ext>
          </c:extLst>
        </c:ser>
        <c:dLbls>
          <c:showLegendKey val="0"/>
          <c:showVal val="0"/>
          <c:showCatName val="0"/>
          <c:showSerName val="0"/>
          <c:showPercent val="0"/>
          <c:showBubbleSize val="0"/>
        </c:dLbls>
        <c:marker val="1"/>
        <c:smooth val="0"/>
        <c:axId val="52167311"/>
        <c:axId val="52163983"/>
      </c:lineChart>
      <c:dateAx>
        <c:axId val="52120719"/>
        <c:scaling>
          <c:orientation val="minMax"/>
        </c:scaling>
        <c:delete val="0"/>
        <c:axPos val="b"/>
        <c:numFmt formatCode="[$-416]d\-mmm;@" sourceLinked="1"/>
        <c:majorTickMark val="out"/>
        <c:minorTickMark val="none"/>
        <c:tickLblPos val="nextTo"/>
        <c:spPr>
          <a:noFill/>
          <a:ln w="12700" cap="flat" cmpd="sng" algn="ctr">
            <a:solidFill>
              <a:schemeClr val="tx1"/>
            </a:solidFill>
            <a:round/>
          </a:ln>
          <a:effectLst/>
        </c:spPr>
        <c:txPr>
          <a:bodyPr rot="-5400000" spcFirstLastPara="1" vertOverflow="ellipsis" wrap="square" anchor="ctr" anchorCtr="1"/>
          <a:lstStyle/>
          <a:p>
            <a:pPr>
              <a:defRPr sz="600" b="0" i="0" u="none" strike="noStrike" kern="1200" baseline="0">
                <a:solidFill>
                  <a:sysClr val="windowText" lastClr="000000"/>
                </a:solidFill>
                <a:latin typeface="+mn-lt"/>
                <a:ea typeface="+mn-ea"/>
                <a:cs typeface="+mn-cs"/>
              </a:defRPr>
            </a:pPr>
            <a:endParaRPr lang="pt-BR"/>
          </a:p>
        </c:txPr>
        <c:crossAx val="52126543"/>
        <c:crosses val="autoZero"/>
        <c:auto val="1"/>
        <c:lblOffset val="100"/>
        <c:baseTimeUnit val="days"/>
      </c:dateAx>
      <c:valAx>
        <c:axId val="52126543"/>
        <c:scaling>
          <c:orientation val="minMax"/>
        </c:scaling>
        <c:delete val="0"/>
        <c:axPos val="l"/>
        <c:title>
          <c:tx>
            <c:rich>
              <a:bodyPr rot="-54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r>
                  <a:rPr lang="pt-BR" sz="650" b="1"/>
                  <a:t>nº de casos</a:t>
                </a:r>
              </a:p>
            </c:rich>
          </c:tx>
          <c:layout>
            <c:manualLayout>
              <c:xMode val="edge"/>
              <c:yMode val="edge"/>
              <c:x val="5.1228555612324537E-3"/>
              <c:y val="0.24110843408051169"/>
            </c:manualLayout>
          </c:layout>
          <c:overlay val="0"/>
          <c:spPr>
            <a:noFill/>
            <a:ln>
              <a:noFill/>
            </a:ln>
            <a:effectLst/>
          </c:spPr>
          <c:txPr>
            <a:bodyPr rot="-54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endParaRPr lang="pt-BR"/>
            </a:p>
          </c:txPr>
        </c:title>
        <c:numFmt formatCode="0" sourceLinked="1"/>
        <c:majorTickMark val="none"/>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pt-BR"/>
          </a:p>
        </c:txPr>
        <c:crossAx val="52120719"/>
        <c:crosses val="autoZero"/>
        <c:crossBetween val="between"/>
      </c:valAx>
      <c:valAx>
        <c:axId val="52163983"/>
        <c:scaling>
          <c:orientation val="minMax"/>
        </c:scaling>
        <c:delete val="0"/>
        <c:axPos val="r"/>
        <c:title>
          <c:tx>
            <c:rich>
              <a:bodyPr rot="-54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r>
                  <a:rPr lang="pt-BR" sz="650" b="1"/>
                  <a:t>Umidade relativa do ar</a:t>
                </a:r>
              </a:p>
            </c:rich>
          </c:tx>
          <c:layout>
            <c:manualLayout>
              <c:xMode val="edge"/>
              <c:yMode val="edge"/>
              <c:x val="0.96767828705903247"/>
              <c:y val="0.16316113094982002"/>
            </c:manualLayout>
          </c:layout>
          <c:overlay val="0"/>
          <c:spPr>
            <a:noFill/>
            <a:ln>
              <a:noFill/>
            </a:ln>
            <a:effectLst/>
          </c:spPr>
          <c:txPr>
            <a:bodyPr rot="-5400000" spcFirstLastPara="1" vertOverflow="ellipsis" vert="horz" wrap="square" anchor="ctr" anchorCtr="1"/>
            <a:lstStyle/>
            <a:p>
              <a:pPr>
                <a:defRPr sz="650" b="1" i="0" u="none" strike="noStrike" kern="1200" baseline="0">
                  <a:solidFill>
                    <a:sysClr val="windowText" lastClr="000000"/>
                  </a:solidFill>
                  <a:latin typeface="+mn-lt"/>
                  <a:ea typeface="+mn-ea"/>
                  <a:cs typeface="+mn-cs"/>
                </a:defRPr>
              </a:pPr>
              <a:endParaRPr lang="pt-BR"/>
            </a:p>
          </c:txPr>
        </c:title>
        <c:numFmt formatCode="0.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pt-BR"/>
          </a:p>
        </c:txPr>
        <c:crossAx val="52167311"/>
        <c:crosses val="max"/>
        <c:crossBetween val="between"/>
      </c:valAx>
      <c:dateAx>
        <c:axId val="52167311"/>
        <c:scaling>
          <c:orientation val="minMax"/>
        </c:scaling>
        <c:delete val="1"/>
        <c:axPos val="b"/>
        <c:numFmt formatCode="[$-416]d\-mmm;@" sourceLinked="1"/>
        <c:majorTickMark val="out"/>
        <c:minorTickMark val="none"/>
        <c:tickLblPos val="nextTo"/>
        <c:crossAx val="52163983"/>
        <c:crosses val="autoZero"/>
        <c:auto val="1"/>
        <c:lblOffset val="100"/>
        <c:baseTimeUnit val="days"/>
      </c:dateAx>
      <c:spPr>
        <a:noFill/>
        <a:ln>
          <a:noFill/>
        </a:ln>
        <a:effectLst/>
      </c:spPr>
    </c:plotArea>
    <c:legend>
      <c:legendPos val="b"/>
      <c:layout>
        <c:manualLayout>
          <c:xMode val="edge"/>
          <c:yMode val="edge"/>
          <c:x val="2.4373226383985574E-2"/>
          <c:y val="0.82317794604827266"/>
          <c:w val="0.97544807927034705"/>
          <c:h val="0.1540553428272311"/>
        </c:manualLayout>
      </c:layout>
      <c:overlay val="0"/>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round/>
    </a:ln>
    <a:effectLst/>
  </c:spPr>
  <c:txPr>
    <a:bodyPr/>
    <a:lstStyle/>
    <a:p>
      <a:pPr>
        <a:defRPr>
          <a:solidFill>
            <a:sysClr val="windowText" lastClr="000000"/>
          </a:solidFill>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8405828723698"/>
          <c:y val="0.12761162709558019"/>
          <c:w val="0.49870562499650328"/>
          <c:h val="0.70114058443364347"/>
        </c:manualLayout>
      </c:layout>
      <c:pieChart>
        <c:varyColors val="1"/>
        <c:ser>
          <c:idx val="0"/>
          <c:order val="0"/>
          <c:tx>
            <c:strRef>
              <c:f>'Gráfico 4'!$B$1</c:f>
              <c:strCache>
                <c:ptCount val="1"/>
                <c:pt idx="0">
                  <c:v>Via de trânsito movimentada (n=979)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81-4970-AF56-AD8CC8EE6A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81-4970-AF56-AD8CC8EE6AE2}"/>
              </c:ext>
            </c:extLst>
          </c:dPt>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 4'!$A$2:$A$3</c:f>
              <c:strCache>
                <c:ptCount val="2"/>
                <c:pt idx="0">
                  <c:v>Sim</c:v>
                </c:pt>
                <c:pt idx="1">
                  <c:v>Não</c:v>
                </c:pt>
              </c:strCache>
            </c:strRef>
          </c:cat>
          <c:val>
            <c:numRef>
              <c:f>'Gráfico 4'!$B$2:$B$3</c:f>
              <c:numCache>
                <c:formatCode>General</c:formatCode>
                <c:ptCount val="2"/>
                <c:pt idx="0">
                  <c:v>605</c:v>
                </c:pt>
                <c:pt idx="1">
                  <c:v>374</c:v>
                </c:pt>
              </c:numCache>
            </c:numRef>
          </c:val>
          <c:extLst>
            <c:ext xmlns:c16="http://schemas.microsoft.com/office/drawing/2014/chart" uri="{C3380CC4-5D6E-409C-BE32-E72D297353CC}">
              <c16:uniqueId val="{00000004-2281-4970-AF56-AD8CC8EE6AE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85962912296704"/>
          <c:y val="0.16886280689361624"/>
          <c:w val="0.484670162638699"/>
          <c:h val="0.67946261287681331"/>
        </c:manualLayout>
      </c:layout>
      <c:pieChart>
        <c:varyColors val="1"/>
        <c:ser>
          <c:idx val="0"/>
          <c:order val="0"/>
          <c:tx>
            <c:strRef>
              <c:f>'Gráfico 4'!$B$7</c:f>
              <c:strCache>
                <c:ptCount val="1"/>
                <c:pt idx="0">
                  <c:v>Fontes fixas poluidoras (n= 971)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DD-4A89-B2ED-4C5FF5DE0A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DD-4A89-B2ED-4C5FF5DE0ADC}"/>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 4'!$A$8:$A$9</c:f>
              <c:strCache>
                <c:ptCount val="2"/>
                <c:pt idx="0">
                  <c:v>Sim</c:v>
                </c:pt>
                <c:pt idx="1">
                  <c:v>Não</c:v>
                </c:pt>
              </c:strCache>
            </c:strRef>
          </c:cat>
          <c:val>
            <c:numRef>
              <c:f>'Gráfico 4'!$B$8:$B$9</c:f>
              <c:numCache>
                <c:formatCode>General</c:formatCode>
                <c:ptCount val="2"/>
                <c:pt idx="0">
                  <c:v>245</c:v>
                </c:pt>
                <c:pt idx="1">
                  <c:v>726</c:v>
                </c:pt>
              </c:numCache>
            </c:numRef>
          </c:val>
          <c:extLst>
            <c:ext xmlns:c16="http://schemas.microsoft.com/office/drawing/2014/chart" uri="{C3380CC4-5D6E-409C-BE32-E72D297353CC}">
              <c16:uniqueId val="{00000004-38DD-4A89-B2ED-4C5FF5DE0AD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17029452039423"/>
          <c:y val="0.10393643848865763"/>
          <c:w val="0.42492454227223453"/>
          <c:h val="0.72361612168479983"/>
        </c:manualLayout>
      </c:layout>
      <c:pieChart>
        <c:varyColors val="1"/>
        <c:ser>
          <c:idx val="0"/>
          <c:order val="0"/>
          <c:tx>
            <c:strRef>
              <c:f>'Gráfico 4'!$B$19</c:f>
              <c:strCache>
                <c:ptCount val="1"/>
                <c:pt idx="0">
                  <c:v>Utilização de lenha/carvão nas atividades rotineiras (n= 942)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43-42BE-A99A-B39B1EADF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43-42BE-A99A-B39B1EADFC57}"/>
              </c:ext>
            </c:extLst>
          </c:dPt>
          <c:dLbls>
            <c:dLbl>
              <c:idx val="0"/>
              <c:layout>
                <c:manualLayout>
                  <c:x val="7.0575789430325553E-2"/>
                  <c:y val="1.70155470672033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43-42BE-A99A-B39B1EADFC57}"/>
                </c:ext>
              </c:extLst>
            </c:dLbl>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pt-BR"/>
                </a:p>
              </c:txPr>
              <c:dLblPos val="bestFit"/>
              <c:showLegendKey val="0"/>
              <c:showVal val="1"/>
              <c:showCatName val="0"/>
              <c:showSerName val="0"/>
              <c:showPercent val="0"/>
              <c:showBubbleSize val="0"/>
              <c:extLst>
                <c:ext xmlns:c16="http://schemas.microsoft.com/office/drawing/2014/chart" uri="{C3380CC4-5D6E-409C-BE32-E72D297353CC}">
                  <c16:uniqueId val="{00000003-C043-42BE-A99A-B39B1EADFC5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 4'!$A$20:$A$21</c:f>
              <c:strCache>
                <c:ptCount val="2"/>
                <c:pt idx="0">
                  <c:v>Sim</c:v>
                </c:pt>
                <c:pt idx="1">
                  <c:v>Não</c:v>
                </c:pt>
              </c:strCache>
            </c:strRef>
          </c:cat>
          <c:val>
            <c:numRef>
              <c:f>'Gráfico 4'!$B$20:$B$21</c:f>
              <c:numCache>
                <c:formatCode>General</c:formatCode>
                <c:ptCount val="2"/>
                <c:pt idx="0">
                  <c:v>16</c:v>
                </c:pt>
                <c:pt idx="1">
                  <c:v>926</c:v>
                </c:pt>
              </c:numCache>
            </c:numRef>
          </c:val>
          <c:extLst>
            <c:ext xmlns:c16="http://schemas.microsoft.com/office/drawing/2014/chart" uri="{C3380CC4-5D6E-409C-BE32-E72D297353CC}">
              <c16:uniqueId val="{00000004-C043-42BE-A99A-B39B1EADFC5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9616805682578904"/>
          <c:y val="0.81560740319153424"/>
          <c:w val="0.19065144641404583"/>
          <c:h val="0.10472399992244145"/>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9574585458257"/>
          <c:y val="0.12813766000342355"/>
          <c:w val="0.46094141958415741"/>
          <c:h val="0.73501305228521974"/>
        </c:manualLayout>
      </c:layout>
      <c:pieChart>
        <c:varyColors val="1"/>
        <c:ser>
          <c:idx val="0"/>
          <c:order val="0"/>
          <c:tx>
            <c:strRef>
              <c:f>'Gráfico 4'!$B$13</c:f>
              <c:strCache>
                <c:ptCount val="1"/>
                <c:pt idx="0">
                  <c:v>Presença de queima de lixo/resíduo próximo a residência (n= 940)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C6-4F40-A5BD-A6C7A1554B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C6-4F40-A5BD-A6C7A1554B9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 4'!$A$14:$A$15</c:f>
              <c:strCache>
                <c:ptCount val="2"/>
                <c:pt idx="0">
                  <c:v>Sim</c:v>
                </c:pt>
                <c:pt idx="1">
                  <c:v>Não</c:v>
                </c:pt>
              </c:strCache>
            </c:strRef>
          </c:cat>
          <c:val>
            <c:numRef>
              <c:f>'Gráfico 4'!$B$14:$B$15</c:f>
              <c:numCache>
                <c:formatCode>General</c:formatCode>
                <c:ptCount val="2"/>
                <c:pt idx="0">
                  <c:v>107</c:v>
                </c:pt>
                <c:pt idx="1">
                  <c:v>833</c:v>
                </c:pt>
              </c:numCache>
            </c:numRef>
          </c:val>
          <c:extLst>
            <c:ext xmlns:c16="http://schemas.microsoft.com/office/drawing/2014/chart" uri="{C3380CC4-5D6E-409C-BE32-E72D297353CC}">
              <c16:uniqueId val="{00000004-C7C6-4F40-A5BD-A6C7A1554B9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9389870890645079"/>
          <c:y val="0.86820817562812636"/>
          <c:w val="0.21220258218709862"/>
          <c:h val="0.1091464661353824"/>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189124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295072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257397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13010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68387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178050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30446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20965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9644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335725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88ADCAD-A356-44BB-8C75-1E4C1085F51C}" type="datetimeFigureOut">
              <a:rPr lang="pt-BR" smtClean="0"/>
              <a:t>16/06/2025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33B2038-60A3-431E-B577-B200110D7AEF}" type="slidenum">
              <a:rPr lang="pt-BR" smtClean="0"/>
              <a:t>‹nº›</a:t>
            </a:fld>
            <a:endParaRPr lang="pt-BR" dirty="0"/>
          </a:p>
        </p:txBody>
      </p:sp>
    </p:spTree>
    <p:extLst>
      <p:ext uri="{BB962C8B-B14F-4D97-AF65-F5344CB8AC3E}">
        <p14:creationId xmlns:p14="http://schemas.microsoft.com/office/powerpoint/2010/main" val="225440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8ADCAD-A356-44BB-8C75-1E4C1085F51C}" type="datetimeFigureOut">
              <a:rPr lang="pt-BR" smtClean="0"/>
              <a:t>16/06/2025</a:t>
            </a:fld>
            <a:endParaRPr lang="pt-BR"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33B2038-60A3-431E-B577-B200110D7AEF}" type="slidenum">
              <a:rPr lang="pt-BR" smtClean="0"/>
              <a:t>‹nº›</a:t>
            </a:fld>
            <a:endParaRPr lang="pt-BR" dirty="0"/>
          </a:p>
        </p:txBody>
      </p:sp>
    </p:spTree>
    <p:extLst>
      <p:ext uri="{BB962C8B-B14F-4D97-AF65-F5344CB8AC3E}">
        <p14:creationId xmlns:p14="http://schemas.microsoft.com/office/powerpoint/2010/main" val="295174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efeitura.sp.gov.br/cidade/secretarias/upload/saude/informe_tecnico_VIGIAR_05_02_2024.pdf"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cetesb.sp.gov.br/ar/publicacoes-relatorios/#boletimmensal" TargetMode="External"/><Relationship Id="rId2" Type="http://schemas.openxmlformats.org/officeDocument/2006/relationships/hyperlink" Target="https://servicos.cetesb.sp.gov.br/qa/?_gl=1*xaex73*_ga*MTI5MTI4Mzc3Mi4xNjkyMDMwOTc4*_ga_BZLFFL7L67*MTY5MzQwNzM1NS4xNC4wLjE2OTM0MDczNTUuMC4wLjA"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feitura.sp.gov.br/cidade/secretarias/upload/saude/unidades_vigiar_26_06_23.pdf" TargetMode="External"/><Relationship Id="rId7" Type="http://schemas.openxmlformats.org/officeDocument/2006/relationships/chart" Target="../charts/chart7.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hyperlink" Target="https://www.cetsp.com.br/media/1427967/PortariaSMT18_19_20230926.pdf" TargetMode="External"/><Relationship Id="rId3" Type="http://schemas.openxmlformats.org/officeDocument/2006/relationships/hyperlink" Target="https://www.wribrasil.org.br/noticias/incendios-levam-recorde-de-perda-de-floresta-tropical-em-2024" TargetMode="External"/><Relationship Id="rId7" Type="http://schemas.openxmlformats.org/officeDocument/2006/relationships/hyperlink" Target="https://cetesb.sp.gov.br/ar/qualar/" TargetMode="External"/><Relationship Id="rId2" Type="http://schemas.openxmlformats.org/officeDocument/2006/relationships/hyperlink" Target="https://g1.globo.com/meio-ambiente/noticia/2025/05/16/transportes-publicos-tem-chance-de-substituir-os-automoveis-particulares.ghtml" TargetMode="External"/><Relationship Id="rId1" Type="http://schemas.openxmlformats.org/officeDocument/2006/relationships/slideLayout" Target="../slideLayouts/slideLayout7.xml"/><Relationship Id="rId6" Type="http://schemas.openxmlformats.org/officeDocument/2006/relationships/hyperlink" Target="https://www.cgesp.org/v3/" TargetMode="External"/><Relationship Id="rId5" Type="http://schemas.openxmlformats.org/officeDocument/2006/relationships/hyperlink" Target="https://bvsms.saude.gov.br/bvs/publicacoes/poluicao_atmosferica_SUS_saude_ambiental.pdf" TargetMode="External"/><Relationship Id="rId10" Type="http://schemas.openxmlformats.org/officeDocument/2006/relationships/hyperlink" Target="https://www.riken.jp/en/news_pubs/research_news/rr/20250327_1/index.html" TargetMode="External"/><Relationship Id="rId4" Type="http://schemas.openxmlformats.org/officeDocument/2006/relationships/hyperlink" Target="https://oglobo.globo.com/mundo/epoca/noticia/2025/05/13/cientistas-estudam-refrigerante-solido-que-promete-revolucionar-o-ar-condicionado-entenda.ghtml" TargetMode="External"/><Relationship Id="rId9" Type="http://schemas.openxmlformats.org/officeDocument/2006/relationships/hyperlink" Target="https://www.prefeitura.sp.gov.br/cidade/secretarias/upload/saude/informe_tecnico_VIGIAR_05_02_202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34">
            <a:extLst>
              <a:ext uri="{FF2B5EF4-FFF2-40B4-BE49-F238E27FC236}">
                <a16:creationId xmlns:a16="http://schemas.microsoft.com/office/drawing/2014/main" id="{51891FBF-7113-4333-ACD8-C5CA78C164F6}"/>
              </a:ext>
            </a:extLst>
          </p:cNvPr>
          <p:cNvSpPr>
            <a:spLocks noChangeArrowheads="1"/>
          </p:cNvSpPr>
          <p:nvPr/>
        </p:nvSpPr>
        <p:spPr bwMode="auto">
          <a:xfrm>
            <a:off x="4296771" y="934212"/>
            <a:ext cx="2476625" cy="2267920"/>
          </a:xfrm>
          <a:prstGeom prst="rect">
            <a:avLst/>
          </a:prstGeom>
          <a:solidFill>
            <a:schemeClr val="accent5">
              <a:lumMod val="75000"/>
            </a:schemeClr>
          </a:solidFill>
          <a:ln>
            <a:noFill/>
          </a:ln>
          <a:effectLst/>
        </p:spPr>
        <p:txBody>
          <a:bodyPr rot="0" vert="horz" wrap="square" lIns="36576" tIns="36576" rIns="36576" bIns="36576" anchor="t" anchorCtr="0" upright="1">
            <a:noAutofit/>
          </a:bodyPr>
          <a:lstStyle/>
          <a:p>
            <a:endParaRPr lang="pt-BR" dirty="0"/>
          </a:p>
        </p:txBody>
      </p:sp>
      <p:pic>
        <p:nvPicPr>
          <p:cNvPr id="3" name="Imagem 2">
            <a:extLst>
              <a:ext uri="{FF2B5EF4-FFF2-40B4-BE49-F238E27FC236}">
                <a16:creationId xmlns:a16="http://schemas.microsoft.com/office/drawing/2014/main" id="{A0CDF4B6-D73D-4DB7-BB14-9A9943412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182" y="1278615"/>
            <a:ext cx="3180205" cy="1923517"/>
          </a:xfrm>
          <a:prstGeom prst="rect">
            <a:avLst/>
          </a:prstGeom>
        </p:spPr>
      </p:pic>
      <p:sp>
        <p:nvSpPr>
          <p:cNvPr id="36" name="Retângulo 35">
            <a:extLst>
              <a:ext uri="{FF2B5EF4-FFF2-40B4-BE49-F238E27FC236}">
                <a16:creationId xmlns:a16="http://schemas.microsoft.com/office/drawing/2014/main" id="{6A40A002-44F9-4C30-9118-66F2CFDD246D}"/>
              </a:ext>
            </a:extLst>
          </p:cNvPr>
          <p:cNvSpPr>
            <a:spLocks noChangeArrowheads="1"/>
          </p:cNvSpPr>
          <p:nvPr/>
        </p:nvSpPr>
        <p:spPr bwMode="auto">
          <a:xfrm>
            <a:off x="87074" y="380353"/>
            <a:ext cx="1806575" cy="9446400"/>
          </a:xfrm>
          <a:prstGeom prst="rect">
            <a:avLst/>
          </a:prstGeom>
          <a:solidFill>
            <a:srgbClr val="2E75B6"/>
          </a:solidFill>
          <a:ln>
            <a:noFill/>
          </a:ln>
          <a:effectLst/>
        </p:spPr>
        <p:txBody>
          <a:bodyPr rot="0" vert="horz" wrap="square" lIns="36576" tIns="36576" rIns="36576" bIns="36576" anchor="t" anchorCtr="0" upright="1">
            <a:noAutofit/>
          </a:bodyPr>
          <a:lstStyle/>
          <a:p>
            <a:endParaRPr lang="pt-BR" dirty="0"/>
          </a:p>
        </p:txBody>
      </p:sp>
      <p:sp>
        <p:nvSpPr>
          <p:cNvPr id="37" name="Forma Livre 6">
            <a:extLst>
              <a:ext uri="{FF2B5EF4-FFF2-40B4-BE49-F238E27FC236}">
                <a16:creationId xmlns:a16="http://schemas.microsoft.com/office/drawing/2014/main" id="{5C989FE4-FD2B-4107-8250-1AFA3FA90319}"/>
              </a:ext>
            </a:extLst>
          </p:cNvPr>
          <p:cNvSpPr>
            <a:spLocks/>
          </p:cNvSpPr>
          <p:nvPr/>
        </p:nvSpPr>
        <p:spPr bwMode="auto">
          <a:xfrm>
            <a:off x="82800" y="71360"/>
            <a:ext cx="6689766" cy="1843405"/>
          </a:xfrm>
          <a:custGeom>
            <a:avLst/>
            <a:gdLst>
              <a:gd name="T0" fmla="*/ 0 w 2448"/>
              <a:gd name="T1" fmla="*/ 0 h 650"/>
              <a:gd name="T2" fmla="*/ 0 w 2448"/>
              <a:gd name="T3" fmla="*/ 650 h 650"/>
              <a:gd name="T4" fmla="*/ 2448 w 2448"/>
              <a:gd name="T5" fmla="*/ 466 h 650"/>
              <a:gd name="T6" fmla="*/ 2448 w 2448"/>
              <a:gd name="T7" fmla="*/ 0 h 650"/>
              <a:gd name="T8" fmla="*/ 0 w 2448"/>
              <a:gd name="T9" fmla="*/ 0 h 650"/>
            </a:gdLst>
            <a:ahLst/>
            <a:cxnLst>
              <a:cxn ang="0">
                <a:pos x="T0" y="T1"/>
              </a:cxn>
              <a:cxn ang="0">
                <a:pos x="T2" y="T3"/>
              </a:cxn>
              <a:cxn ang="0">
                <a:pos x="T4" y="T5"/>
              </a:cxn>
              <a:cxn ang="0">
                <a:pos x="T6" y="T7"/>
              </a:cxn>
              <a:cxn ang="0">
                <a:pos x="T8" y="T9"/>
              </a:cxn>
            </a:cxnLst>
            <a:rect l="0" t="0" r="r" b="b"/>
            <a:pathLst>
              <a:path w="2448" h="650">
                <a:moveTo>
                  <a:pt x="0" y="0"/>
                </a:moveTo>
                <a:cubicBezTo>
                  <a:pt x="0" y="650"/>
                  <a:pt x="0" y="650"/>
                  <a:pt x="0" y="650"/>
                </a:cubicBezTo>
                <a:cubicBezTo>
                  <a:pt x="914" y="423"/>
                  <a:pt x="1786" y="414"/>
                  <a:pt x="2448" y="466"/>
                </a:cubicBezTo>
                <a:cubicBezTo>
                  <a:pt x="2448" y="0"/>
                  <a:pt x="2448" y="0"/>
                  <a:pt x="2448" y="0"/>
                </a:cubicBezTo>
                <a:lnTo>
                  <a:pt x="0" y="0"/>
                </a:lnTo>
                <a:close/>
              </a:path>
            </a:pathLst>
          </a:custGeom>
          <a:gradFill>
            <a:gsLst>
              <a:gs pos="15000">
                <a:schemeClr val="accent1">
                  <a:lumMod val="75000"/>
                </a:schemeClr>
              </a:gs>
              <a:gs pos="64000">
                <a:srgbClr val="B9CBE9"/>
              </a:gs>
              <a:gs pos="48000">
                <a:schemeClr val="accent1">
                  <a:lumMod val="45000"/>
                  <a:lumOff val="55000"/>
                </a:schemeClr>
              </a:gs>
              <a:gs pos="100000">
                <a:schemeClr val="accent1">
                  <a:lumMod val="30000"/>
                  <a:lumOff val="70000"/>
                </a:schemeClr>
              </a:gs>
            </a:gsLst>
            <a:lin ang="5400000" scaled="1"/>
          </a:gradFill>
          <a:ln>
            <a:noFill/>
          </a:ln>
          <a:effectLst/>
        </p:spPr>
        <p:txBody>
          <a:bodyPr rot="0" vert="horz" wrap="square" lIns="91440" tIns="45720" rIns="91440" bIns="45720" anchor="t" anchorCtr="0" upright="1">
            <a:noAutofit/>
          </a:bodyPr>
          <a:lstStyle/>
          <a:p>
            <a:endParaRPr lang="pt-BR" dirty="0"/>
          </a:p>
        </p:txBody>
      </p:sp>
      <p:grpSp>
        <p:nvGrpSpPr>
          <p:cNvPr id="38" name="Grupo 50">
            <a:extLst>
              <a:ext uri="{FF2B5EF4-FFF2-40B4-BE49-F238E27FC236}">
                <a16:creationId xmlns:a16="http://schemas.microsoft.com/office/drawing/2014/main" id="{0C56E892-D0A2-4E1C-891B-5F47EC0B36F5}"/>
              </a:ext>
            </a:extLst>
          </p:cNvPr>
          <p:cNvGrpSpPr/>
          <p:nvPr/>
        </p:nvGrpSpPr>
        <p:grpSpPr>
          <a:xfrm>
            <a:off x="106680" y="1023112"/>
            <a:ext cx="6644640" cy="975360"/>
            <a:chOff x="0" y="0"/>
            <a:chExt cx="7543800" cy="975451"/>
          </a:xfrm>
        </p:grpSpPr>
        <p:sp>
          <p:nvSpPr>
            <p:cNvPr id="39" name="Forma Livre 44">
              <a:extLst>
                <a:ext uri="{FF2B5EF4-FFF2-40B4-BE49-F238E27FC236}">
                  <a16:creationId xmlns:a16="http://schemas.microsoft.com/office/drawing/2014/main" id="{07FCCF1A-F540-48C3-BB19-5D5F6DC4146E}"/>
                </a:ext>
              </a:extLst>
            </p:cNvPr>
            <p:cNvSpPr>
              <a:spLocks/>
            </p:cNvSpPr>
            <p:nvPr/>
          </p:nvSpPr>
          <p:spPr bwMode="auto">
            <a:xfrm>
              <a:off x="0" y="174172"/>
              <a:ext cx="7540625" cy="664845"/>
            </a:xfrm>
            <a:custGeom>
              <a:avLst/>
              <a:gdLst>
                <a:gd name="T0" fmla="*/ 0 w 2448"/>
                <a:gd name="T1" fmla="*/ 215 h 215"/>
                <a:gd name="T2" fmla="*/ 2448 w 2448"/>
                <a:gd name="T3" fmla="*/ 108 h 215"/>
              </a:gdLst>
              <a:ahLst/>
              <a:cxnLst>
                <a:cxn ang="0">
                  <a:pos x="T0" y="T1"/>
                </a:cxn>
                <a:cxn ang="0">
                  <a:pos x="T2" y="T3"/>
                </a:cxn>
              </a:cxnLst>
              <a:rect l="0" t="0" r="r" b="b"/>
              <a:pathLst>
                <a:path w="2448" h="215">
                  <a:moveTo>
                    <a:pt x="0" y="215"/>
                  </a:moveTo>
                  <a:cubicBezTo>
                    <a:pt x="947" y="0"/>
                    <a:pt x="1842" y="35"/>
                    <a:pt x="2448" y="108"/>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pt-BR" dirty="0"/>
            </a:p>
          </p:txBody>
        </p:sp>
        <p:sp>
          <p:nvSpPr>
            <p:cNvPr id="40" name="Forma livre 45">
              <a:extLst>
                <a:ext uri="{FF2B5EF4-FFF2-40B4-BE49-F238E27FC236}">
                  <a16:creationId xmlns:a16="http://schemas.microsoft.com/office/drawing/2014/main" id="{B2B2884D-B2C5-48F8-88E9-C139AF3125C1}"/>
                </a:ext>
              </a:extLst>
            </p:cNvPr>
            <p:cNvSpPr>
              <a:spLocks/>
            </p:cNvSpPr>
            <p:nvPr/>
          </p:nvSpPr>
          <p:spPr bwMode="auto">
            <a:xfrm>
              <a:off x="0" y="141514"/>
              <a:ext cx="7543800" cy="772795"/>
            </a:xfrm>
            <a:custGeom>
              <a:avLst/>
              <a:gdLst>
                <a:gd name="T0" fmla="*/ 0 w 2449"/>
                <a:gd name="T1" fmla="*/ 250 h 250"/>
                <a:gd name="T2" fmla="*/ 2449 w 2449"/>
                <a:gd name="T3" fmla="*/ 54 h 250"/>
              </a:gdLst>
              <a:ahLst/>
              <a:cxnLst>
                <a:cxn ang="0">
                  <a:pos x="T0" y="T1"/>
                </a:cxn>
                <a:cxn ang="0">
                  <a:pos x="T2" y="T3"/>
                </a:cxn>
              </a:cxnLst>
              <a:rect l="0" t="0" r="r" b="b"/>
              <a:pathLst>
                <a:path w="2449" h="250">
                  <a:moveTo>
                    <a:pt x="0" y="250"/>
                  </a:moveTo>
                  <a:cubicBezTo>
                    <a:pt x="938" y="0"/>
                    <a:pt x="1835" y="2"/>
                    <a:pt x="2449" y="54"/>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pt-BR" dirty="0"/>
            </a:p>
          </p:txBody>
        </p:sp>
        <p:sp>
          <p:nvSpPr>
            <p:cNvPr id="41" name="Forma livre 46">
              <a:extLst>
                <a:ext uri="{FF2B5EF4-FFF2-40B4-BE49-F238E27FC236}">
                  <a16:creationId xmlns:a16="http://schemas.microsoft.com/office/drawing/2014/main" id="{7126B438-AB8F-4FC9-825F-F3549AD21347}"/>
                </a:ext>
              </a:extLst>
            </p:cNvPr>
            <p:cNvSpPr>
              <a:spLocks/>
            </p:cNvSpPr>
            <p:nvPr/>
          </p:nvSpPr>
          <p:spPr bwMode="auto">
            <a:xfrm>
              <a:off x="0" y="0"/>
              <a:ext cx="7540625" cy="736600"/>
            </a:xfrm>
            <a:custGeom>
              <a:avLst/>
              <a:gdLst>
                <a:gd name="T0" fmla="*/ 2448 w 2448"/>
                <a:gd name="T1" fmla="*/ 71 h 238"/>
                <a:gd name="T2" fmla="*/ 0 w 2448"/>
                <a:gd name="T3" fmla="*/ 238 h 238"/>
              </a:gdLst>
              <a:ahLst/>
              <a:cxnLst>
                <a:cxn ang="0">
                  <a:pos x="T0" y="T1"/>
                </a:cxn>
                <a:cxn ang="0">
                  <a:pos x="T2" y="T3"/>
                </a:cxn>
              </a:cxnLst>
              <a:rect l="0" t="0" r="r" b="b"/>
              <a:pathLst>
                <a:path w="2448" h="238">
                  <a:moveTo>
                    <a:pt x="2448" y="71"/>
                  </a:moveTo>
                  <a:cubicBezTo>
                    <a:pt x="1835" y="12"/>
                    <a:pt x="939" y="0"/>
                    <a:pt x="0" y="238"/>
                  </a:cubicBezTo>
                </a:path>
              </a:pathLst>
            </a:custGeom>
            <a:noFill/>
            <a:ln w="6350">
              <a:solidFill>
                <a:srgbClr val="EFB32F"/>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pt-BR" dirty="0"/>
            </a:p>
          </p:txBody>
        </p:sp>
        <p:sp>
          <p:nvSpPr>
            <p:cNvPr id="42" name="Forma livre 47">
              <a:extLst>
                <a:ext uri="{FF2B5EF4-FFF2-40B4-BE49-F238E27FC236}">
                  <a16:creationId xmlns:a16="http://schemas.microsoft.com/office/drawing/2014/main" id="{DF1D5095-D648-4755-BAE8-E4C1ED2FC7C6}"/>
                </a:ext>
              </a:extLst>
            </p:cNvPr>
            <p:cNvSpPr>
              <a:spLocks/>
            </p:cNvSpPr>
            <p:nvPr/>
          </p:nvSpPr>
          <p:spPr bwMode="auto">
            <a:xfrm>
              <a:off x="0" y="108857"/>
              <a:ext cx="7540625" cy="732790"/>
            </a:xfrm>
            <a:custGeom>
              <a:avLst/>
              <a:gdLst>
                <a:gd name="T0" fmla="*/ 0 w 2448"/>
                <a:gd name="T1" fmla="*/ 237 h 237"/>
                <a:gd name="T2" fmla="*/ 2448 w 2448"/>
                <a:gd name="T3" fmla="*/ 75 h 237"/>
              </a:gdLst>
              <a:ahLst/>
              <a:cxnLst>
                <a:cxn ang="0">
                  <a:pos x="T0" y="T1"/>
                </a:cxn>
                <a:cxn ang="0">
                  <a:pos x="T2" y="T3"/>
                </a:cxn>
              </a:cxnLst>
              <a:rect l="0" t="0" r="r" b="b"/>
              <a:pathLst>
                <a:path w="2448" h="237">
                  <a:moveTo>
                    <a:pt x="0" y="237"/>
                  </a:moveTo>
                  <a:cubicBezTo>
                    <a:pt x="940" y="0"/>
                    <a:pt x="1835" y="15"/>
                    <a:pt x="2448" y="75"/>
                  </a:cubicBezTo>
                </a:path>
              </a:pathLst>
            </a:custGeom>
            <a:noFill/>
            <a:ln w="6350">
              <a:solidFill>
                <a:srgbClr val="FFFFFE"/>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pt-BR" dirty="0"/>
            </a:p>
          </p:txBody>
        </p:sp>
        <p:sp>
          <p:nvSpPr>
            <p:cNvPr id="43" name="Forma Livre 48">
              <a:extLst>
                <a:ext uri="{FF2B5EF4-FFF2-40B4-BE49-F238E27FC236}">
                  <a16:creationId xmlns:a16="http://schemas.microsoft.com/office/drawing/2014/main" id="{D7A00627-1B8E-44AF-AE9E-4849D437DC50}"/>
                </a:ext>
              </a:extLst>
            </p:cNvPr>
            <p:cNvSpPr>
              <a:spLocks/>
            </p:cNvSpPr>
            <p:nvPr/>
          </p:nvSpPr>
          <p:spPr bwMode="auto">
            <a:xfrm>
              <a:off x="0" y="239486"/>
              <a:ext cx="7540625" cy="735965"/>
            </a:xfrm>
            <a:custGeom>
              <a:avLst/>
              <a:gdLst>
                <a:gd name="T0" fmla="*/ 0 w 2448"/>
                <a:gd name="T1" fmla="*/ 238 h 238"/>
                <a:gd name="T2" fmla="*/ 2448 w 2448"/>
                <a:gd name="T3" fmla="*/ 70 h 238"/>
              </a:gdLst>
              <a:ahLst/>
              <a:cxnLst>
                <a:cxn ang="0">
                  <a:pos x="T0" y="T1"/>
                </a:cxn>
                <a:cxn ang="0">
                  <a:pos x="T2" y="T3"/>
                </a:cxn>
              </a:cxnLst>
              <a:rect l="0" t="0" r="r" b="b"/>
              <a:pathLst>
                <a:path w="2448" h="238">
                  <a:moveTo>
                    <a:pt x="0" y="238"/>
                  </a:moveTo>
                  <a:cubicBezTo>
                    <a:pt x="939" y="0"/>
                    <a:pt x="1834" y="12"/>
                    <a:pt x="2448" y="70"/>
                  </a:cubicBezTo>
                </a:path>
              </a:pathLst>
            </a:custGeom>
            <a:noFill/>
            <a:ln w="6350">
              <a:solidFill>
                <a:srgbClr val="EFB32F"/>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rot="0" vert="horz" wrap="square" lIns="91440" tIns="45720" rIns="91440" bIns="45720" anchor="t" anchorCtr="0" upright="1">
              <a:noAutofit/>
            </a:bodyPr>
            <a:lstStyle/>
            <a:p>
              <a:endParaRPr lang="pt-BR" dirty="0"/>
            </a:p>
          </p:txBody>
        </p:sp>
      </p:grpSp>
      <p:sp>
        <p:nvSpPr>
          <p:cNvPr id="31" name="Caixa de texto 32">
            <a:extLst>
              <a:ext uri="{FF2B5EF4-FFF2-40B4-BE49-F238E27FC236}">
                <a16:creationId xmlns:a16="http://schemas.microsoft.com/office/drawing/2014/main" id="{77422BE7-10CD-4831-A762-57DE9A5D2962}"/>
              </a:ext>
            </a:extLst>
          </p:cNvPr>
          <p:cNvSpPr txBox="1">
            <a:spLocks noChangeArrowheads="1"/>
          </p:cNvSpPr>
          <p:nvPr/>
        </p:nvSpPr>
        <p:spPr bwMode="auto">
          <a:xfrm>
            <a:off x="1772458" y="456472"/>
            <a:ext cx="1084226" cy="7112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t>BOLETIM</a:t>
            </a:r>
            <a:br>
              <a:rPr kumimoji="0" lang="pt-BR" altLang="pt-BR" sz="12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br>
            <a:r>
              <a:rPr kumimoji="0" lang="pt-BR" altLang="pt-BR" sz="12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t>MENSAL</a:t>
            </a:r>
            <a:endParaRPr kumimoji="0" lang="pt-BR" altLang="pt-BR" sz="12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2" name="Caixa de texto 33">
            <a:extLst>
              <a:ext uri="{FF2B5EF4-FFF2-40B4-BE49-F238E27FC236}">
                <a16:creationId xmlns:a16="http://schemas.microsoft.com/office/drawing/2014/main" id="{D8CF0E2C-B3AD-400D-8FAF-9A9CE2242119}"/>
              </a:ext>
            </a:extLst>
          </p:cNvPr>
          <p:cNvSpPr txBox="1">
            <a:spLocks noChangeArrowheads="1"/>
          </p:cNvSpPr>
          <p:nvPr/>
        </p:nvSpPr>
        <p:spPr bwMode="auto">
          <a:xfrm>
            <a:off x="2930162" y="107188"/>
            <a:ext cx="3858306" cy="9652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6600" b="1" i="0" u="none" strike="noStrike" cap="none" normalizeH="0" baseline="0" dirty="0">
                <a:ln>
                  <a:noFill/>
                </a:ln>
                <a:solidFill>
                  <a:srgbClr val="FFFFFE"/>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t>VIGIAR</a:t>
            </a:r>
            <a:endParaRPr kumimoji="0" lang="pt-BR" altLang="pt-BR" sz="1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4" name="Caixa de texto 36">
            <a:extLst>
              <a:ext uri="{FF2B5EF4-FFF2-40B4-BE49-F238E27FC236}">
                <a16:creationId xmlns:a16="http://schemas.microsoft.com/office/drawing/2014/main" id="{B7A75FA1-9759-43C6-8BA0-7572C99A7E58}"/>
              </a:ext>
            </a:extLst>
          </p:cNvPr>
          <p:cNvSpPr txBox="1">
            <a:spLocks noChangeArrowheads="1"/>
          </p:cNvSpPr>
          <p:nvPr/>
        </p:nvSpPr>
        <p:spPr bwMode="auto">
          <a:xfrm>
            <a:off x="2016000" y="3339337"/>
            <a:ext cx="4689475" cy="2984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ED7D31"/>
                </a:solidFill>
                <a:effectLst/>
                <a:latin typeface="Arial" panose="020B0604020202020204" pitchFamily="34" charset="0"/>
                <a:ea typeface="Arial" panose="020B0604020202020204" pitchFamily="34" charset="0"/>
                <a:cs typeface="Arial" panose="020B0604020202020204" pitchFamily="34" charset="0"/>
              </a:rPr>
              <a:t>Poluentes atmosféricos – Fontes poluidoras</a:t>
            </a:r>
            <a:endParaRPr kumimoji="0" lang="pt-BR" altLang="pt-B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Caixa de texto 37">
            <a:extLst>
              <a:ext uri="{FF2B5EF4-FFF2-40B4-BE49-F238E27FC236}">
                <a16:creationId xmlns:a16="http://schemas.microsoft.com/office/drawing/2014/main" id="{2985A47C-D3CE-4360-9F5B-E7D13E3FD4F2}"/>
              </a:ext>
            </a:extLst>
          </p:cNvPr>
          <p:cNvSpPr txBox="1">
            <a:spLocks noChangeArrowheads="1"/>
          </p:cNvSpPr>
          <p:nvPr/>
        </p:nvSpPr>
        <p:spPr bwMode="auto">
          <a:xfrm>
            <a:off x="2016000" y="3719250"/>
            <a:ext cx="2286000" cy="29146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Os poluentes atmosféricos provocam efeitos nocivos à saúde humana em diversos níveis, a depender de sua intensidade, concentração e/ou tempo de exposição. </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Podem ser originados de diversas fontes poluidoras. As fontes poluidoras antrópicas, oriundas da ação humana,  são caracterizadas em fontes fixas e fontes móveis. As fontes móveis são todos os meios de transporte aéreo, marítimo e terrestre, sendo, estes últimos, importantes meios de poluição no município de São Paulo (MSP).</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As vias de grande movimentação de veículos são classificadas pela CET (Companhia de Engenharia de Tráfego), conforme figura 01.</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Caixa de texto 39">
            <a:extLst>
              <a:ext uri="{FF2B5EF4-FFF2-40B4-BE49-F238E27FC236}">
                <a16:creationId xmlns:a16="http://schemas.microsoft.com/office/drawing/2014/main" id="{9F055B1C-6BAE-4A4C-94E1-E232AE6792DE}"/>
              </a:ext>
            </a:extLst>
          </p:cNvPr>
          <p:cNvSpPr txBox="1">
            <a:spLocks noChangeArrowheads="1"/>
          </p:cNvSpPr>
          <p:nvPr/>
        </p:nvSpPr>
        <p:spPr bwMode="auto">
          <a:xfrm>
            <a:off x="5316978" y="1897720"/>
            <a:ext cx="1247970" cy="956682"/>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solidFill>
                  <a:srgbClr val="FFFFFE"/>
                </a:solidFill>
                <a:effectLst/>
                <a:ea typeface="Arial" panose="020B0604020202020204" pitchFamily="34" charset="0"/>
                <a:cs typeface="Arial" panose="020B0604020202020204" pitchFamily="34" charset="0"/>
              </a:rPr>
              <a:t>Fontes poluidoras  </a:t>
            </a:r>
            <a:r>
              <a:rPr kumimoji="0" lang="pt-BR" altLang="pt-BR" sz="900" b="1" i="0" u="none" strike="noStrike" cap="none" normalizeH="0" baseline="0" dirty="0">
                <a:ln>
                  <a:noFill/>
                </a:ln>
                <a:solidFill>
                  <a:srgbClr val="F4B083"/>
                </a:solidFill>
                <a:effectLst/>
                <a:ea typeface="Arial" panose="020B0604020202020204" pitchFamily="34" charset="0"/>
                <a:cs typeface="Arial" panose="020B0604020202020204" pitchFamily="34" charset="0"/>
              </a:rPr>
              <a:t>P.1</a:t>
            </a:r>
            <a:endParaRPr kumimoji="0" lang="pt-BR" altLang="pt-BR" sz="900" b="0" i="0" u="none" strike="noStrike" cap="none" normalizeH="0" baseline="0" dirty="0">
              <a:ln>
                <a:noFill/>
              </a:ln>
              <a:solidFill>
                <a:schemeClr val="tx1"/>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solidFill>
                  <a:srgbClr val="FFFFFE"/>
                </a:solidFill>
                <a:effectLst/>
                <a:ea typeface="Arial" panose="020B0604020202020204" pitchFamily="34" charset="0"/>
                <a:cs typeface="Arial" panose="020B0604020202020204" pitchFamily="34" charset="0"/>
              </a:rPr>
              <a:t>Efeitos à saúde  </a:t>
            </a:r>
            <a:r>
              <a:rPr kumimoji="0" lang="pt-BR" altLang="pt-BR" sz="900" b="1" i="0" u="none" strike="noStrike" cap="none" normalizeH="0" baseline="0" dirty="0">
                <a:ln>
                  <a:noFill/>
                </a:ln>
                <a:solidFill>
                  <a:srgbClr val="F4B083"/>
                </a:solidFill>
                <a:effectLst/>
                <a:ea typeface="Arial" panose="020B0604020202020204" pitchFamily="34" charset="0"/>
                <a:cs typeface="Arial" panose="020B0604020202020204" pitchFamily="34" charset="0"/>
              </a:rPr>
              <a:t>P.2</a:t>
            </a:r>
            <a:endParaRPr kumimoji="0" lang="pt-BR" altLang="pt-BR" sz="900" b="0" i="0" u="none" strike="noStrike" cap="none" normalizeH="0" baseline="0" dirty="0">
              <a:ln>
                <a:noFill/>
              </a:ln>
              <a:solidFill>
                <a:schemeClr val="tx1"/>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solidFill>
                  <a:srgbClr val="FFFFFE"/>
                </a:solidFill>
                <a:effectLst/>
                <a:ea typeface="Arial" panose="020B0604020202020204" pitchFamily="34" charset="0"/>
                <a:cs typeface="Arial" panose="020B0604020202020204" pitchFamily="34" charset="0"/>
              </a:rPr>
              <a:t>Fatores climáticos  </a:t>
            </a:r>
            <a:r>
              <a:rPr kumimoji="0" lang="pt-BR" altLang="pt-BR" sz="900" b="1" i="0" u="none" strike="noStrike" cap="none" normalizeH="0" baseline="0" dirty="0">
                <a:ln>
                  <a:noFill/>
                </a:ln>
                <a:solidFill>
                  <a:srgbClr val="F4B083"/>
                </a:solidFill>
                <a:effectLst/>
                <a:ea typeface="Arial" panose="020B0604020202020204" pitchFamily="34" charset="0"/>
                <a:cs typeface="Arial" panose="020B0604020202020204" pitchFamily="34" charset="0"/>
              </a:rPr>
              <a:t>P.3</a:t>
            </a:r>
            <a:endParaRPr kumimoji="0" lang="pt-BR" altLang="pt-BR" sz="900" b="0" i="0" u="none" strike="noStrike" cap="none" normalizeH="0" baseline="0" dirty="0">
              <a:ln>
                <a:noFill/>
              </a:ln>
              <a:solidFill>
                <a:schemeClr val="tx1"/>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solidFill>
                  <a:srgbClr val="FFFFFE"/>
                </a:solidFill>
                <a:effectLst/>
                <a:ea typeface="Arial" panose="020B0604020202020204" pitchFamily="34" charset="0"/>
                <a:cs typeface="Arial" panose="020B0604020202020204" pitchFamily="34" charset="0"/>
              </a:rPr>
              <a:t>Unidades Sentinela </a:t>
            </a:r>
            <a:r>
              <a:rPr kumimoji="0" lang="pt-BR" altLang="pt-BR" sz="900" b="1" i="0" u="none" strike="noStrike" cap="none" normalizeH="0" baseline="0" dirty="0">
                <a:ln>
                  <a:noFill/>
                </a:ln>
                <a:solidFill>
                  <a:srgbClr val="F4B083"/>
                </a:solidFill>
                <a:effectLst/>
                <a:ea typeface="Arial" panose="020B0604020202020204" pitchFamily="34" charset="0"/>
                <a:cs typeface="Arial" panose="020B0604020202020204" pitchFamily="34" charset="0"/>
              </a:rPr>
              <a:t>P.4</a:t>
            </a:r>
            <a:endParaRPr kumimoji="0" lang="pt-BR" altLang="pt-BR" sz="900" b="0" i="0" u="none" strike="noStrike" cap="none" normalizeH="0" baseline="0" dirty="0">
              <a:ln>
                <a:noFill/>
              </a:ln>
              <a:solidFill>
                <a:schemeClr val="tx1"/>
              </a:solidFill>
              <a:effectLst/>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pt-BR" altLang="pt-BR" sz="900" dirty="0">
                <a:solidFill>
                  <a:srgbClr val="FFFFFE"/>
                </a:solidFill>
                <a:ea typeface="Arial" panose="020B0604020202020204" pitchFamily="34" charset="0"/>
                <a:cs typeface="Arial" panose="020B0604020202020204" pitchFamily="34" charset="0"/>
              </a:rPr>
              <a:t>Saiba mais</a:t>
            </a:r>
            <a:r>
              <a:rPr kumimoji="0" lang="pt-BR" altLang="pt-BR" sz="900" b="0" i="0" u="none" strike="noStrike" cap="none" normalizeH="0" baseline="0" dirty="0">
                <a:ln>
                  <a:noFill/>
                </a:ln>
                <a:solidFill>
                  <a:srgbClr val="FFFFFE"/>
                </a:solidFill>
                <a:effectLst/>
                <a:ea typeface="Arial" panose="020B0604020202020204" pitchFamily="34" charset="0"/>
                <a:cs typeface="Arial" panose="020B0604020202020204" pitchFamily="34" charset="0"/>
              </a:rPr>
              <a:t> </a:t>
            </a:r>
            <a:r>
              <a:rPr kumimoji="0" lang="pt-BR" altLang="pt-BR" sz="900" b="1" i="0" u="none" strike="noStrike" cap="none" normalizeH="0" baseline="0" dirty="0">
                <a:ln>
                  <a:noFill/>
                </a:ln>
                <a:solidFill>
                  <a:srgbClr val="F4B083"/>
                </a:solidFill>
                <a:effectLst/>
                <a:ea typeface="Arial" panose="020B0604020202020204" pitchFamily="34" charset="0"/>
                <a:cs typeface="Arial" panose="020B0604020202020204" pitchFamily="34" charset="0"/>
              </a:rPr>
              <a:t>P.6</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cs typeface="Arial" panose="020B0604020202020204" pitchFamily="34" charset="0"/>
            </a:endParaRPr>
          </a:p>
        </p:txBody>
      </p:sp>
      <p:sp>
        <p:nvSpPr>
          <p:cNvPr id="47" name="Caixa de texto 40">
            <a:extLst>
              <a:ext uri="{FF2B5EF4-FFF2-40B4-BE49-F238E27FC236}">
                <a16:creationId xmlns:a16="http://schemas.microsoft.com/office/drawing/2014/main" id="{B5DBDCA1-DE52-4317-8240-48195F8BFE0D}"/>
              </a:ext>
            </a:extLst>
          </p:cNvPr>
          <p:cNvSpPr txBox="1">
            <a:spLocks noChangeArrowheads="1"/>
          </p:cNvSpPr>
          <p:nvPr/>
        </p:nvSpPr>
        <p:spPr bwMode="auto">
          <a:xfrm>
            <a:off x="248265" y="400812"/>
            <a:ext cx="806450" cy="2286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700" b="0" i="0"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INFORMATIVO</a:t>
            </a:r>
            <a:endParaRPr kumimoji="0" lang="pt-BR" altLang="pt-BR" sz="1800" b="0" i="0"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9" name="Caixa de texto 42">
            <a:extLst>
              <a:ext uri="{FF2B5EF4-FFF2-40B4-BE49-F238E27FC236}">
                <a16:creationId xmlns:a16="http://schemas.microsoft.com/office/drawing/2014/main" id="{077C99DB-4AEB-47A4-BAF9-11101B663BA0}"/>
              </a:ext>
            </a:extLst>
          </p:cNvPr>
          <p:cNvSpPr txBox="1">
            <a:spLocks noChangeArrowheads="1"/>
          </p:cNvSpPr>
          <p:nvPr/>
        </p:nvSpPr>
        <p:spPr bwMode="auto">
          <a:xfrm>
            <a:off x="239332" y="522371"/>
            <a:ext cx="984846" cy="5143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strike="noStrike" cap="none" normalizeH="0" baseline="0" dirty="0">
                <a:ln>
                  <a:noFill/>
                </a:ln>
                <a:solidFill>
                  <a:srgbClr val="FFFFFE"/>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t>05/2025</a:t>
            </a:r>
            <a:endParaRPr kumimoji="0" lang="pt-BR" altLang="pt-BR" sz="2000" b="0" i="0"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51" name="Text Box 51">
            <a:extLst>
              <a:ext uri="{FF2B5EF4-FFF2-40B4-BE49-F238E27FC236}">
                <a16:creationId xmlns:a16="http://schemas.microsoft.com/office/drawing/2014/main" id="{268CDCD8-234C-4127-AE6D-3441F236A093}"/>
              </a:ext>
            </a:extLst>
          </p:cNvPr>
          <p:cNvSpPr txBox="1">
            <a:spLocks noChangeArrowheads="1"/>
          </p:cNvSpPr>
          <p:nvPr/>
        </p:nvSpPr>
        <p:spPr bwMode="auto">
          <a:xfrm>
            <a:off x="4500000" y="3713512"/>
            <a:ext cx="2287588" cy="29083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As fontes fixas são aquelas que ocupam uma área relativamente limitada, tais como serralherias, marmorarias, indústrias extrativas e de transformação. </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 Programa VIGIAR, através das Unidades de Vigilância em Saúde (UVIS), realiza a identificação de fontes fixas na cidade desde 2016. Esta é uma ação contínua, que visa caracterizar e priorizar áreas e populações potencialmente expostas a poluentes atmosféricos, compreendendo o contexto social e ambiental em que estas exposições ocorrem.</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Até a Semana Epidemiológica (SE) n° </a:t>
            </a:r>
            <a:r>
              <a:rPr lang="pt-BR" altLang="pt-BR" sz="800" dirty="0">
                <a:latin typeface="Arial" panose="020B0604020202020204" pitchFamily="34" charset="0"/>
                <a:ea typeface="Arial" panose="020B0604020202020204" pitchFamily="34" charset="0"/>
                <a:cs typeface="Arial" panose="020B0604020202020204" pitchFamily="34" charset="0"/>
              </a:rPr>
              <a:t>22</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/2025 foram identificadas </a:t>
            </a:r>
            <a:r>
              <a:rPr lang="pt-BR" altLang="pt-BR" sz="800" dirty="0">
                <a:latin typeface="Arial" panose="020B0604020202020204" pitchFamily="34" charset="0"/>
                <a:ea typeface="Arial" panose="020B0604020202020204" pitchFamily="34" charset="0"/>
                <a:cs typeface="Arial" panose="020B0604020202020204" pitchFamily="34" charset="0"/>
              </a:rPr>
              <a:t>3.687</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fontes fixas no MSP, relacionadas na figura 02.</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78">
            <a:extLst>
              <a:ext uri="{FF2B5EF4-FFF2-40B4-BE49-F238E27FC236}">
                <a16:creationId xmlns:a16="http://schemas.microsoft.com/office/drawing/2014/main" id="{D007A6D7-0373-43FE-A27B-BE70DB0251D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59" name="Rectangle 94">
            <a:extLst>
              <a:ext uri="{FF2B5EF4-FFF2-40B4-BE49-F238E27FC236}">
                <a16:creationId xmlns:a16="http://schemas.microsoft.com/office/drawing/2014/main" id="{89EE388C-7428-41F6-BF92-B3FF1D4F0DCE}"/>
              </a:ext>
            </a:extLst>
          </p:cNvPr>
          <p:cNvSpPr>
            <a:spLocks noChangeArrowheads="1"/>
          </p:cNvSpPr>
          <p:nvPr/>
        </p:nvSpPr>
        <p:spPr bwMode="auto">
          <a:xfrm>
            <a:off x="-121920" y="161169"/>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0" name="CaixaDeTexto 49">
            <a:extLst>
              <a:ext uri="{FF2B5EF4-FFF2-40B4-BE49-F238E27FC236}">
                <a16:creationId xmlns:a16="http://schemas.microsoft.com/office/drawing/2014/main" id="{CAA8B58D-AB85-4AE9-8FF6-BB8ACE330CF7}"/>
              </a:ext>
            </a:extLst>
          </p:cNvPr>
          <p:cNvSpPr txBox="1"/>
          <p:nvPr/>
        </p:nvSpPr>
        <p:spPr>
          <a:xfrm>
            <a:off x="2717715" y="2995410"/>
            <a:ext cx="1806575" cy="169277"/>
          </a:xfrm>
          <a:prstGeom prst="rect">
            <a:avLst/>
          </a:prstGeom>
          <a:noFill/>
        </p:spPr>
        <p:txBody>
          <a:bodyPr wrap="square">
            <a:spAutoFit/>
          </a:bodyPr>
          <a:lstStyle/>
          <a:p>
            <a:r>
              <a:rPr lang="pt-BR" sz="500" b="0" i="0" dirty="0">
                <a:solidFill>
                  <a:schemeClr val="bg1"/>
                </a:solidFill>
                <a:effectLst/>
                <a:latin typeface="Calibri" panose="020F0502020204030204" pitchFamily="34" charset="0"/>
              </a:rPr>
              <a:t>Foto: Edson Lopes Jr. SECOM/Prefeitura de São Paulo.</a:t>
            </a:r>
            <a:endParaRPr lang="pt-BR" sz="500" dirty="0">
              <a:solidFill>
                <a:schemeClr val="bg1"/>
              </a:solidFill>
            </a:endParaRPr>
          </a:p>
        </p:txBody>
      </p:sp>
      <p:sp>
        <p:nvSpPr>
          <p:cNvPr id="56" name="Caixa de texto 40">
            <a:extLst>
              <a:ext uri="{FF2B5EF4-FFF2-40B4-BE49-F238E27FC236}">
                <a16:creationId xmlns:a16="http://schemas.microsoft.com/office/drawing/2014/main" id="{340373B4-8206-4037-AABF-1A4BB81BE9F9}"/>
              </a:ext>
            </a:extLst>
          </p:cNvPr>
          <p:cNvSpPr txBox="1">
            <a:spLocks noChangeArrowheads="1"/>
          </p:cNvSpPr>
          <p:nvPr/>
        </p:nvSpPr>
        <p:spPr bwMode="auto">
          <a:xfrm>
            <a:off x="258395" y="864362"/>
            <a:ext cx="806450" cy="2286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700"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MAIO</a:t>
            </a:r>
            <a:endParaRPr kumimoji="0" lang="pt-BR" altLang="pt-BR" sz="1800" b="0" i="0"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 name="Caixa de texto 35">
            <a:extLst>
              <a:ext uri="{FF2B5EF4-FFF2-40B4-BE49-F238E27FC236}">
                <a16:creationId xmlns:a16="http://schemas.microsoft.com/office/drawing/2014/main" id="{5F10AD6F-B9B7-4BED-BE0F-BD67BFE9F8E6}"/>
              </a:ext>
            </a:extLst>
          </p:cNvPr>
          <p:cNvSpPr txBox="1">
            <a:spLocks noChangeArrowheads="1"/>
          </p:cNvSpPr>
          <p:nvPr/>
        </p:nvSpPr>
        <p:spPr bwMode="auto">
          <a:xfrm>
            <a:off x="221143" y="2099249"/>
            <a:ext cx="1536700" cy="761055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Sobre o Programa VIGIAR</a:t>
            </a: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rPr>
              <a:t>O Programa em Saúde Ambiental relacionado a populações expostas à poluição do ar do Município de São Paulo (VIGIAR) atua desde 2003 por meio da Divisão de Vigilância em Saúde Ambiental (DVISAM) da Coordenadoria de Vigilância em Saúde (COVISA).</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rPr>
              <a:t>Tem por objetivo desenvolver ações de vigilância em saúde ambiental, para populações expostas aos poluentes atmosféricos, de forma a orientar medidas de prevenção, promoção da saúde e de atenção integral, conforme preconizado pelo Sistema Único de Saúde (SUS). </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9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Ações do Programa VIGIAR</a:t>
            </a: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rPr>
              <a:t>- Identificar as fontes de poluição atmosférica que oferecem riscos à saúde da população exposta;</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rPr>
              <a:t>- Atuar na vigilância de doenças respiratórias por meio de Unidades Sentinela, em crianças  menores de cinco anos;</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Arial" panose="020B0604020202020204" pitchFamily="34" charset="0"/>
                <a:cs typeface="Arial" panose="020B0604020202020204" pitchFamily="34" charset="0"/>
              </a:rPr>
              <a:t>- Elaborar material informativo  e educativo sobre a prevenção dos efeitos na saúde relativos a fatores ambientais adversos;</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E"/>
                </a:solidFill>
                <a:effectLst/>
                <a:latin typeface="Arial" panose="020B0604020202020204" pitchFamily="34" charset="0"/>
                <a:ea typeface="Calibri" panose="020F0502020204030204" pitchFamily="34" charset="0"/>
                <a:cs typeface="Arial" panose="020B0604020202020204" pitchFamily="34" charset="0"/>
              </a:rPr>
              <a:t>- Acionar os órgãos ambientais, quando identificadas situações de risco à saúde de populações expostas.</a:t>
            </a: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E"/>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dirty="0">
                <a:solidFill>
                  <a:srgbClr val="FFFFFE"/>
                </a:solidFill>
                <a:latin typeface="Arial" panose="020B0604020202020204" pitchFamily="34" charset="0"/>
                <a:cs typeface="Arial" panose="020B0604020202020204" pitchFamily="34" charset="0"/>
              </a:rPr>
              <a:t>Clique </a:t>
            </a:r>
            <a:r>
              <a:rPr lang="pt-BR" altLang="pt-BR" sz="7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aqui</a:t>
            </a:r>
            <a:r>
              <a:rPr lang="pt-BR" altLang="pt-BR" sz="750" dirty="0">
                <a:solidFill>
                  <a:srgbClr val="FFFFFE"/>
                </a:solidFill>
                <a:latin typeface="Arial" panose="020B0604020202020204" pitchFamily="34" charset="0"/>
                <a:cs typeface="Arial" panose="020B0604020202020204" pitchFamily="34" charset="0"/>
              </a:rPr>
              <a:t> para saber mais.</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7" name="Caixa de texto 38">
            <a:extLst>
              <a:ext uri="{FF2B5EF4-FFF2-40B4-BE49-F238E27FC236}">
                <a16:creationId xmlns:a16="http://schemas.microsoft.com/office/drawing/2014/main" id="{0BCAACE1-3EE7-4CCC-B19C-067E3D0AAFC7}"/>
              </a:ext>
            </a:extLst>
          </p:cNvPr>
          <p:cNvSpPr txBox="1">
            <a:spLocks noChangeArrowheads="1"/>
          </p:cNvSpPr>
          <p:nvPr/>
        </p:nvSpPr>
        <p:spPr bwMode="auto">
          <a:xfrm>
            <a:off x="4620664" y="6607160"/>
            <a:ext cx="1916233" cy="25698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Figura 02. Fontes fixas de poluição identificadas no MSP, até SE </a:t>
            </a:r>
            <a:r>
              <a:rPr lang="pt-BR" altLang="pt-BR" sz="600" dirty="0">
                <a:latin typeface="Arial" panose="020B0604020202020204" pitchFamily="34" charset="0"/>
                <a:ea typeface="Arial" panose="020B0604020202020204" pitchFamily="34" charset="0"/>
                <a:cs typeface="Arial" panose="020B0604020202020204" pitchFamily="34" charset="0"/>
              </a:rPr>
              <a:t>22</a:t>
            </a: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/2025, pelo </a:t>
            </a:r>
            <a:r>
              <a:rPr kumimoji="0" lang="pt-BR" altLang="pt-BR" sz="7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VIGIAR.</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58" name="Imagem 21">
            <a:extLst>
              <a:ext uri="{FF2B5EF4-FFF2-40B4-BE49-F238E27FC236}">
                <a16:creationId xmlns:a16="http://schemas.microsoft.com/office/drawing/2014/main" id="{9B1FD1FF-4DF2-4D51-B3E1-276F0988634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697" y="6858432"/>
            <a:ext cx="1944000" cy="27720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 Box 50">
            <a:extLst>
              <a:ext uri="{FF2B5EF4-FFF2-40B4-BE49-F238E27FC236}">
                <a16:creationId xmlns:a16="http://schemas.microsoft.com/office/drawing/2014/main" id="{3F0EFC77-7017-4BA3-8CCA-FBCDC8D20831}"/>
              </a:ext>
            </a:extLst>
          </p:cNvPr>
          <p:cNvSpPr txBox="1">
            <a:spLocks noChangeArrowheads="1"/>
          </p:cNvSpPr>
          <p:nvPr/>
        </p:nvSpPr>
        <p:spPr bwMode="auto">
          <a:xfrm>
            <a:off x="2183472" y="6601445"/>
            <a:ext cx="1982225" cy="25698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Figura 01. Principais vias de trânsito onde transitam as fontes móveis (CET, 2019).</a:t>
            </a:r>
            <a:endParaRPr kumimoji="0" lang="pt-BR" altLang="pt-BR" sz="6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61" name="Caixa de texto 22">
            <a:extLst>
              <a:ext uri="{FF2B5EF4-FFF2-40B4-BE49-F238E27FC236}">
                <a16:creationId xmlns:a16="http://schemas.microsoft.com/office/drawing/2014/main" id="{72E152EC-8552-4C42-B883-2A2F857ED983}"/>
              </a:ext>
            </a:extLst>
          </p:cNvPr>
          <p:cNvSpPr txBox="1">
            <a:spLocks noChangeArrowheads="1"/>
          </p:cNvSpPr>
          <p:nvPr/>
        </p:nvSpPr>
        <p:spPr bwMode="auto">
          <a:xfrm>
            <a:off x="4619090" y="9630432"/>
            <a:ext cx="171720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defPPr>
              <a:defRPr lang="en-US"/>
            </a:defPPr>
            <a:lvl1pPr marR="0" lvl="0" indent="0" defTabSz="914400" eaLnBrk="0" fontAlgn="base" hangingPunct="0">
              <a:lnSpc>
                <a:spcPct val="100000"/>
              </a:lnSpc>
              <a:spcBef>
                <a:spcPct val="0"/>
              </a:spcBef>
              <a:spcAft>
                <a:spcPct val="0"/>
              </a:spcAft>
              <a:buClrTx/>
              <a:buSzTx/>
              <a:buFontTx/>
              <a:buNone/>
              <a:tabLst/>
              <a:defRPr kumimoji="0" sz="500" b="0" i="0" u="none" strike="noStrike" cap="none" normalizeH="0" baseline="0">
                <a:ln>
                  <a:noFill/>
                </a:ln>
                <a:effectLst/>
                <a:latin typeface="Arial" panose="020B0604020202020204" pitchFamily="34" charset="0"/>
                <a:ea typeface="Arial" panose="020B0604020202020204" pitchFamily="34" charset="0"/>
                <a:cs typeface="Arial" panose="020B0604020202020204" pitchFamily="34" charset="0"/>
              </a:defRPr>
            </a:lvl1pPr>
          </a:lstStyle>
          <a:p>
            <a:r>
              <a:rPr lang="pt-BR" altLang="pt-BR" dirty="0"/>
              <a:t>Fonte: Formulário eletrônico - DVISAM/COVISA, 2025</a:t>
            </a:r>
          </a:p>
        </p:txBody>
      </p:sp>
      <p:sp>
        <p:nvSpPr>
          <p:cNvPr id="62" name="Text Box 49">
            <a:extLst>
              <a:ext uri="{FF2B5EF4-FFF2-40B4-BE49-F238E27FC236}">
                <a16:creationId xmlns:a16="http://schemas.microsoft.com/office/drawing/2014/main" id="{37F0494F-CCFB-41D2-96C0-F2AA0907E162}"/>
              </a:ext>
            </a:extLst>
          </p:cNvPr>
          <p:cNvSpPr txBox="1">
            <a:spLocks noChangeArrowheads="1"/>
          </p:cNvSpPr>
          <p:nvPr/>
        </p:nvSpPr>
        <p:spPr bwMode="auto">
          <a:xfrm>
            <a:off x="2183472" y="9630432"/>
            <a:ext cx="171720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GeoSampa - DVISAM/COVISA, 2024</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F533C8E-17E3-4588-B08C-5E1013F77B31}"/>
              </a:ext>
            </a:extLst>
          </p:cNvPr>
          <p:cNvPicPr>
            <a:picLocks noChangeAspect="1"/>
          </p:cNvPicPr>
          <p:nvPr/>
        </p:nvPicPr>
        <p:blipFill>
          <a:blip r:embed="rId5"/>
          <a:stretch>
            <a:fillRect/>
          </a:stretch>
        </p:blipFill>
        <p:spPr>
          <a:xfrm>
            <a:off x="4634230" y="6865622"/>
            <a:ext cx="1895708" cy="2763336"/>
          </a:xfrm>
          <a:prstGeom prst="rect">
            <a:avLst/>
          </a:prstGeom>
        </p:spPr>
      </p:pic>
    </p:spTree>
    <p:extLst>
      <p:ext uri="{BB962C8B-B14F-4D97-AF65-F5344CB8AC3E}">
        <p14:creationId xmlns:p14="http://schemas.microsoft.com/office/powerpoint/2010/main" val="222748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 de texto 6">
            <a:extLst>
              <a:ext uri="{FF2B5EF4-FFF2-40B4-BE49-F238E27FC236}">
                <a16:creationId xmlns:a16="http://schemas.microsoft.com/office/drawing/2014/main" id="{77A52183-C788-4BD3-91CF-1087463092B5}"/>
              </a:ext>
            </a:extLst>
          </p:cNvPr>
          <p:cNvSpPr txBox="1">
            <a:spLocks noChangeArrowheads="1"/>
          </p:cNvSpPr>
          <p:nvPr/>
        </p:nvSpPr>
        <p:spPr bwMode="auto">
          <a:xfrm>
            <a:off x="2029617" y="887718"/>
            <a:ext cx="2286000" cy="22932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 CETESB possui estações de monitoramento responsáveis pela mensuração da concentração de poluentes atmosféricos ligados a emissão de gases que contribuem para o efeito estufa, chuva ácida e liberação de partículas causadoras de doenças respiratórias e cardiovasculares.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São eles: ozônio (O</a:t>
            </a:r>
            <a:r>
              <a:rPr kumimoji="0" lang="pt-BR" altLang="pt-BR" sz="800" b="0" i="0" u="none" strike="noStrike" cap="none" normalizeH="0" baseline="-25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3</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dióxido de nitrogênio (NO</a:t>
            </a:r>
            <a:r>
              <a:rPr kumimoji="0" lang="pt-BR" altLang="pt-BR" sz="800" b="0" i="0" u="none" strike="noStrike" cap="none" normalizeH="0" baseline="-25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dióxido de enxofre (SO</a:t>
            </a:r>
            <a:r>
              <a:rPr kumimoji="0" lang="pt-BR" altLang="pt-BR" sz="800" b="0" i="0" u="none" strike="noStrike" cap="none" normalizeH="0" baseline="-25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monóxido de carbono (CO), material particulado MP</a:t>
            </a:r>
            <a:r>
              <a:rPr kumimoji="0" lang="pt-BR" altLang="pt-BR" sz="800" b="0" i="0" u="none" strike="noStrike" cap="none" normalizeH="0" baseline="-25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10</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(partículas inaláveis) e MP</a:t>
            </a:r>
            <a:r>
              <a:rPr kumimoji="0" lang="pt-BR" altLang="pt-BR" sz="800" b="0" i="0" u="none" strike="noStrike" cap="none" normalizeH="0" baseline="-25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2,5</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(partículas inaláveis finas).</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081A44D-4448-4E76-B604-B6A8B6B5453E}"/>
              </a:ext>
            </a:extLst>
          </p:cNvPr>
          <p:cNvSpPr>
            <a:spLocks noChangeArrowheads="1"/>
          </p:cNvSpPr>
          <p:nvPr/>
        </p:nvSpPr>
        <p:spPr bwMode="auto">
          <a:xfrm>
            <a:off x="108000" y="72000"/>
            <a:ext cx="1807200" cy="9756000"/>
          </a:xfrm>
          <a:prstGeom prst="rect">
            <a:avLst/>
          </a:prstGeom>
          <a:solidFill>
            <a:srgbClr val="2E75B6"/>
          </a:solidFill>
          <a:ln>
            <a:noFill/>
          </a:ln>
          <a:effectLst/>
        </p:spPr>
        <p:txBody>
          <a:bodyPr rot="0" vert="horz" wrap="square" lIns="36576" tIns="36576" rIns="36576" bIns="36576" anchor="t" anchorCtr="0" upright="1">
            <a:noAutofit/>
          </a:bodyPr>
          <a:lstStyle/>
          <a:p>
            <a:endParaRPr lang="pt-BR" dirty="0"/>
          </a:p>
        </p:txBody>
      </p:sp>
      <p:sp>
        <p:nvSpPr>
          <p:cNvPr id="4" name="Caixa de texto 8">
            <a:extLst>
              <a:ext uri="{FF2B5EF4-FFF2-40B4-BE49-F238E27FC236}">
                <a16:creationId xmlns:a16="http://schemas.microsoft.com/office/drawing/2014/main" id="{DD3545E9-46B5-47B4-8AE2-AFD1B35B0D6C}"/>
              </a:ext>
            </a:extLst>
          </p:cNvPr>
          <p:cNvSpPr txBox="1">
            <a:spLocks noChangeArrowheads="1"/>
          </p:cNvSpPr>
          <p:nvPr/>
        </p:nvSpPr>
        <p:spPr bwMode="auto">
          <a:xfrm>
            <a:off x="248400" y="557364"/>
            <a:ext cx="1537200" cy="5061772"/>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Sobre a CETESB</a:t>
            </a: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A CETESB – Companhia Ambiental do Estado de São Paulo - atua como a agência ambiental do Governo do Estado de São Paulo. </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É responsável pelo controle, fiscalização, monitoramento e licenciamento de atividades geradoras de poluição, com a preocupação fundamental de preservar e recuperar a qualidade das águas, do ar e do solo.</a:t>
            </a:r>
          </a:p>
          <a:p>
            <a:pPr marL="0" marR="0" lvl="0" indent="0" algn="just" defTabSz="914400" rtl="0" eaLnBrk="0" fontAlgn="base" latinLnBrk="0" hangingPunct="0">
              <a:lnSpc>
                <a:spcPct val="1500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A partir do mapa de qualidade do ar, disponibilizado no endereço eletrônico da  CETESB, é possível identificar em tempo real como estão os índices de qualidade na Região Metropolitana de São Paulo (RMSP). Clique </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aqui</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 para saber mais.</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Este órgão também disponibiliza boletins mensais com as informações por ele levantadas. Consulte </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aqui</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Caixa de texto 22">
            <a:extLst>
              <a:ext uri="{FF2B5EF4-FFF2-40B4-BE49-F238E27FC236}">
                <a16:creationId xmlns:a16="http://schemas.microsoft.com/office/drawing/2014/main" id="{AD0605AE-BCA3-463C-A95E-41D2F1D83726}"/>
              </a:ext>
            </a:extLst>
          </p:cNvPr>
          <p:cNvSpPr txBox="1">
            <a:spLocks noChangeArrowheads="1"/>
          </p:cNvSpPr>
          <p:nvPr/>
        </p:nvSpPr>
        <p:spPr bwMode="auto">
          <a:xfrm>
            <a:off x="4483894" y="899308"/>
            <a:ext cx="2286000" cy="2293286"/>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defTabSz="914400" eaLnBrk="0" fontAlgn="base" hangingPunct="0">
              <a:lnSpc>
                <a:spcPct val="150000"/>
              </a:lnSpc>
              <a:spcBef>
                <a:spcPct val="0"/>
              </a:spcBef>
              <a:spcAft>
                <a:spcPct val="0"/>
              </a:spcAf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 OMS estima que aproximadamente 7 milhões de pessoas morrem por ano devido a complicações causadas pela poluição atmosférica.</a:t>
            </a:r>
          </a:p>
          <a:p>
            <a:pPr algn="just" defTabSz="914400" eaLnBrk="0" fontAlgn="base" hangingPunct="0">
              <a:lnSpc>
                <a:spcPct val="150000"/>
              </a:lnSpc>
              <a:spcBef>
                <a:spcPct val="0"/>
              </a:spcBef>
              <a:spcAft>
                <a:spcPct val="0"/>
              </a:spcAft>
            </a:pPr>
            <a:r>
              <a:rPr lang="pt-BR" altLang="pt-BR" sz="800" dirty="0">
                <a:latin typeface="Arial" panose="020B0604020202020204" pitchFamily="34" charset="0"/>
                <a:cs typeface="Arial" panose="020B0604020202020204" pitchFamily="34" charset="0"/>
              </a:rPr>
              <a:t>A exposição à poluição atmosférica a curto ou longo prazo está associada ao aumento na quantidade de atendimentos de saúde e hospitalizações, sobrecarregando o sistema de saúde, assim como ao absenteísmo escolar e no trabalho.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Os principais efeitos à saúde humana provocados pela exposição aos poluentes estão descritos na figura 03.</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B813C91B-7D7B-4E9E-AB48-A6CADCF1FB74}"/>
              </a:ext>
            </a:extLst>
          </p:cNvPr>
          <p:cNvSpPr>
            <a:spLocks noChangeArrowheads="1"/>
          </p:cNvSpPr>
          <p:nvPr/>
        </p:nvSpPr>
        <p:spPr bwMode="auto">
          <a:xfrm>
            <a:off x="1847851" y="72000"/>
            <a:ext cx="4922044" cy="348615"/>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9" name="Retângulo 8">
            <a:extLst>
              <a:ext uri="{FF2B5EF4-FFF2-40B4-BE49-F238E27FC236}">
                <a16:creationId xmlns:a16="http://schemas.microsoft.com/office/drawing/2014/main" id="{0E06882B-B37B-4858-85BA-DB90C38A8663}"/>
              </a:ext>
            </a:extLst>
          </p:cNvPr>
          <p:cNvSpPr>
            <a:spLocks noChangeArrowheads="1"/>
          </p:cNvSpPr>
          <p:nvPr/>
        </p:nvSpPr>
        <p:spPr bwMode="auto">
          <a:xfrm>
            <a:off x="108001" y="9485826"/>
            <a:ext cx="6661894" cy="342900"/>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7" name="Caixa de texto 36">
            <a:extLst>
              <a:ext uri="{FF2B5EF4-FFF2-40B4-BE49-F238E27FC236}">
                <a16:creationId xmlns:a16="http://schemas.microsoft.com/office/drawing/2014/main" id="{4E326C04-4617-47B1-A8D4-8263BFFA8B97}"/>
              </a:ext>
            </a:extLst>
          </p:cNvPr>
          <p:cNvSpPr txBox="1">
            <a:spLocks noChangeArrowheads="1"/>
          </p:cNvSpPr>
          <p:nvPr/>
        </p:nvSpPr>
        <p:spPr bwMode="auto">
          <a:xfrm>
            <a:off x="1987550" y="514656"/>
            <a:ext cx="5022850" cy="3365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ED7D31"/>
                </a:solidFill>
                <a:effectLst/>
                <a:latin typeface="Arial" panose="020B0604020202020204" pitchFamily="34" charset="0"/>
                <a:ea typeface="Arial" panose="020B0604020202020204" pitchFamily="34" charset="0"/>
                <a:cs typeface="Arial" panose="020B0604020202020204" pitchFamily="34" charset="0"/>
              </a:rPr>
              <a:t>Poluentes atmosféricos – Efeitos à saúde</a:t>
            </a:r>
            <a:endParaRPr kumimoji="0" lang="pt-BR" altLang="pt-B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Box 7">
            <a:extLst>
              <a:ext uri="{FF2B5EF4-FFF2-40B4-BE49-F238E27FC236}">
                <a16:creationId xmlns:a16="http://schemas.microsoft.com/office/drawing/2014/main" id="{ACD25A6A-43B9-4854-A15F-F5C4B7B53241}"/>
              </a:ext>
            </a:extLst>
          </p:cNvPr>
          <p:cNvSpPr txBox="1">
            <a:spLocks noChangeArrowheads="1"/>
          </p:cNvSpPr>
          <p:nvPr/>
        </p:nvSpPr>
        <p:spPr bwMode="auto">
          <a:xfrm>
            <a:off x="2055600" y="3469497"/>
            <a:ext cx="2216561" cy="19399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Figura 03. Poluentes atmosféricos e efeitos à saúde</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6">
            <a:extLst>
              <a:ext uri="{FF2B5EF4-FFF2-40B4-BE49-F238E27FC236}">
                <a16:creationId xmlns:a16="http://schemas.microsoft.com/office/drawing/2014/main" id="{9E6BDCD2-9C45-4989-B89A-1958BC85991D}"/>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dirty="0">
                <a:ln>
                  <a:noFill/>
                </a:ln>
                <a:solidFill>
                  <a:schemeClr val="tx1"/>
                </a:solidFill>
                <a:effectLst/>
                <a:latin typeface="Arial" panose="020B0604020202020204" pitchFamily="34" charset="0"/>
              </a:rPr>
            </a:b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4" name="Rectangle 21">
            <a:extLst>
              <a:ext uri="{FF2B5EF4-FFF2-40B4-BE49-F238E27FC236}">
                <a16:creationId xmlns:a16="http://schemas.microsoft.com/office/drawing/2014/main" id="{13542C99-3716-41F9-B9CD-4636BB0612CD}"/>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pt-BR" altLang="pt-B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5" name="Text Box 3">
            <a:extLst>
              <a:ext uri="{FF2B5EF4-FFF2-40B4-BE49-F238E27FC236}">
                <a16:creationId xmlns:a16="http://schemas.microsoft.com/office/drawing/2014/main" id="{B4670B2C-A061-489F-9AA5-04B78572B6B6}"/>
              </a:ext>
            </a:extLst>
          </p:cNvPr>
          <p:cNvSpPr txBox="1">
            <a:spLocks noChangeArrowheads="1"/>
          </p:cNvSpPr>
          <p:nvPr/>
        </p:nvSpPr>
        <p:spPr bwMode="auto">
          <a:xfrm>
            <a:off x="2055600" y="7579323"/>
            <a:ext cx="318135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a:t>
            </a:r>
            <a:r>
              <a:rPr lang="pt-BR" altLang="pt-BR" sz="500" dirty="0">
                <a:latin typeface="Arial" panose="020B0604020202020204" pitchFamily="34" charset="0"/>
                <a:ea typeface="Arial" panose="020B0604020202020204" pitchFamily="34" charset="0"/>
                <a:cs typeface="Arial" panose="020B0604020202020204" pitchFamily="34" charset="0"/>
              </a:rPr>
              <a:t>DVISAM/COVISA</a:t>
            </a: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2024</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Caixa de texto 6">
            <a:extLst>
              <a:ext uri="{FF2B5EF4-FFF2-40B4-BE49-F238E27FC236}">
                <a16:creationId xmlns:a16="http://schemas.microsoft.com/office/drawing/2014/main" id="{238011A5-272C-47FE-9EEB-DD6EC04C81BA}"/>
              </a:ext>
            </a:extLst>
          </p:cNvPr>
          <p:cNvSpPr txBox="1">
            <a:spLocks noChangeArrowheads="1"/>
          </p:cNvSpPr>
          <p:nvPr/>
        </p:nvSpPr>
        <p:spPr bwMode="auto">
          <a:xfrm>
            <a:off x="2030223" y="8031357"/>
            <a:ext cx="2286000" cy="1133034"/>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defTabSz="914400" eaLnBrk="0" fontAlgn="base" hangingPunct="0">
              <a:lnSpc>
                <a:spcPct val="150000"/>
              </a:lnSpc>
              <a:spcBef>
                <a:spcPct val="0"/>
              </a:spcBef>
              <a:spcAft>
                <a:spcPct val="0"/>
              </a:spcAft>
            </a:pPr>
            <a:r>
              <a:rPr lang="pt-BR" altLang="pt-BR" sz="800" dirty="0">
                <a:latin typeface="Arial" panose="020B0604020202020204" pitchFamily="34" charset="0"/>
                <a:cs typeface="Arial" panose="020B0604020202020204" pitchFamily="34" charset="0"/>
              </a:rPr>
              <a:t>Algumas medidas precisam ser adotadas para a redução da emissão de poluentes atmosféricos como: substituição da matriz energética industrial por fontes menos poluidoras, políticas de incentivo a formas alternativas de mobilidade </a:t>
            </a:r>
            <a:r>
              <a:rPr lang="pt-BR" altLang="pt-BR" sz="800" dirty="0">
                <a:solidFill>
                  <a:schemeClr val="bg1"/>
                </a:solidFill>
                <a:latin typeface="Arial" panose="020B0604020202020204" pitchFamily="34" charset="0"/>
                <a:cs typeface="Arial" panose="020B0604020202020204" pitchFamily="34" charset="0"/>
              </a:rPr>
              <a:t>urbana</a:t>
            </a:r>
          </a:p>
        </p:txBody>
      </p:sp>
      <p:sp>
        <p:nvSpPr>
          <p:cNvPr id="18" name="Caixa de texto 6">
            <a:extLst>
              <a:ext uri="{FF2B5EF4-FFF2-40B4-BE49-F238E27FC236}">
                <a16:creationId xmlns:a16="http://schemas.microsoft.com/office/drawing/2014/main" id="{ACF19F5E-CFFB-444C-92E8-63E65AF5F573}"/>
              </a:ext>
            </a:extLst>
          </p:cNvPr>
          <p:cNvSpPr txBox="1">
            <a:spLocks noChangeArrowheads="1"/>
          </p:cNvSpPr>
          <p:nvPr/>
        </p:nvSpPr>
        <p:spPr bwMode="auto">
          <a:xfrm>
            <a:off x="4486161" y="8031357"/>
            <a:ext cx="2286000" cy="1133034"/>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defTabSz="914400" eaLnBrk="0" fontAlgn="base" hangingPunct="0">
              <a:lnSpc>
                <a:spcPct val="150000"/>
              </a:lnSpc>
              <a:spcBef>
                <a:spcPct val="0"/>
              </a:spcBef>
              <a:spcAft>
                <a:spcPct val="0"/>
              </a:spcAft>
            </a:pPr>
            <a:r>
              <a:rPr lang="pt-BR" altLang="pt-BR" sz="800" dirty="0">
                <a:latin typeface="Arial" panose="020B0604020202020204" pitchFamily="34" charset="0"/>
                <a:cs typeface="Arial" panose="020B0604020202020204" pitchFamily="34" charset="0"/>
              </a:rPr>
              <a:t>urbana e ao aumento de áreas verdes nos ambientes urbanos, como forma de redução das emissões de material particulado, e educação em saúde para a população em relação aos efeitos da poluição do ar.</a:t>
            </a:r>
          </a:p>
        </p:txBody>
      </p:sp>
      <p:pic>
        <p:nvPicPr>
          <p:cNvPr id="10" name="Imagem 9">
            <a:extLst>
              <a:ext uri="{FF2B5EF4-FFF2-40B4-BE49-F238E27FC236}">
                <a16:creationId xmlns:a16="http://schemas.microsoft.com/office/drawing/2014/main" id="{85B162B3-7B02-4BCB-B6F4-D94425ADAA94}"/>
              </a:ext>
            </a:extLst>
          </p:cNvPr>
          <p:cNvPicPr>
            <a:picLocks noChangeAspect="1"/>
          </p:cNvPicPr>
          <p:nvPr/>
        </p:nvPicPr>
        <p:blipFill rotWithShape="1">
          <a:blip r:embed="rId4">
            <a:extLst>
              <a:ext uri="{28A0092B-C50C-407E-A947-70E740481C1C}">
                <a14:useLocalDpi xmlns:a14="http://schemas.microsoft.com/office/drawing/2010/main" val="0"/>
              </a:ext>
            </a:extLst>
          </a:blip>
          <a:srcRect t="16900"/>
          <a:stretch/>
        </p:blipFill>
        <p:spPr>
          <a:xfrm>
            <a:off x="2055600" y="3663494"/>
            <a:ext cx="4680000" cy="3896963"/>
          </a:xfrm>
          <a:prstGeom prst="rect">
            <a:avLst/>
          </a:prstGeom>
        </p:spPr>
      </p:pic>
    </p:spTree>
    <p:extLst>
      <p:ext uri="{BB962C8B-B14F-4D97-AF65-F5344CB8AC3E}">
        <p14:creationId xmlns:p14="http://schemas.microsoft.com/office/powerpoint/2010/main" val="188857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37">
            <a:extLst>
              <a:ext uri="{FF2B5EF4-FFF2-40B4-BE49-F238E27FC236}">
                <a16:creationId xmlns:a16="http://schemas.microsoft.com/office/drawing/2014/main" id="{0676C970-1607-4250-A6F2-01B5DBF4698C}"/>
              </a:ext>
            </a:extLst>
          </p:cNvPr>
          <p:cNvSpPr>
            <a:spLocks noChangeArrowheads="1"/>
          </p:cNvSpPr>
          <p:nvPr/>
        </p:nvSpPr>
        <p:spPr bwMode="auto">
          <a:xfrm>
            <a:off x="82800" y="72000"/>
            <a:ext cx="6687095" cy="348615"/>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11" name="Retângulo 10">
            <a:extLst>
              <a:ext uri="{FF2B5EF4-FFF2-40B4-BE49-F238E27FC236}">
                <a16:creationId xmlns:a16="http://schemas.microsoft.com/office/drawing/2014/main" id="{B53E6686-76BC-406A-9838-84EDB6F4B24C}"/>
              </a:ext>
            </a:extLst>
          </p:cNvPr>
          <p:cNvSpPr>
            <a:spLocks noChangeArrowheads="1"/>
          </p:cNvSpPr>
          <p:nvPr/>
        </p:nvSpPr>
        <p:spPr bwMode="auto">
          <a:xfrm>
            <a:off x="4961276" y="403079"/>
            <a:ext cx="1807200" cy="9378595"/>
          </a:xfrm>
          <a:prstGeom prst="rect">
            <a:avLst/>
          </a:prstGeom>
          <a:solidFill>
            <a:srgbClr val="2E75B6"/>
          </a:solidFill>
          <a:ln>
            <a:noFill/>
          </a:ln>
          <a:effectLst/>
        </p:spPr>
        <p:txBody>
          <a:bodyPr rot="0" vert="horz" wrap="square" lIns="36576" tIns="36576" rIns="36576" bIns="36576" anchor="t" anchorCtr="0" upright="1">
            <a:noAutofit/>
          </a:bodyPr>
          <a:lstStyle/>
          <a:p>
            <a:endParaRPr lang="pt-BR" dirty="0"/>
          </a:p>
        </p:txBody>
      </p:sp>
      <p:sp>
        <p:nvSpPr>
          <p:cNvPr id="9" name="Caixa de texto 8">
            <a:extLst>
              <a:ext uri="{FF2B5EF4-FFF2-40B4-BE49-F238E27FC236}">
                <a16:creationId xmlns:a16="http://schemas.microsoft.com/office/drawing/2014/main" id="{26D6BBB8-3846-4789-94D5-78F69FFC1C65}"/>
              </a:ext>
            </a:extLst>
          </p:cNvPr>
          <p:cNvSpPr txBox="1">
            <a:spLocks noChangeArrowheads="1"/>
          </p:cNvSpPr>
          <p:nvPr/>
        </p:nvSpPr>
        <p:spPr bwMode="auto">
          <a:xfrm>
            <a:off x="5104800" y="6320499"/>
            <a:ext cx="1537200" cy="299978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Baixa Umidade do ar</a:t>
            </a:r>
            <a:endParaRPr kumimoji="0" lang="pt-BR" altLang="pt-BR"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Em situações de </a:t>
            </a: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baixa </a:t>
            </a: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umidade do ar, a partir do estabelecimento de estados de </a:t>
            </a: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criticidade </a:t>
            </a: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pela Defesa Civil, o Programa VIGIAR encaminha orientações às Unidades de Vigilância em Saúde (UVIS) e Diretorias Regionais de Ensino (DREs), a serem direcionadas às Unidades de Saúde e Unidades de Ensino, a fim de reduzir os efeitos da baixa umidade na saúde dos usuários e funcionários destes locais.</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Caixa de texto 8">
            <a:extLst>
              <a:ext uri="{FF2B5EF4-FFF2-40B4-BE49-F238E27FC236}">
                <a16:creationId xmlns:a16="http://schemas.microsoft.com/office/drawing/2014/main" id="{5589352A-3330-4E9A-93B1-5535A2E02980}"/>
              </a:ext>
            </a:extLst>
          </p:cNvPr>
          <p:cNvSpPr txBox="1">
            <a:spLocks noChangeArrowheads="1"/>
          </p:cNvSpPr>
          <p:nvPr/>
        </p:nvSpPr>
        <p:spPr bwMode="auto">
          <a:xfrm>
            <a:off x="5096276" y="463087"/>
            <a:ext cx="1537200" cy="3450431"/>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Sobre o CGE</a:t>
            </a:r>
          </a:p>
          <a:p>
            <a:pPr marL="0" marR="0" lvl="0" indent="0" algn="ctr"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O Centro de Gerenciamento de Emergências Climáticas (CGE) é o órgão da Prefeitura de São Paulo responsável pelo monitoramento das condições meteorológicas na Capital.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Exerce a função de notificar e manter informados os órgãos sobre estados de criticidade decretados,  condições meteorológicas previstas, acumulado das chuvas</a:t>
            </a: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entre outros.</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 name="Text Box 3">
            <a:extLst>
              <a:ext uri="{FF2B5EF4-FFF2-40B4-BE49-F238E27FC236}">
                <a16:creationId xmlns:a16="http://schemas.microsoft.com/office/drawing/2014/main" id="{B7AA63D3-B186-492E-96DF-11AA0182A230}"/>
              </a:ext>
            </a:extLst>
          </p:cNvPr>
          <p:cNvSpPr txBox="1">
            <a:spLocks noChangeArrowheads="1"/>
          </p:cNvSpPr>
          <p:nvPr/>
        </p:nvSpPr>
        <p:spPr bwMode="auto">
          <a:xfrm>
            <a:off x="145614" y="463087"/>
            <a:ext cx="4714875" cy="657225"/>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ED7D31"/>
                </a:solidFill>
                <a:effectLst/>
                <a:latin typeface="Arial" panose="020B0604020202020204" pitchFamily="34" charset="0"/>
                <a:ea typeface="Arial" panose="020B0604020202020204" pitchFamily="34" charset="0"/>
                <a:cs typeface="Arial" panose="020B0604020202020204" pitchFamily="34" charset="0"/>
              </a:rPr>
              <a:t>Fatores climáticos que interferem na dispersão de poluentes e na qualidade do ar</a:t>
            </a:r>
            <a:endParaRPr kumimoji="0" lang="pt-BR" altLang="pt-B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Text Box 2">
            <a:extLst>
              <a:ext uri="{FF2B5EF4-FFF2-40B4-BE49-F238E27FC236}">
                <a16:creationId xmlns:a16="http://schemas.microsoft.com/office/drawing/2014/main" id="{6317957A-8747-4757-BE7C-B0E47478D7E8}"/>
              </a:ext>
            </a:extLst>
          </p:cNvPr>
          <p:cNvSpPr txBox="1">
            <a:spLocks noChangeArrowheads="1"/>
          </p:cNvSpPr>
          <p:nvPr/>
        </p:nvSpPr>
        <p:spPr bwMode="auto">
          <a:xfrm>
            <a:off x="145614" y="1111658"/>
            <a:ext cx="2286000" cy="279575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tabLst/>
            </a:pPr>
            <a:r>
              <a:rPr kumimoji="0" lang="pt-BR" altLang="pt-BR" sz="8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1. Umidade Relativa do ar</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De acordo com o CGE, no mês de </a:t>
            </a:r>
            <a:r>
              <a:rPr lang="pt-BR" altLang="pt-BR" sz="800" dirty="0">
                <a:latin typeface="Arial" panose="020B0604020202020204" pitchFamily="34" charset="0"/>
                <a:ea typeface="Arial" panose="020B0604020202020204" pitchFamily="34" charset="0"/>
                <a:cs typeface="Arial" panose="020B0604020202020204" pitchFamily="34" charset="0"/>
              </a:rPr>
              <a:t>maio</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de 2025, a Umidade Relativa do Ar (UR) apresentou média mensal de 57,6%.</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 dia </a:t>
            </a:r>
            <a:r>
              <a:rPr lang="pt-BR" altLang="pt-BR" sz="800" dirty="0">
                <a:latin typeface="Arial" panose="020B0604020202020204" pitchFamily="34" charset="0"/>
                <a:ea typeface="Arial" panose="020B0604020202020204" pitchFamily="34" charset="0"/>
                <a:cs typeface="Arial" panose="020B0604020202020204" pitchFamily="34" charset="0"/>
              </a:rPr>
              <a:t>19</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foi registrada a menor média diária (</a:t>
            </a:r>
            <a:r>
              <a:rPr lang="pt-BR" altLang="pt-BR" sz="800" dirty="0">
                <a:latin typeface="Arial" panose="020B0604020202020204" pitchFamily="34" charset="0"/>
                <a:ea typeface="Arial" panose="020B0604020202020204" pitchFamily="34" charset="0"/>
                <a:cs typeface="Arial" panose="020B0604020202020204" pitchFamily="34" charset="0"/>
              </a:rPr>
              <a:t>43,3</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e no dia 11 a maior média diária </a:t>
            </a:r>
            <a:r>
              <a:rPr lang="pt-BR" altLang="pt-BR" sz="800" dirty="0">
                <a:latin typeface="Arial" panose="020B0604020202020204" pitchFamily="34" charset="0"/>
                <a:ea typeface="Arial" panose="020B0604020202020204" pitchFamily="34" charset="0"/>
                <a:cs typeface="Arial" panose="020B0604020202020204" pitchFamily="34" charset="0"/>
              </a:rPr>
              <a:t>(86,7</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Em 22 dias do mês de maio as médias diárias encontraram-se entre 40% e 60%, faixa considerada </a:t>
            </a:r>
            <a:r>
              <a:rPr lang="pt-BR" altLang="pt-BR" sz="800" dirty="0">
                <a:latin typeface="Arial" panose="020B0604020202020204" pitchFamily="34" charset="0"/>
                <a:ea typeface="Arial" panose="020B0604020202020204" pitchFamily="34" charset="0"/>
                <a:cs typeface="Arial" panose="020B0604020202020204" pitchFamily="34" charset="0"/>
              </a:rPr>
              <a:t>adequada à saúde humana em publicações recentes (Arundel </a:t>
            </a:r>
            <a:r>
              <a:rPr lang="pt-BR" altLang="pt-BR" sz="800" i="1" dirty="0">
                <a:latin typeface="Arial" panose="020B0604020202020204" pitchFamily="34" charset="0"/>
                <a:ea typeface="Arial" panose="020B0604020202020204" pitchFamily="34" charset="0"/>
                <a:cs typeface="Arial" panose="020B0604020202020204" pitchFamily="34" charset="0"/>
              </a:rPr>
              <a:t>et al</a:t>
            </a:r>
            <a:r>
              <a:rPr lang="pt-BR" altLang="pt-BR" sz="800" dirty="0">
                <a:latin typeface="Arial" panose="020B0604020202020204" pitchFamily="34" charset="0"/>
                <a:ea typeface="Arial" panose="020B0604020202020204" pitchFamily="34" charset="0"/>
                <a:cs typeface="Arial" panose="020B0604020202020204" pitchFamily="34" charset="0"/>
              </a:rPr>
              <a:t>, 1986 e Guarnieri </a:t>
            </a:r>
            <a:r>
              <a:rPr lang="pt-BR" altLang="pt-BR" sz="800" i="1" dirty="0">
                <a:latin typeface="Arial" panose="020B0604020202020204" pitchFamily="34" charset="0"/>
                <a:ea typeface="Arial" panose="020B0604020202020204" pitchFamily="34" charset="0"/>
                <a:cs typeface="Arial" panose="020B0604020202020204" pitchFamily="34" charset="0"/>
              </a:rPr>
              <a:t>et al</a:t>
            </a:r>
            <a:r>
              <a:rPr lang="pt-BR" altLang="pt-BR" sz="800" dirty="0">
                <a:latin typeface="Arial" panose="020B0604020202020204" pitchFamily="34" charset="0"/>
                <a:ea typeface="Arial" panose="020B0604020202020204" pitchFamily="34" charset="0"/>
                <a:cs typeface="Arial" panose="020B0604020202020204" pitchFamily="34" charset="0"/>
              </a:rPr>
              <a:t>, 2023). </a:t>
            </a:r>
            <a:r>
              <a:rPr lang="pt-BR" altLang="pt-BR" sz="800" b="0" dirty="0">
                <a:latin typeface="Arial" panose="020B0604020202020204" pitchFamily="34" charset="0"/>
                <a:cs typeface="Arial" panose="020B0604020202020204" pitchFamily="34" charset="0"/>
              </a:rPr>
              <a:t>A figura 04 indica a Umidade média mínima no mês de </a:t>
            </a:r>
            <a:r>
              <a:rPr lang="pt-BR" altLang="pt-BR" sz="800" dirty="0">
                <a:latin typeface="Arial" panose="020B0604020202020204" pitchFamily="34" charset="0"/>
                <a:cs typeface="Arial" panose="020B0604020202020204" pitchFamily="34" charset="0"/>
              </a:rPr>
              <a:t>maio</a:t>
            </a:r>
            <a:r>
              <a:rPr lang="pt-BR" altLang="pt-BR" sz="800" b="0" dirty="0">
                <a:latin typeface="Arial" panose="020B0604020202020204" pitchFamily="34" charset="0"/>
                <a:cs typeface="Arial" panose="020B0604020202020204" pitchFamily="34" charset="0"/>
              </a:rPr>
              <a:t> no MSP.</a:t>
            </a:r>
          </a:p>
        </p:txBody>
      </p:sp>
      <p:sp>
        <p:nvSpPr>
          <p:cNvPr id="26" name="Caixa de texto 28">
            <a:extLst>
              <a:ext uri="{FF2B5EF4-FFF2-40B4-BE49-F238E27FC236}">
                <a16:creationId xmlns:a16="http://schemas.microsoft.com/office/drawing/2014/main" id="{42333903-CE7F-4361-BFA7-DE78E17F03AF}"/>
              </a:ext>
            </a:extLst>
          </p:cNvPr>
          <p:cNvSpPr txBox="1">
            <a:spLocks noChangeArrowheads="1"/>
          </p:cNvSpPr>
          <p:nvPr/>
        </p:nvSpPr>
        <p:spPr bwMode="auto">
          <a:xfrm>
            <a:off x="145614" y="6082236"/>
            <a:ext cx="2286000" cy="1166739"/>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tabLst/>
            </a:pPr>
            <a:r>
              <a:rPr lang="pt-BR" altLang="pt-BR" sz="800" b="1" dirty="0">
                <a:latin typeface="Arial" panose="020B0604020202020204" pitchFamily="34" charset="0"/>
                <a:ea typeface="Arial" panose="020B0604020202020204" pitchFamily="34" charset="0"/>
                <a:cs typeface="Arial" panose="020B0604020202020204" pitchFamily="34" charset="0"/>
              </a:rPr>
              <a:t>3</a:t>
            </a:r>
            <a:r>
              <a:rPr kumimoji="0" lang="pt-BR" altLang="pt-BR" sz="8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Temperaturas médias</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Em maio foi registrada a média mensal mínima de </a:t>
            </a:r>
            <a:r>
              <a:rPr lang="pt-BR" altLang="pt-BR" sz="800" dirty="0">
                <a:latin typeface="Arial" panose="020B0604020202020204" pitchFamily="34" charset="0"/>
                <a:ea typeface="Arial" panose="020B0604020202020204" pitchFamily="34" charset="0"/>
                <a:cs typeface="Arial" panose="020B0604020202020204" pitchFamily="34" charset="0"/>
              </a:rPr>
              <a:t>14,7°</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C, 0,1ºC acima do valor esperado para o período, e média mensal máxima de </a:t>
            </a:r>
            <a:r>
              <a:rPr lang="pt-BR" altLang="pt-BR" sz="800" dirty="0">
                <a:latin typeface="Arial" panose="020B0604020202020204" pitchFamily="34" charset="0"/>
                <a:ea typeface="Arial" panose="020B0604020202020204" pitchFamily="34" charset="0"/>
                <a:cs typeface="Arial" panose="020B0604020202020204" pitchFamily="34" charset="0"/>
              </a:rPr>
              <a:t>24,5°C</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0,8°C acima do esperado. </a:t>
            </a:r>
          </a:p>
        </p:txBody>
      </p:sp>
      <p:sp>
        <p:nvSpPr>
          <p:cNvPr id="28" name="Text Box 3">
            <a:extLst>
              <a:ext uri="{FF2B5EF4-FFF2-40B4-BE49-F238E27FC236}">
                <a16:creationId xmlns:a16="http://schemas.microsoft.com/office/drawing/2014/main" id="{BB83EF0B-6F13-4561-8A79-14F3BA6A21A6}"/>
              </a:ext>
            </a:extLst>
          </p:cNvPr>
          <p:cNvSpPr txBox="1">
            <a:spLocks noChangeArrowheads="1"/>
          </p:cNvSpPr>
          <p:nvPr/>
        </p:nvSpPr>
        <p:spPr bwMode="auto">
          <a:xfrm>
            <a:off x="2760675" y="3262944"/>
            <a:ext cx="1771568" cy="166035"/>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CGE, 2025</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9" name="Text Box 2">
            <a:extLst>
              <a:ext uri="{FF2B5EF4-FFF2-40B4-BE49-F238E27FC236}">
                <a16:creationId xmlns:a16="http://schemas.microsoft.com/office/drawing/2014/main" id="{86F900C5-6A93-446C-9070-36ED3D4151B0}"/>
              </a:ext>
            </a:extLst>
          </p:cNvPr>
          <p:cNvSpPr txBox="1">
            <a:spLocks noChangeArrowheads="1"/>
          </p:cNvSpPr>
          <p:nvPr/>
        </p:nvSpPr>
        <p:spPr bwMode="auto">
          <a:xfrm>
            <a:off x="2730066" y="5765833"/>
            <a:ext cx="1923309" cy="166035"/>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CGE, 2025</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0" name="Caixa de texto 22">
            <a:extLst>
              <a:ext uri="{FF2B5EF4-FFF2-40B4-BE49-F238E27FC236}">
                <a16:creationId xmlns:a16="http://schemas.microsoft.com/office/drawing/2014/main" id="{2FD1F80B-AE18-49E4-A7EA-9F9DF26EB9E8}"/>
              </a:ext>
            </a:extLst>
          </p:cNvPr>
          <p:cNvSpPr txBox="1">
            <a:spLocks noChangeArrowheads="1"/>
          </p:cNvSpPr>
          <p:nvPr/>
        </p:nvSpPr>
        <p:spPr bwMode="auto">
          <a:xfrm>
            <a:off x="2747975" y="1192215"/>
            <a:ext cx="1469596" cy="201819"/>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Figura 04. Umidade Média Mínima</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Text Box 4">
            <a:extLst>
              <a:ext uri="{FF2B5EF4-FFF2-40B4-BE49-F238E27FC236}">
                <a16:creationId xmlns:a16="http://schemas.microsoft.com/office/drawing/2014/main" id="{DAB14E34-6636-45A3-B86C-485AF9C1E827}"/>
              </a:ext>
            </a:extLst>
          </p:cNvPr>
          <p:cNvSpPr txBox="1">
            <a:spLocks noChangeArrowheads="1"/>
          </p:cNvSpPr>
          <p:nvPr/>
        </p:nvSpPr>
        <p:spPr bwMode="auto">
          <a:xfrm>
            <a:off x="2739515" y="3679791"/>
            <a:ext cx="1790700" cy="158369"/>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Figura 05. Precipitação Mensal Acumulada</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34" name="Caixa de texto 28">
            <a:extLst>
              <a:ext uri="{FF2B5EF4-FFF2-40B4-BE49-F238E27FC236}">
                <a16:creationId xmlns:a16="http://schemas.microsoft.com/office/drawing/2014/main" id="{E0BBCFBC-7CE0-4340-899E-5A44D45C6D0B}"/>
              </a:ext>
            </a:extLst>
          </p:cNvPr>
          <p:cNvSpPr txBox="1">
            <a:spLocks noChangeArrowheads="1"/>
          </p:cNvSpPr>
          <p:nvPr/>
        </p:nvSpPr>
        <p:spPr bwMode="auto">
          <a:xfrm>
            <a:off x="2644865" y="6248115"/>
            <a:ext cx="2066330" cy="982164"/>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 dia </a:t>
            </a:r>
            <a:r>
              <a:rPr lang="pt-BR" altLang="pt-BR" sz="800" dirty="0">
                <a:latin typeface="Arial" panose="020B0604020202020204" pitchFamily="34" charset="0"/>
                <a:ea typeface="Arial" panose="020B0604020202020204" pitchFamily="34" charset="0"/>
                <a:cs typeface="Arial" panose="020B0604020202020204" pitchFamily="34" charset="0"/>
              </a:rPr>
              <a:t>30</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houve a menor média diária de temperatura mínima, com valor de 8,3°C. No dia </a:t>
            </a:r>
            <a:r>
              <a:rPr lang="pt-BR" altLang="pt-BR" sz="800" dirty="0">
                <a:latin typeface="Arial" panose="020B0604020202020204" pitchFamily="34" charset="0"/>
                <a:ea typeface="Arial" panose="020B0604020202020204" pitchFamily="34" charset="0"/>
                <a:cs typeface="Arial" panose="020B0604020202020204" pitchFamily="34" charset="0"/>
              </a:rPr>
              <a:t>9</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houve a maior média diária de temperatura máxima de 28,8ºC, como pode ser observado no gráfico 01.</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Text Box 7">
            <a:extLst>
              <a:ext uri="{FF2B5EF4-FFF2-40B4-BE49-F238E27FC236}">
                <a16:creationId xmlns:a16="http://schemas.microsoft.com/office/drawing/2014/main" id="{EDE02430-6D2F-4ABF-B440-B00775E8CA4E}"/>
              </a:ext>
            </a:extLst>
          </p:cNvPr>
          <p:cNvSpPr txBox="1">
            <a:spLocks noChangeArrowheads="1"/>
          </p:cNvSpPr>
          <p:nvPr/>
        </p:nvSpPr>
        <p:spPr bwMode="auto">
          <a:xfrm>
            <a:off x="454823" y="7326288"/>
            <a:ext cx="4130880" cy="17785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Gráfico 01. Temperaturas médias diárias mínimas e máximas, MSP, </a:t>
            </a:r>
            <a:r>
              <a:rPr lang="pt-BR" altLang="pt-BR" sz="600" dirty="0">
                <a:latin typeface="Arial" panose="020B0604020202020204" pitchFamily="34" charset="0"/>
                <a:ea typeface="Arial" panose="020B0604020202020204" pitchFamily="34" charset="0"/>
                <a:cs typeface="Arial" panose="020B0604020202020204" pitchFamily="34" charset="0"/>
              </a:rPr>
              <a:t>Maio/2025</a:t>
            </a:r>
            <a:endParaRPr kumimoji="0" lang="pt-BR" altLang="pt-BR" sz="6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37" name="Text Box 1">
            <a:extLst>
              <a:ext uri="{FF2B5EF4-FFF2-40B4-BE49-F238E27FC236}">
                <a16:creationId xmlns:a16="http://schemas.microsoft.com/office/drawing/2014/main" id="{ED13EABE-E51C-4D80-8B04-DDF355E08521}"/>
              </a:ext>
            </a:extLst>
          </p:cNvPr>
          <p:cNvSpPr txBox="1">
            <a:spLocks noChangeArrowheads="1"/>
          </p:cNvSpPr>
          <p:nvPr/>
        </p:nvSpPr>
        <p:spPr bwMode="auto">
          <a:xfrm>
            <a:off x="271971" y="9268022"/>
            <a:ext cx="933422"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CGE, 2025</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Retângulo 38">
            <a:extLst>
              <a:ext uri="{FF2B5EF4-FFF2-40B4-BE49-F238E27FC236}">
                <a16:creationId xmlns:a16="http://schemas.microsoft.com/office/drawing/2014/main" id="{76260953-0503-49DA-B422-605BF5AB1588}"/>
              </a:ext>
            </a:extLst>
          </p:cNvPr>
          <p:cNvSpPr>
            <a:spLocks noChangeArrowheads="1"/>
          </p:cNvSpPr>
          <p:nvPr/>
        </p:nvSpPr>
        <p:spPr bwMode="auto">
          <a:xfrm>
            <a:off x="108001" y="9485826"/>
            <a:ext cx="6661894" cy="342900"/>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35" name="Text Box 2">
            <a:extLst>
              <a:ext uri="{FF2B5EF4-FFF2-40B4-BE49-F238E27FC236}">
                <a16:creationId xmlns:a16="http://schemas.microsoft.com/office/drawing/2014/main" id="{B289A979-94E0-499D-A506-4112DAA3AFB5}"/>
              </a:ext>
            </a:extLst>
          </p:cNvPr>
          <p:cNvSpPr txBox="1">
            <a:spLocks noChangeArrowheads="1"/>
          </p:cNvSpPr>
          <p:nvPr/>
        </p:nvSpPr>
        <p:spPr bwMode="auto">
          <a:xfrm>
            <a:off x="145614" y="3860897"/>
            <a:ext cx="2286000" cy="1737471"/>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tabLst/>
            </a:pPr>
            <a:r>
              <a:rPr lang="pt-BR" altLang="pt-BR" sz="800" b="1" dirty="0">
                <a:latin typeface="Arial" panose="020B0604020202020204" pitchFamily="34" charset="0"/>
                <a:ea typeface="Arial" panose="020B0604020202020204" pitchFamily="34" charset="0"/>
                <a:cs typeface="Arial" panose="020B0604020202020204" pitchFamily="34" charset="0"/>
              </a:rPr>
              <a:t>2</a:t>
            </a:r>
            <a:r>
              <a:rPr kumimoji="0" lang="pt-BR" altLang="pt-BR" sz="8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Precipitações mensais</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 mês de maio se encerrou com uma média de </a:t>
            </a:r>
            <a:r>
              <a:rPr lang="pt-BR" altLang="pt-BR" sz="800" dirty="0">
                <a:latin typeface="Arial" panose="020B0604020202020204" pitchFamily="34" charset="0"/>
                <a:ea typeface="Arial" panose="020B0604020202020204" pitchFamily="34" charset="0"/>
                <a:cs typeface="Arial" panose="020B0604020202020204" pitchFamily="34" charset="0"/>
              </a:rPr>
              <a:t>23,3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mm de precipitação, </a:t>
            </a:r>
            <a:r>
              <a:rPr lang="pt-BR" altLang="pt-BR" sz="800" dirty="0">
                <a:latin typeface="Arial" panose="020B0604020202020204" pitchFamily="34" charset="0"/>
                <a:ea typeface="Arial" panose="020B0604020202020204" pitchFamily="34" charset="0"/>
                <a:cs typeface="Arial" panose="020B0604020202020204" pitchFamily="34" charset="0"/>
              </a:rPr>
              <a:t>30,7</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mm abaixo da média esperada para o referido período. Foram registrados </a:t>
            </a:r>
            <a:r>
              <a:rPr lang="pt-BR" altLang="pt-BR" sz="800" dirty="0">
                <a:latin typeface="Arial" panose="020B0604020202020204" pitchFamily="34" charset="0"/>
                <a:ea typeface="Arial" panose="020B0604020202020204" pitchFamily="34" charset="0"/>
                <a:cs typeface="Arial" panose="020B0604020202020204" pitchFamily="34" charset="0"/>
              </a:rPr>
              <a:t>6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dias com chuva, sendo o dia 10 o mais chuvoso, com </a:t>
            </a:r>
            <a:r>
              <a:rPr lang="pt-BR" altLang="pt-BR" sz="800" dirty="0">
                <a:latin typeface="Arial" panose="020B0604020202020204" pitchFamily="34" charset="0"/>
                <a:ea typeface="Arial" panose="020B0604020202020204" pitchFamily="34" charset="0"/>
                <a:cs typeface="Arial" panose="020B0604020202020204" pitchFamily="34" charset="0"/>
              </a:rPr>
              <a:t>13,2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mm.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 figura 05 apresenta os níveis de precipitação mensal acumulada no </a:t>
            </a:r>
            <a:r>
              <a:rPr lang="pt-BR" altLang="pt-BR" sz="800" dirty="0">
                <a:latin typeface="Arial" panose="020B0604020202020204" pitchFamily="34" charset="0"/>
                <a:ea typeface="Arial" panose="020B0604020202020204" pitchFamily="34" charset="0"/>
                <a:cs typeface="Arial" panose="020B0604020202020204" pitchFamily="34" charset="0"/>
              </a:rPr>
              <a:t>mês de maio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no município de São Paulo.</a:t>
            </a: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4435A93-415E-4994-92E7-4868698D7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213" y="1371124"/>
            <a:ext cx="1905633" cy="1905633"/>
          </a:xfrm>
          <a:prstGeom prst="rect">
            <a:avLst/>
          </a:prstGeom>
        </p:spPr>
      </p:pic>
      <p:pic>
        <p:nvPicPr>
          <p:cNvPr id="7" name="Imagem 6">
            <a:extLst>
              <a:ext uri="{FF2B5EF4-FFF2-40B4-BE49-F238E27FC236}">
                <a16:creationId xmlns:a16="http://schemas.microsoft.com/office/drawing/2014/main" id="{5B446719-7542-4041-8F6C-FB4AF31E4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40" y="3787848"/>
            <a:ext cx="2027435" cy="1977985"/>
          </a:xfrm>
          <a:prstGeom prst="rect">
            <a:avLst/>
          </a:prstGeom>
        </p:spPr>
      </p:pic>
      <p:graphicFrame>
        <p:nvGraphicFramePr>
          <p:cNvPr id="27" name="Gráfico 26">
            <a:extLst>
              <a:ext uri="{FF2B5EF4-FFF2-40B4-BE49-F238E27FC236}">
                <a16:creationId xmlns:a16="http://schemas.microsoft.com/office/drawing/2014/main" id="{7F45FE55-089F-4473-B2DD-A09FBF45B6CE}"/>
              </a:ext>
            </a:extLst>
          </p:cNvPr>
          <p:cNvGraphicFramePr>
            <a:graphicFrameLocks/>
          </p:cNvGraphicFramePr>
          <p:nvPr>
            <p:extLst>
              <p:ext uri="{D42A27DB-BD31-4B8C-83A1-F6EECF244321}">
                <p14:modId xmlns:p14="http://schemas.microsoft.com/office/powerpoint/2010/main" val="2073614132"/>
              </p:ext>
            </p:extLst>
          </p:nvPr>
        </p:nvGraphicFramePr>
        <p:xfrm>
          <a:off x="38527" y="7433145"/>
          <a:ext cx="4821962" cy="1917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991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áfico 35">
            <a:extLst>
              <a:ext uri="{FF2B5EF4-FFF2-40B4-BE49-F238E27FC236}">
                <a16:creationId xmlns:a16="http://schemas.microsoft.com/office/drawing/2014/main" id="{2CE3BCCB-1351-4AC3-BA85-905AC614B669}"/>
              </a:ext>
            </a:extLst>
          </p:cNvPr>
          <p:cNvGraphicFramePr>
            <a:graphicFrameLocks/>
          </p:cNvGraphicFramePr>
          <p:nvPr>
            <p:extLst>
              <p:ext uri="{D42A27DB-BD31-4B8C-83A1-F6EECF244321}">
                <p14:modId xmlns:p14="http://schemas.microsoft.com/office/powerpoint/2010/main" val="3780835142"/>
              </p:ext>
            </p:extLst>
          </p:nvPr>
        </p:nvGraphicFramePr>
        <p:xfrm>
          <a:off x="1954549" y="1950321"/>
          <a:ext cx="4786247" cy="207471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tângulo 31">
            <a:extLst>
              <a:ext uri="{FF2B5EF4-FFF2-40B4-BE49-F238E27FC236}">
                <a16:creationId xmlns:a16="http://schemas.microsoft.com/office/drawing/2014/main" id="{77BB89A3-684B-4618-8037-4FCA59C6C492}"/>
              </a:ext>
            </a:extLst>
          </p:cNvPr>
          <p:cNvSpPr>
            <a:spLocks noChangeArrowheads="1"/>
          </p:cNvSpPr>
          <p:nvPr/>
        </p:nvSpPr>
        <p:spPr bwMode="auto">
          <a:xfrm>
            <a:off x="108001" y="9485826"/>
            <a:ext cx="6661894" cy="342900"/>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30" name="Retângulo 29">
            <a:extLst>
              <a:ext uri="{FF2B5EF4-FFF2-40B4-BE49-F238E27FC236}">
                <a16:creationId xmlns:a16="http://schemas.microsoft.com/office/drawing/2014/main" id="{9CC7E40B-1940-45B3-A258-3B4ECFFD78E0}"/>
              </a:ext>
            </a:extLst>
          </p:cNvPr>
          <p:cNvSpPr>
            <a:spLocks noChangeArrowheads="1"/>
          </p:cNvSpPr>
          <p:nvPr/>
        </p:nvSpPr>
        <p:spPr bwMode="auto">
          <a:xfrm>
            <a:off x="108000" y="72000"/>
            <a:ext cx="1807200" cy="9756000"/>
          </a:xfrm>
          <a:prstGeom prst="rect">
            <a:avLst/>
          </a:prstGeom>
          <a:solidFill>
            <a:srgbClr val="2E75B6"/>
          </a:solidFill>
          <a:ln>
            <a:noFill/>
          </a:ln>
          <a:effectLst/>
        </p:spPr>
        <p:txBody>
          <a:bodyPr rot="0" vert="horz" wrap="square" lIns="36576" tIns="36576" rIns="36576" bIns="36576" anchor="t" anchorCtr="0" upright="1">
            <a:noAutofit/>
          </a:bodyPr>
          <a:lstStyle/>
          <a:p>
            <a:endParaRPr lang="pt-BR" dirty="0"/>
          </a:p>
        </p:txBody>
      </p:sp>
      <p:sp>
        <p:nvSpPr>
          <p:cNvPr id="2" name="Caixa de texto 6">
            <a:extLst>
              <a:ext uri="{FF2B5EF4-FFF2-40B4-BE49-F238E27FC236}">
                <a16:creationId xmlns:a16="http://schemas.microsoft.com/office/drawing/2014/main" id="{DC94A2A5-47F3-4346-981D-FF4A9416A8AA}"/>
              </a:ext>
            </a:extLst>
          </p:cNvPr>
          <p:cNvSpPr txBox="1">
            <a:spLocks noChangeArrowheads="1"/>
          </p:cNvSpPr>
          <p:nvPr/>
        </p:nvSpPr>
        <p:spPr bwMode="auto">
          <a:xfrm>
            <a:off x="1985613" y="793821"/>
            <a:ext cx="2286000" cy="933263"/>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Foram notificados 9.230* casos de doenças/agravos respiratórios em crianças menores de 05 anos com início de sintomas no ano de 2024 pelas Unidades Sentinela do Programa VIGIAR no município de São Paulo.</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pt-BR" altLang="pt-BR" sz="80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Paulo. </a:t>
            </a:r>
            <a:endParaRPr kumimoji="0" lang="pt-BR" altLang="pt-BR"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Text Box 14">
            <a:extLst>
              <a:ext uri="{FF2B5EF4-FFF2-40B4-BE49-F238E27FC236}">
                <a16:creationId xmlns:a16="http://schemas.microsoft.com/office/drawing/2014/main" id="{BE4B7D6A-DCF0-4C3A-99DC-6CEDA0D4DE37}"/>
              </a:ext>
            </a:extLst>
          </p:cNvPr>
          <p:cNvSpPr txBox="1">
            <a:spLocks noChangeArrowheads="1"/>
          </p:cNvSpPr>
          <p:nvPr/>
        </p:nvSpPr>
        <p:spPr bwMode="auto">
          <a:xfrm>
            <a:off x="1985613" y="4339299"/>
            <a:ext cx="2286000" cy="785763"/>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Observa-se, entre as SE </a:t>
            </a:r>
            <a:r>
              <a:rPr lang="pt-BR" altLang="pt-BR" sz="800" dirty="0">
                <a:latin typeface="Arial" panose="020B0604020202020204" pitchFamily="34" charset="0"/>
                <a:ea typeface="Arial" panose="020B0604020202020204" pitchFamily="34" charset="0"/>
                <a:cs typeface="Arial" panose="020B0604020202020204" pitchFamily="34" charset="0"/>
              </a:rPr>
              <a:t>19</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e 22/2025, maior número de notificações de crianças do sexo masculino, raça/cor branca e de faixa etária entre 01 a </a:t>
            </a:r>
            <a:r>
              <a:rPr lang="pt-BR" altLang="pt-BR" sz="800" dirty="0">
                <a:latin typeface="Arial" panose="020B0604020202020204" pitchFamily="34" charset="0"/>
                <a:ea typeface="Arial" panose="020B0604020202020204" pitchFamily="34" charset="0"/>
                <a:cs typeface="Arial" panose="020B0604020202020204" pitchFamily="34" charset="0"/>
              </a:rPr>
              <a:t>&lt; 02 anos </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(tabela 01). </a:t>
            </a:r>
            <a:endParaRPr kumimoji="0" lang="pt-BR" altLang="pt-BR"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 name="Caixa de texto 8">
            <a:extLst>
              <a:ext uri="{FF2B5EF4-FFF2-40B4-BE49-F238E27FC236}">
                <a16:creationId xmlns:a16="http://schemas.microsoft.com/office/drawing/2014/main" id="{952A0F22-D1AD-4C87-8694-0CF09196E1B5}"/>
              </a:ext>
            </a:extLst>
          </p:cNvPr>
          <p:cNvSpPr txBox="1">
            <a:spLocks noChangeArrowheads="1"/>
          </p:cNvSpPr>
          <p:nvPr/>
        </p:nvSpPr>
        <p:spPr bwMode="auto">
          <a:xfrm>
            <a:off x="243000" y="451553"/>
            <a:ext cx="1537200" cy="923794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Sobre a Estratégia Unidade Sentinela</a:t>
            </a:r>
            <a:endParaRPr kumimoji="0" lang="pt-BR" altLang="pt-BR"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pt-BR" altLang="pt-BR" sz="6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As Unidades Sentinelas (US) consistem em uma das principais estratégias de vigilância do Programa VIGIAR. </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lvl="0" algn="just" defTabSz="914400" eaLnBrk="0" fontAlgn="base" hangingPunct="0">
              <a:lnSpc>
                <a:spcPct val="150000"/>
              </a:lnSpc>
              <a:spcBef>
                <a:spcPct val="0"/>
              </a:spcBef>
              <a:spcAft>
                <a:spcPct val="0"/>
              </a:spcAft>
            </a:pP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Trata-se de vigilância epidemiológica de casos de doença respiratória em crianças menores de 05 anos, atendidas nas referidas unidades. </a:t>
            </a: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Esta faixa etária é considerada a mais vulnerável aos efeitos deletérios da poluição.</a:t>
            </a: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E</a:t>
            </a: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m 2016, foram implantadas 07 Unidades Sentinelas (US). Em 2022 foram implantadas 06 unidades e em 2024, em atendimento ao proposto no Plano de Ação Climática do Município de São Paulo (Planclima) 2020-2050, o Programa VIGIAR implantou 15 novas unidades, totalizando 28 US em todo o município.</a:t>
            </a:r>
          </a:p>
        </p:txBody>
      </p:sp>
      <p:sp>
        <p:nvSpPr>
          <p:cNvPr id="9" name="Caixa de texto 22">
            <a:extLst>
              <a:ext uri="{FF2B5EF4-FFF2-40B4-BE49-F238E27FC236}">
                <a16:creationId xmlns:a16="http://schemas.microsoft.com/office/drawing/2014/main" id="{E7EAFA60-9186-45FA-9A00-E5B5E137FEDE}"/>
              </a:ext>
            </a:extLst>
          </p:cNvPr>
          <p:cNvSpPr txBox="1">
            <a:spLocks noChangeArrowheads="1"/>
          </p:cNvSpPr>
          <p:nvPr/>
        </p:nvSpPr>
        <p:spPr bwMode="auto">
          <a:xfrm>
            <a:off x="1985614" y="1856722"/>
            <a:ext cx="4684902" cy="2794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Gráfico 02. Crianças sintomáticas respiratórias identificadas na estratégia US, por SE de início dos sintomas, MSP, até SE </a:t>
            </a:r>
            <a:r>
              <a:rPr lang="pt-BR" altLang="pt-BR" sz="600" dirty="0">
                <a:latin typeface="Arial" panose="020B0604020202020204" pitchFamily="34" charset="0"/>
                <a:ea typeface="Arial" panose="020B0604020202020204" pitchFamily="34" charset="0"/>
                <a:cs typeface="Arial" panose="020B0604020202020204" pitchFamily="34" charset="0"/>
              </a:rPr>
              <a:t>22/2025</a:t>
            </a:r>
            <a:r>
              <a:rPr kumimoji="0" lang="pt-BR" altLang="pt-BR" sz="6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a:t>
            </a:r>
            <a:endParaRPr kumimoji="0" lang="pt-BR" altLang="pt-BR" sz="6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10" name="Text Box 16">
            <a:extLst>
              <a:ext uri="{FF2B5EF4-FFF2-40B4-BE49-F238E27FC236}">
                <a16:creationId xmlns:a16="http://schemas.microsoft.com/office/drawing/2014/main" id="{CA6C81F0-5603-4871-BFA2-134CBD0E1E02}"/>
              </a:ext>
            </a:extLst>
          </p:cNvPr>
          <p:cNvSpPr txBox="1">
            <a:spLocks noChangeArrowheads="1"/>
          </p:cNvSpPr>
          <p:nvPr/>
        </p:nvSpPr>
        <p:spPr bwMode="auto">
          <a:xfrm>
            <a:off x="1985613" y="5205022"/>
            <a:ext cx="2232213" cy="34290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Tabela 01. Caracterização demográfica das crianças identificadas nas US, MSP, com início dos sintomas entre as SE 19 e 22/2025*</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Caixa de texto 36">
            <a:extLst>
              <a:ext uri="{FF2B5EF4-FFF2-40B4-BE49-F238E27FC236}">
                <a16:creationId xmlns:a16="http://schemas.microsoft.com/office/drawing/2014/main" id="{192FA76E-1D09-465E-9670-796C0CB8F03B}"/>
              </a:ext>
            </a:extLst>
          </p:cNvPr>
          <p:cNvSpPr txBox="1">
            <a:spLocks noChangeArrowheads="1"/>
          </p:cNvSpPr>
          <p:nvPr/>
        </p:nvSpPr>
        <p:spPr bwMode="auto">
          <a:xfrm>
            <a:off x="1985613" y="451553"/>
            <a:ext cx="2106613" cy="316866"/>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ED7D31"/>
                </a:solidFill>
                <a:effectLst/>
                <a:latin typeface="Arial" panose="020B0604020202020204" pitchFamily="34" charset="0"/>
                <a:ea typeface="Arial" panose="020B0604020202020204" pitchFamily="34" charset="0"/>
                <a:cs typeface="Arial" panose="020B0604020202020204" pitchFamily="34" charset="0"/>
              </a:rPr>
              <a:t>Unidade Sentinela</a:t>
            </a:r>
            <a:endParaRPr kumimoji="0" lang="pt-BR" altLang="pt-B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Text Box 8">
            <a:extLst>
              <a:ext uri="{FF2B5EF4-FFF2-40B4-BE49-F238E27FC236}">
                <a16:creationId xmlns:a16="http://schemas.microsoft.com/office/drawing/2014/main" id="{38D223FB-B479-473C-8839-DCD4C6657F38}"/>
              </a:ext>
            </a:extLst>
          </p:cNvPr>
          <p:cNvSpPr txBox="1">
            <a:spLocks noChangeArrowheads="1"/>
          </p:cNvSpPr>
          <p:nvPr/>
        </p:nvSpPr>
        <p:spPr bwMode="auto">
          <a:xfrm>
            <a:off x="5877347" y="3804108"/>
            <a:ext cx="361950" cy="18888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2025</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CC991558-D620-4FA2-BAFA-C7C1B4636BAD}"/>
              </a:ext>
            </a:extLst>
          </p:cNvPr>
          <p:cNvSpPr txBox="1">
            <a:spLocks noChangeArrowheads="1"/>
          </p:cNvSpPr>
          <p:nvPr/>
        </p:nvSpPr>
        <p:spPr bwMode="auto">
          <a:xfrm>
            <a:off x="2092597" y="4062064"/>
            <a:ext cx="236220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Fonte: Formulário eletrônico - DVISAM/COVISA, 2024 e 2025.</a:t>
            </a:r>
            <a:endParaRPr kumimoji="0" lang="pt-BR" altLang="pt-BR" sz="5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17" name="Text Box 15">
            <a:extLst>
              <a:ext uri="{FF2B5EF4-FFF2-40B4-BE49-F238E27FC236}">
                <a16:creationId xmlns:a16="http://schemas.microsoft.com/office/drawing/2014/main" id="{B21FCC4F-C6ED-48BC-B6DB-069940E7F7AE}"/>
              </a:ext>
            </a:extLst>
          </p:cNvPr>
          <p:cNvSpPr txBox="1">
            <a:spLocks noChangeArrowheads="1"/>
          </p:cNvSpPr>
          <p:nvPr/>
        </p:nvSpPr>
        <p:spPr bwMode="auto">
          <a:xfrm>
            <a:off x="1988315" y="7726347"/>
            <a:ext cx="209550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Formulário eletrônico - DVISAM/COVISA, 2025</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Rectangle 32">
            <a:extLst>
              <a:ext uri="{FF2B5EF4-FFF2-40B4-BE49-F238E27FC236}">
                <a16:creationId xmlns:a16="http://schemas.microsoft.com/office/drawing/2014/main" id="{DE3000A9-D888-4FC8-BD14-1FBF812D53DB}"/>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22" name="Text Box 8">
            <a:extLst>
              <a:ext uri="{FF2B5EF4-FFF2-40B4-BE49-F238E27FC236}">
                <a16:creationId xmlns:a16="http://schemas.microsoft.com/office/drawing/2014/main" id="{18D43382-9235-4FE8-904F-25CCBDB8B833}"/>
              </a:ext>
            </a:extLst>
          </p:cNvPr>
          <p:cNvSpPr txBox="1">
            <a:spLocks noChangeArrowheads="1"/>
          </p:cNvSpPr>
          <p:nvPr/>
        </p:nvSpPr>
        <p:spPr bwMode="auto">
          <a:xfrm>
            <a:off x="2766663" y="3808154"/>
            <a:ext cx="361950" cy="18888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9" name="CaixaDeTexto 18">
            <a:extLst>
              <a:ext uri="{FF2B5EF4-FFF2-40B4-BE49-F238E27FC236}">
                <a16:creationId xmlns:a16="http://schemas.microsoft.com/office/drawing/2014/main" id="{DFD8695E-FE17-4505-82BB-F39891FEED88}"/>
              </a:ext>
            </a:extLst>
          </p:cNvPr>
          <p:cNvSpPr txBox="1"/>
          <p:nvPr/>
        </p:nvSpPr>
        <p:spPr>
          <a:xfrm>
            <a:off x="6067998" y="2135241"/>
            <a:ext cx="589382" cy="184666"/>
          </a:xfrm>
          <a:prstGeom prst="rect">
            <a:avLst/>
          </a:prstGeom>
          <a:noFill/>
        </p:spPr>
        <p:txBody>
          <a:bodyPr wrap="square" rtlCol="0">
            <a:spAutoFit/>
          </a:bodyPr>
          <a:lstStyle/>
          <a:p>
            <a:r>
              <a:rPr lang="pt-BR" sz="600" dirty="0">
                <a:latin typeface="Arial" panose="020B0604020202020204" pitchFamily="34" charset="0"/>
                <a:cs typeface="Arial" panose="020B0604020202020204" pitchFamily="34" charset="0"/>
              </a:rPr>
              <a:t>n = 11.955</a:t>
            </a:r>
          </a:p>
        </p:txBody>
      </p:sp>
      <p:sp>
        <p:nvSpPr>
          <p:cNvPr id="24" name="Text Box 2">
            <a:extLst>
              <a:ext uri="{FF2B5EF4-FFF2-40B4-BE49-F238E27FC236}">
                <a16:creationId xmlns:a16="http://schemas.microsoft.com/office/drawing/2014/main" id="{07C51B4C-0A07-44D0-80CB-484E74F72EB0}"/>
              </a:ext>
            </a:extLst>
          </p:cNvPr>
          <p:cNvSpPr txBox="1">
            <a:spLocks noChangeArrowheads="1"/>
          </p:cNvSpPr>
          <p:nvPr/>
        </p:nvSpPr>
        <p:spPr bwMode="auto">
          <a:xfrm>
            <a:off x="5066958" y="9290050"/>
            <a:ext cx="1715192"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t>
            </a: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Dados provisórios, extraídos em 13/06/2025</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Caixa de texto 6">
            <a:extLst>
              <a:ext uri="{FF2B5EF4-FFF2-40B4-BE49-F238E27FC236}">
                <a16:creationId xmlns:a16="http://schemas.microsoft.com/office/drawing/2014/main" id="{3D31BB84-E633-482B-BFCF-07A66D21F750}"/>
              </a:ext>
            </a:extLst>
          </p:cNvPr>
          <p:cNvSpPr txBox="1">
            <a:spLocks noChangeArrowheads="1"/>
          </p:cNvSpPr>
          <p:nvPr/>
        </p:nvSpPr>
        <p:spPr bwMode="auto">
          <a:xfrm>
            <a:off x="4454797" y="788160"/>
            <a:ext cx="2286000" cy="905465"/>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Em 2025, foram </a:t>
            </a:r>
            <a:r>
              <a:rPr lang="pt-BR" altLang="pt-BR" sz="800" dirty="0">
                <a:latin typeface="Arial" panose="020B0604020202020204" pitchFamily="34" charset="0"/>
                <a:ea typeface="Arial" panose="020B0604020202020204" pitchFamily="34" charset="0"/>
                <a:cs typeface="Arial" panose="020B0604020202020204" pitchFamily="34" charset="0"/>
              </a:rPr>
              <a:t>5.844</a:t>
            </a:r>
            <a:r>
              <a:rPr kumimoji="0" lang="pt-BR" altLang="pt-BR" sz="8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 registrados com data de início de sintomas entre as semanas epidemiológicas (SE) 01 a 22.</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A curva epidêmica está representada no gráfico 02</a:t>
            </a:r>
            <a:r>
              <a:rPr lang="pt-BR" altLang="pt-BR" sz="800" dirty="0">
                <a:latin typeface="Arial" panose="020B0604020202020204" pitchFamily="34" charset="0"/>
                <a:ea typeface="Arial" panose="020B0604020202020204" pitchFamily="34" charset="0"/>
                <a:cs typeface="Arial" panose="020B0604020202020204" pitchFamily="34" charset="0"/>
              </a:rPr>
              <a:t>.</a:t>
            </a:r>
            <a:endParaRPr kumimoji="0" lang="pt-BR" altLang="pt-BR" sz="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28" name="Text Box 14">
            <a:extLst>
              <a:ext uri="{FF2B5EF4-FFF2-40B4-BE49-F238E27FC236}">
                <a16:creationId xmlns:a16="http://schemas.microsoft.com/office/drawing/2014/main" id="{65DAB987-5954-4EFF-9652-F685CD811755}"/>
              </a:ext>
            </a:extLst>
          </p:cNvPr>
          <p:cNvSpPr txBox="1">
            <a:spLocks noChangeArrowheads="1"/>
          </p:cNvSpPr>
          <p:nvPr/>
        </p:nvSpPr>
        <p:spPr bwMode="auto">
          <a:xfrm>
            <a:off x="2023200" y="7907616"/>
            <a:ext cx="2286000" cy="140107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 tosse foi o sintoma predominante, sendo identificada em 98,5% dos atendimentos (tabela 02).</a:t>
            </a:r>
          </a:p>
          <a:p>
            <a:pPr algn="just" defTabSz="914400" eaLnBrk="0" fontAlgn="base" hangingPunct="0">
              <a:lnSpc>
                <a:spcPct val="150000"/>
              </a:lnSpc>
              <a:spcBef>
                <a:spcPct val="0"/>
              </a:spcBef>
              <a:spcAft>
                <a:spcPct val="0"/>
              </a:spcAf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Em relação </a:t>
            </a:r>
            <a:r>
              <a:rPr lang="pt-BR" altLang="pt-BR" sz="800" dirty="0">
                <a:latin typeface="Arial" panose="020B0604020202020204" pitchFamily="34" charset="0"/>
                <a:ea typeface="Arial" panose="020B0604020202020204" pitchFamily="34" charset="0"/>
                <a:cs typeface="Arial" panose="020B0604020202020204" pitchFamily="34" charset="0"/>
              </a:rPr>
              <a:t>ao</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quadro apresentado, </a:t>
            </a:r>
            <a:r>
              <a:rPr lang="pt-BR" altLang="pt-BR" sz="800" dirty="0">
                <a:latin typeface="Arial" panose="020B0604020202020204" pitchFamily="34" charset="0"/>
                <a:ea typeface="Arial" panose="020B0604020202020204" pitchFamily="34" charset="0"/>
                <a:cs typeface="Arial" panose="020B0604020202020204" pitchFamily="34" charset="0"/>
              </a:rPr>
              <a:t>60,8% referiram recorrência nos últimos 12 meses. Os diagnósticos de maior ocorrência foram: IRA </a:t>
            </a:r>
            <a:r>
              <a:rPr lang="pt-BR" altLang="pt-BR" sz="800" dirty="0">
                <a:solidFill>
                  <a:schemeClr val="bg1"/>
                </a:solidFill>
                <a:latin typeface="Arial" panose="020B0604020202020204" pitchFamily="34" charset="0"/>
                <a:ea typeface="Arial" panose="020B0604020202020204" pitchFamily="34" charset="0"/>
                <a:cs typeface="Arial" panose="020B0604020202020204" pitchFamily="34" charset="0"/>
              </a:rPr>
              <a:t>(52,4%) e Tosse (46,4%).</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31" name="Retângulo 30">
            <a:extLst>
              <a:ext uri="{FF2B5EF4-FFF2-40B4-BE49-F238E27FC236}">
                <a16:creationId xmlns:a16="http://schemas.microsoft.com/office/drawing/2014/main" id="{FC61DEEE-C002-4017-B9CD-269478E8A125}"/>
              </a:ext>
            </a:extLst>
          </p:cNvPr>
          <p:cNvSpPr>
            <a:spLocks noChangeArrowheads="1"/>
          </p:cNvSpPr>
          <p:nvPr/>
        </p:nvSpPr>
        <p:spPr bwMode="auto">
          <a:xfrm>
            <a:off x="107999" y="72000"/>
            <a:ext cx="6661896" cy="348615"/>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26" name="Text Box 16">
            <a:extLst>
              <a:ext uri="{FF2B5EF4-FFF2-40B4-BE49-F238E27FC236}">
                <a16:creationId xmlns:a16="http://schemas.microsoft.com/office/drawing/2014/main" id="{5D0D5CAA-5CC5-4619-AED1-7A66C9D50319}"/>
              </a:ext>
            </a:extLst>
          </p:cNvPr>
          <p:cNvSpPr txBox="1">
            <a:spLocks noChangeArrowheads="1"/>
          </p:cNvSpPr>
          <p:nvPr/>
        </p:nvSpPr>
        <p:spPr bwMode="auto">
          <a:xfrm>
            <a:off x="4454797" y="4373309"/>
            <a:ext cx="2264067" cy="33514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Tabela 02. Caracterização clínica das crianças identificadas nas US, MSP, com início dos sintomas entre as SE 19 e 22/2025*</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Text Box 15">
            <a:extLst>
              <a:ext uri="{FF2B5EF4-FFF2-40B4-BE49-F238E27FC236}">
                <a16:creationId xmlns:a16="http://schemas.microsoft.com/office/drawing/2014/main" id="{FF88C120-E183-4183-878C-375E2B8B8E5C}"/>
              </a:ext>
            </a:extLst>
          </p:cNvPr>
          <p:cNvSpPr txBox="1">
            <a:spLocks noChangeArrowheads="1"/>
          </p:cNvSpPr>
          <p:nvPr/>
        </p:nvSpPr>
        <p:spPr bwMode="auto">
          <a:xfrm>
            <a:off x="4488914" y="7728780"/>
            <a:ext cx="209550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Fonte: Formulário eletrônico - DVISAM/COVISA, 2025</a:t>
            </a:r>
            <a:endParaRPr kumimoji="0" lang="pt-BR" altLang="pt-BR"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Text Box 14">
            <a:extLst>
              <a:ext uri="{FF2B5EF4-FFF2-40B4-BE49-F238E27FC236}">
                <a16:creationId xmlns:a16="http://schemas.microsoft.com/office/drawing/2014/main" id="{9A5F41BD-59BB-47A2-BB06-37D78220FC41}"/>
              </a:ext>
            </a:extLst>
          </p:cNvPr>
          <p:cNvSpPr txBox="1">
            <a:spLocks noChangeArrowheads="1"/>
          </p:cNvSpPr>
          <p:nvPr/>
        </p:nvSpPr>
        <p:spPr bwMode="auto">
          <a:xfrm>
            <a:off x="4487637" y="7902878"/>
            <a:ext cx="2286000" cy="140107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defTabSz="914400" eaLnBrk="0" fontAlgn="base" hangingPunct="0">
              <a:lnSpc>
                <a:spcPct val="150000"/>
              </a:lnSpc>
              <a:spcBef>
                <a:spcPct val="0"/>
              </a:spcBef>
              <a:spcAft>
                <a:spcPct val="0"/>
              </a:spcAft>
            </a:pPr>
            <a:r>
              <a:rPr lang="pt-BR" altLang="pt-BR" sz="800" dirty="0">
                <a:latin typeface="Arial" panose="020B0604020202020204" pitchFamily="34" charset="0"/>
                <a:ea typeface="Arial" panose="020B0604020202020204" pitchFamily="34" charset="0"/>
                <a:cs typeface="Arial" panose="020B0604020202020204" pitchFamily="34" charset="0"/>
              </a:rPr>
              <a:t>(58,6%) e Tosse (38,2%).</a:t>
            </a:r>
          </a:p>
          <a:p>
            <a:pPr algn="just" defTabSz="914400" eaLnBrk="0" fontAlgn="base" hangingPunct="0">
              <a:lnSpc>
                <a:spcPct val="150000"/>
              </a:lnSpc>
              <a:spcBef>
                <a:spcPct val="0"/>
              </a:spcBef>
              <a:spcAft>
                <a:spcPct val="0"/>
              </a:spcAft>
            </a:pPr>
            <a:r>
              <a:rPr lang="pt-BR" sz="800" dirty="0">
                <a:effectLst/>
                <a:latin typeface="Arial" panose="020B0604020202020204" pitchFamily="34" charset="0"/>
                <a:ea typeface="Calibri" panose="020F0502020204030204" pitchFamily="34" charset="0"/>
                <a:cs typeface="Arial" panose="020B0604020202020204" pitchFamily="34" charset="0"/>
              </a:rPr>
              <a:t>No período avaliado, nota-se importante oscilação dos níveis de umidade relativa do ar no município, o que contribui para a variação do número de atendimentos a sintomáticos respiratórios nas US (gráfico 03).</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5F126E2D-799D-44F2-8447-1C0F8A19EA4F}"/>
              </a:ext>
            </a:extLst>
          </p:cNvPr>
          <p:cNvGraphicFramePr>
            <a:graphicFrameLocks noGrp="1"/>
          </p:cNvGraphicFramePr>
          <p:nvPr>
            <p:extLst>
              <p:ext uri="{D42A27DB-BD31-4B8C-83A1-F6EECF244321}">
                <p14:modId xmlns:p14="http://schemas.microsoft.com/office/powerpoint/2010/main" val="4256949719"/>
              </p:ext>
            </p:extLst>
          </p:nvPr>
        </p:nvGraphicFramePr>
        <p:xfrm>
          <a:off x="2105894" y="5557075"/>
          <a:ext cx="2045437" cy="2168404"/>
        </p:xfrm>
        <a:graphic>
          <a:graphicData uri="http://schemas.openxmlformats.org/drawingml/2006/table">
            <a:tbl>
              <a:tblPr/>
              <a:tblGrid>
                <a:gridCol w="407988">
                  <a:extLst>
                    <a:ext uri="{9D8B030D-6E8A-4147-A177-3AD203B41FA5}">
                      <a16:colId xmlns:a16="http://schemas.microsoft.com/office/drawing/2014/main" val="47807387"/>
                    </a:ext>
                  </a:extLst>
                </a:gridCol>
                <a:gridCol w="1027849">
                  <a:extLst>
                    <a:ext uri="{9D8B030D-6E8A-4147-A177-3AD203B41FA5}">
                      <a16:colId xmlns:a16="http://schemas.microsoft.com/office/drawing/2014/main" val="2573720797"/>
                    </a:ext>
                  </a:extLst>
                </a:gridCol>
                <a:gridCol w="609600">
                  <a:extLst>
                    <a:ext uri="{9D8B030D-6E8A-4147-A177-3AD203B41FA5}">
                      <a16:colId xmlns:a16="http://schemas.microsoft.com/office/drawing/2014/main" val="3941669304"/>
                    </a:ext>
                  </a:extLst>
                </a:gridCol>
              </a:tblGrid>
              <a:tr h="154886">
                <a:tc>
                  <a:txBody>
                    <a:bodyPr/>
                    <a:lstStyle/>
                    <a:p>
                      <a:pPr algn="ctr" fontAlgn="ctr"/>
                      <a:r>
                        <a:rPr lang="pt-BR" sz="700" b="1" i="0" u="none" strike="noStrike" dirty="0">
                          <a:solidFill>
                            <a:srgbClr val="000000"/>
                          </a:solidFill>
                          <a:effectLst/>
                          <a:latin typeface="Calibri" panose="020F0502020204030204" pitchFamily="34" charset="0"/>
                        </a:rPr>
                        <a:t>(n= 1.294)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700" b="1" i="0" u="none" strike="noStrike" dirty="0">
                          <a:solidFill>
                            <a:srgbClr val="000000"/>
                          </a:solidFill>
                          <a:effectLst/>
                          <a:latin typeface="Calibri" panose="020F0502020204030204" pitchFamily="34" charset="0"/>
                        </a:rPr>
                        <a:t>Características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700" b="1" i="0" u="none" strike="noStrike">
                          <a:solidFill>
                            <a:srgbClr val="000000"/>
                          </a:solidFill>
                          <a:effectLst/>
                          <a:latin typeface="Calibri" panose="020F0502020204030204" pitchFamily="34" charset="0"/>
                        </a:rPr>
                        <a:t>Nº de casos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0166940"/>
                  </a:ext>
                </a:extLst>
              </a:tr>
              <a:tr h="154886">
                <a:tc rowSpan="2">
                  <a:txBody>
                    <a:bodyPr/>
                    <a:lstStyle/>
                    <a:p>
                      <a:pPr algn="ctr" fontAlgn="ctr"/>
                      <a:r>
                        <a:rPr lang="pt-BR" sz="700" b="1" i="0" u="none" strike="noStrike" dirty="0">
                          <a:solidFill>
                            <a:srgbClr val="000000"/>
                          </a:solidFill>
                          <a:effectLst/>
                          <a:latin typeface="Calibri" panose="020F0502020204030204" pitchFamily="34" charset="0"/>
                        </a:rPr>
                        <a:t>Sexo</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pt-BR" sz="650" b="0" i="0" u="none" strike="noStrike" dirty="0">
                          <a:solidFill>
                            <a:srgbClr val="000000"/>
                          </a:solidFill>
                          <a:effectLst/>
                          <a:latin typeface="Calibri" panose="020F0502020204030204" pitchFamily="34" charset="0"/>
                        </a:rPr>
                        <a:t>Feminino</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618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59400641"/>
                  </a:ext>
                </a:extLst>
              </a:tr>
              <a:tr h="154886">
                <a:tc vMerge="1">
                  <a:txBody>
                    <a:bodyPr/>
                    <a:lstStyle/>
                    <a:p>
                      <a:endParaRPr lang="pt-BR"/>
                    </a:p>
                  </a:txBody>
                  <a:tcPr/>
                </a:tc>
                <a:tc>
                  <a:txBody>
                    <a:bodyPr/>
                    <a:lstStyle/>
                    <a:p>
                      <a:pPr algn="ctr" fontAlgn="b"/>
                      <a:r>
                        <a:rPr lang="pt-BR" sz="650" b="0" i="0" u="none" strike="noStrike" dirty="0">
                          <a:solidFill>
                            <a:srgbClr val="000000"/>
                          </a:solidFill>
                          <a:effectLst/>
                          <a:latin typeface="Calibri" panose="020F0502020204030204" pitchFamily="34" charset="0"/>
                        </a:rPr>
                        <a:t>Masculino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650" b="0" i="0" u="none" strike="noStrike" dirty="0">
                          <a:solidFill>
                            <a:srgbClr val="000000"/>
                          </a:solidFill>
                          <a:effectLst/>
                          <a:latin typeface="Calibri" panose="020F0502020204030204" pitchFamily="34" charset="0"/>
                        </a:rPr>
                        <a:t>676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0928093"/>
                  </a:ext>
                </a:extLst>
              </a:tr>
              <a:tr h="154886">
                <a:tc rowSpan="5">
                  <a:txBody>
                    <a:bodyPr/>
                    <a:lstStyle/>
                    <a:p>
                      <a:pPr algn="ctr" fontAlgn="ctr"/>
                      <a:r>
                        <a:rPr lang="pt-BR" sz="700" b="1" i="0" u="none" strike="noStrike" dirty="0">
                          <a:solidFill>
                            <a:srgbClr val="000000"/>
                          </a:solidFill>
                          <a:effectLst/>
                          <a:latin typeface="Calibri" panose="020F0502020204030204" pitchFamily="34" charset="0"/>
                        </a:rPr>
                        <a:t>Faixa Etária</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pt-BR" sz="650" b="0" i="0" u="none" strike="noStrike">
                          <a:solidFill>
                            <a:srgbClr val="000000"/>
                          </a:solidFill>
                          <a:effectLst/>
                          <a:latin typeface="Calibri" panose="020F0502020204030204" pitchFamily="34" charset="0"/>
                        </a:rPr>
                        <a:t>&lt; 01 ano</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308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61237453"/>
                  </a:ext>
                </a:extLst>
              </a:tr>
              <a:tr h="154886">
                <a:tc vMerge="1">
                  <a:txBody>
                    <a:bodyPr/>
                    <a:lstStyle/>
                    <a:p>
                      <a:endParaRPr lang="pt-BR"/>
                    </a:p>
                  </a:txBody>
                  <a:tcPr/>
                </a:tc>
                <a:tc>
                  <a:txBody>
                    <a:bodyPr/>
                    <a:lstStyle/>
                    <a:p>
                      <a:pPr algn="ctr" fontAlgn="b"/>
                      <a:r>
                        <a:rPr lang="pt-BR" sz="650" b="0" i="0" u="none" strike="noStrike" dirty="0">
                          <a:solidFill>
                            <a:srgbClr val="000000"/>
                          </a:solidFill>
                          <a:effectLst/>
                          <a:latin typeface="Calibri" panose="020F0502020204030204" pitchFamily="34" charset="0"/>
                        </a:rPr>
                        <a:t>01 ano a &lt; 02 anos</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332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377499020"/>
                  </a:ext>
                </a:extLst>
              </a:tr>
              <a:tr h="154886">
                <a:tc vMerge="1">
                  <a:txBody>
                    <a:bodyPr/>
                    <a:lstStyle/>
                    <a:p>
                      <a:endParaRPr lang="pt-BR"/>
                    </a:p>
                  </a:txBody>
                  <a:tcPr/>
                </a:tc>
                <a:tc>
                  <a:txBody>
                    <a:bodyPr/>
                    <a:lstStyle/>
                    <a:p>
                      <a:pPr algn="ctr" fontAlgn="b"/>
                      <a:r>
                        <a:rPr lang="pt-BR" sz="650" b="0" i="0" u="none" strike="noStrike">
                          <a:solidFill>
                            <a:srgbClr val="000000"/>
                          </a:solidFill>
                          <a:effectLst/>
                          <a:latin typeface="Calibri" panose="020F0502020204030204" pitchFamily="34" charset="0"/>
                        </a:rPr>
                        <a:t>02 anos a &lt; 03 anos</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538041098"/>
                  </a:ext>
                </a:extLst>
              </a:tr>
              <a:tr h="154886">
                <a:tc vMerge="1">
                  <a:txBody>
                    <a:bodyPr/>
                    <a:lstStyle/>
                    <a:p>
                      <a:endParaRPr lang="pt-BR"/>
                    </a:p>
                  </a:txBody>
                  <a:tcPr/>
                </a:tc>
                <a:tc>
                  <a:txBody>
                    <a:bodyPr/>
                    <a:lstStyle/>
                    <a:p>
                      <a:pPr algn="ctr" fontAlgn="b"/>
                      <a:r>
                        <a:rPr lang="pt-BR" sz="650" b="0" i="0" u="none" strike="noStrike" dirty="0">
                          <a:solidFill>
                            <a:srgbClr val="000000"/>
                          </a:solidFill>
                          <a:effectLst/>
                          <a:latin typeface="Calibri" panose="020F0502020204030204" pitchFamily="34" charset="0"/>
                        </a:rPr>
                        <a:t>03 anos a &lt; 04 anos</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213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847286583"/>
                  </a:ext>
                </a:extLst>
              </a:tr>
              <a:tr h="154886">
                <a:tc vMerge="1">
                  <a:txBody>
                    <a:bodyPr/>
                    <a:lstStyle/>
                    <a:p>
                      <a:endParaRPr lang="pt-BR"/>
                    </a:p>
                  </a:txBody>
                  <a:tcPr/>
                </a:tc>
                <a:tc>
                  <a:txBody>
                    <a:bodyPr/>
                    <a:lstStyle/>
                    <a:p>
                      <a:pPr algn="ctr" fontAlgn="b"/>
                      <a:r>
                        <a:rPr lang="pt-BR" sz="650" b="0" i="0" u="none" strike="noStrike">
                          <a:solidFill>
                            <a:srgbClr val="000000"/>
                          </a:solidFill>
                          <a:effectLst/>
                          <a:latin typeface="Calibri" panose="020F0502020204030204" pitchFamily="34" charset="0"/>
                        </a:rPr>
                        <a:t>04 anos a &lt; 05 anos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194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3105753"/>
                  </a:ext>
                </a:extLst>
              </a:tr>
              <a:tr h="154886">
                <a:tc rowSpan="6">
                  <a:txBody>
                    <a:bodyPr/>
                    <a:lstStyle/>
                    <a:p>
                      <a:pPr algn="ctr" fontAlgn="ctr"/>
                      <a:r>
                        <a:rPr lang="pt-BR" sz="700" b="1" i="0" u="none" strike="noStrike" dirty="0">
                          <a:solidFill>
                            <a:srgbClr val="000000"/>
                          </a:solidFill>
                          <a:effectLst/>
                          <a:latin typeface="Calibri" panose="020F0502020204030204" pitchFamily="34" charset="0"/>
                        </a:rPr>
                        <a:t>Raça/cor</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pt-BR" sz="650" b="0" i="0" u="none" strike="noStrike" dirty="0">
                          <a:solidFill>
                            <a:srgbClr val="000000"/>
                          </a:solidFill>
                          <a:effectLst/>
                          <a:latin typeface="Calibri" panose="020F0502020204030204" pitchFamily="34" charset="0"/>
                        </a:rPr>
                        <a:t>Amarelo</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66053502"/>
                  </a:ext>
                </a:extLst>
              </a:tr>
              <a:tr h="154886">
                <a:tc vMerge="1">
                  <a:txBody>
                    <a:bodyPr/>
                    <a:lstStyle/>
                    <a:p>
                      <a:endParaRPr lang="pt-BR"/>
                    </a:p>
                  </a:txBody>
                  <a:tcPr/>
                </a:tc>
                <a:tc>
                  <a:txBody>
                    <a:bodyPr/>
                    <a:lstStyle/>
                    <a:p>
                      <a:pPr algn="ctr" fontAlgn="b"/>
                      <a:r>
                        <a:rPr lang="pt-BR" sz="650" b="0" i="0" u="none" strike="noStrike">
                          <a:solidFill>
                            <a:srgbClr val="000000"/>
                          </a:solidFill>
                          <a:effectLst/>
                          <a:latin typeface="Calibri" panose="020F0502020204030204" pitchFamily="34" charset="0"/>
                        </a:rPr>
                        <a:t>Branco</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516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31505840"/>
                  </a:ext>
                </a:extLst>
              </a:tr>
              <a:tr h="154886">
                <a:tc vMerge="1">
                  <a:txBody>
                    <a:bodyPr/>
                    <a:lstStyle/>
                    <a:p>
                      <a:endParaRPr lang="pt-BR"/>
                    </a:p>
                  </a:txBody>
                  <a:tcPr/>
                </a:tc>
                <a:tc>
                  <a:txBody>
                    <a:bodyPr/>
                    <a:lstStyle/>
                    <a:p>
                      <a:pPr algn="ctr" fontAlgn="b"/>
                      <a:r>
                        <a:rPr lang="pt-BR" sz="650" b="0" i="0" u="none" strike="noStrike" dirty="0">
                          <a:solidFill>
                            <a:srgbClr val="000000"/>
                          </a:solidFill>
                          <a:effectLst/>
                          <a:latin typeface="Calibri" panose="020F0502020204030204" pitchFamily="34" charset="0"/>
                        </a:rPr>
                        <a:t>Indígena</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417981196"/>
                  </a:ext>
                </a:extLst>
              </a:tr>
              <a:tr h="154886">
                <a:tc vMerge="1">
                  <a:txBody>
                    <a:bodyPr/>
                    <a:lstStyle/>
                    <a:p>
                      <a:endParaRPr lang="pt-BR"/>
                    </a:p>
                  </a:txBody>
                  <a:tcPr/>
                </a:tc>
                <a:tc>
                  <a:txBody>
                    <a:bodyPr/>
                    <a:lstStyle/>
                    <a:p>
                      <a:pPr algn="ctr" fontAlgn="b"/>
                      <a:r>
                        <a:rPr lang="pt-BR" sz="650" b="0" i="0" u="none" strike="noStrike" dirty="0">
                          <a:solidFill>
                            <a:srgbClr val="000000"/>
                          </a:solidFill>
                          <a:effectLst/>
                          <a:latin typeface="Calibri" panose="020F0502020204030204" pitchFamily="34" charset="0"/>
                        </a:rPr>
                        <a:t>Pardo</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a:solidFill>
                            <a:srgbClr val="000000"/>
                          </a:solidFill>
                          <a:effectLst/>
                          <a:latin typeface="Calibri" panose="020F0502020204030204" pitchFamily="34" charset="0"/>
                        </a:rPr>
                        <a:t>498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89043666"/>
                  </a:ext>
                </a:extLst>
              </a:tr>
              <a:tr h="154886">
                <a:tc vMerge="1">
                  <a:txBody>
                    <a:bodyPr/>
                    <a:lstStyle/>
                    <a:p>
                      <a:endParaRPr lang="pt-BR"/>
                    </a:p>
                  </a:txBody>
                  <a:tcPr/>
                </a:tc>
                <a:tc>
                  <a:txBody>
                    <a:bodyPr/>
                    <a:lstStyle/>
                    <a:p>
                      <a:pPr algn="ctr" fontAlgn="b"/>
                      <a:r>
                        <a:rPr lang="pt-BR" sz="650" b="0" i="0" u="none" strike="noStrike">
                          <a:solidFill>
                            <a:srgbClr val="000000"/>
                          </a:solidFill>
                          <a:effectLst/>
                          <a:latin typeface="Calibri" panose="020F0502020204030204" pitchFamily="34" charset="0"/>
                        </a:rPr>
                        <a:t>Preto</a:t>
                      </a:r>
                    </a:p>
                  </a:txBody>
                  <a:tcPr marL="9525" marR="9525" marT="9525" marB="0" anchor="ctr">
                    <a:lnL>
                      <a:noFill/>
                    </a:lnL>
                    <a:lnR>
                      <a:noFill/>
                    </a:lnR>
                    <a:lnT>
                      <a:noFill/>
                    </a:lnT>
                    <a:lnB>
                      <a:noFill/>
                    </a:lnB>
                    <a:solidFill>
                      <a:srgbClr val="FFFFFF"/>
                    </a:solidFill>
                  </a:tcPr>
                </a:tc>
                <a:tc>
                  <a:txBody>
                    <a:bodyPr/>
                    <a:lstStyle/>
                    <a:p>
                      <a:pPr algn="ctr" fontAlgn="b"/>
                      <a:r>
                        <a:rPr lang="pt-BR" sz="650" b="0" i="0" u="none" strike="noStrike" dirty="0">
                          <a:solidFill>
                            <a:srgbClr val="000000"/>
                          </a:solidFill>
                          <a:effectLst/>
                          <a:latin typeface="Calibri" panose="020F0502020204030204" pitchFamily="34" charset="0"/>
                        </a:rPr>
                        <a:t>90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007762333"/>
                  </a:ext>
                </a:extLst>
              </a:tr>
              <a:tr h="154886">
                <a:tc vMerge="1">
                  <a:txBody>
                    <a:bodyPr/>
                    <a:lstStyle/>
                    <a:p>
                      <a:endParaRPr lang="pt-BR"/>
                    </a:p>
                  </a:txBody>
                  <a:tcPr/>
                </a:tc>
                <a:tc>
                  <a:txBody>
                    <a:bodyPr/>
                    <a:lstStyle/>
                    <a:p>
                      <a:pPr algn="ctr" fontAlgn="b"/>
                      <a:r>
                        <a:rPr lang="pt-BR" sz="650" b="0" i="0" u="none" strike="noStrike">
                          <a:solidFill>
                            <a:srgbClr val="000000"/>
                          </a:solidFill>
                          <a:effectLst/>
                          <a:latin typeface="Calibri" panose="020F0502020204030204" pitchFamily="34" charset="0"/>
                        </a:rPr>
                        <a:t>Não informado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650" b="0" i="0" u="none" strike="noStrike" dirty="0">
                          <a:solidFill>
                            <a:srgbClr val="000000"/>
                          </a:solidFill>
                          <a:effectLst/>
                          <a:latin typeface="Calibri" panose="020F0502020204030204" pitchFamily="34" charset="0"/>
                        </a:rPr>
                        <a:t>159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235769"/>
                  </a:ext>
                </a:extLst>
              </a:tr>
            </a:tbl>
          </a:graphicData>
        </a:graphic>
      </p:graphicFrame>
      <p:graphicFrame>
        <p:nvGraphicFramePr>
          <p:cNvPr id="8" name="Tabela 7">
            <a:extLst>
              <a:ext uri="{FF2B5EF4-FFF2-40B4-BE49-F238E27FC236}">
                <a16:creationId xmlns:a16="http://schemas.microsoft.com/office/drawing/2014/main" id="{9DADC9D5-623B-4DA9-B55F-F211D8F24649}"/>
              </a:ext>
            </a:extLst>
          </p:cNvPr>
          <p:cNvGraphicFramePr>
            <a:graphicFrameLocks noGrp="1"/>
          </p:cNvGraphicFramePr>
          <p:nvPr>
            <p:extLst>
              <p:ext uri="{D42A27DB-BD31-4B8C-83A1-F6EECF244321}">
                <p14:modId xmlns:p14="http://schemas.microsoft.com/office/powerpoint/2010/main" val="2733808836"/>
              </p:ext>
            </p:extLst>
          </p:nvPr>
        </p:nvGraphicFramePr>
        <p:xfrm>
          <a:off x="4486651" y="4632913"/>
          <a:ext cx="2232213" cy="3088194"/>
        </p:xfrm>
        <a:graphic>
          <a:graphicData uri="http://schemas.openxmlformats.org/drawingml/2006/table">
            <a:tbl>
              <a:tblPr/>
              <a:tblGrid>
                <a:gridCol w="404212">
                  <a:extLst>
                    <a:ext uri="{9D8B030D-6E8A-4147-A177-3AD203B41FA5}">
                      <a16:colId xmlns:a16="http://schemas.microsoft.com/office/drawing/2014/main" val="1920531761"/>
                    </a:ext>
                  </a:extLst>
                </a:gridCol>
                <a:gridCol w="1471837">
                  <a:extLst>
                    <a:ext uri="{9D8B030D-6E8A-4147-A177-3AD203B41FA5}">
                      <a16:colId xmlns:a16="http://schemas.microsoft.com/office/drawing/2014/main" val="2449665729"/>
                    </a:ext>
                  </a:extLst>
                </a:gridCol>
                <a:gridCol w="356164">
                  <a:extLst>
                    <a:ext uri="{9D8B030D-6E8A-4147-A177-3AD203B41FA5}">
                      <a16:colId xmlns:a16="http://schemas.microsoft.com/office/drawing/2014/main" val="3634013919"/>
                    </a:ext>
                  </a:extLst>
                </a:gridCol>
              </a:tblGrid>
              <a:tr h="215254">
                <a:tc>
                  <a:txBody>
                    <a:bodyPr/>
                    <a:lstStyle/>
                    <a:p>
                      <a:pPr algn="ctr" fontAlgn="ctr"/>
                      <a:r>
                        <a:rPr lang="pt-BR" sz="700" b="1" i="0" u="none" strike="noStrike">
                          <a:solidFill>
                            <a:srgbClr val="000000"/>
                          </a:solidFill>
                          <a:effectLst/>
                          <a:latin typeface="Calibri" panose="020F0502020204030204" pitchFamily="34" charset="0"/>
                        </a:rPr>
                        <a:t>(n= 1.294)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700" b="1" i="0" u="none" strike="noStrike" dirty="0">
                          <a:solidFill>
                            <a:srgbClr val="000000"/>
                          </a:solidFill>
                          <a:effectLst/>
                          <a:latin typeface="Calibri" panose="020F0502020204030204" pitchFamily="34" charset="0"/>
                        </a:rPr>
                        <a:t>Características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700" b="1" i="0" u="none" strike="noStrike">
                          <a:solidFill>
                            <a:srgbClr val="000000"/>
                          </a:solidFill>
                          <a:effectLst/>
                          <a:latin typeface="Calibri" panose="020F0502020204030204" pitchFamily="34" charset="0"/>
                        </a:rPr>
                        <a:t>Nº de casos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02124434"/>
                  </a:ext>
                </a:extLst>
              </a:tr>
              <a:tr h="166104">
                <a:tc rowSpan="3">
                  <a:txBody>
                    <a:bodyPr/>
                    <a:lstStyle/>
                    <a:p>
                      <a:pPr algn="ctr" fontAlgn="ctr"/>
                      <a:r>
                        <a:rPr lang="pt-BR" sz="700" b="1" i="0" u="none" strike="noStrike">
                          <a:solidFill>
                            <a:srgbClr val="000000"/>
                          </a:solidFill>
                          <a:effectLst/>
                          <a:latin typeface="Calibri" panose="020F0502020204030204" pitchFamily="34" charset="0"/>
                        </a:rPr>
                        <a:t>Sinais e sintomas</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650" b="0" i="0" u="none" strike="noStrike" dirty="0">
                          <a:solidFill>
                            <a:srgbClr val="000000"/>
                          </a:solidFill>
                          <a:effectLst/>
                          <a:latin typeface="Calibri" panose="020F0502020204030204" pitchFamily="34" charset="0"/>
                        </a:rPr>
                        <a:t>Dispneia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74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55545687"/>
                  </a:ext>
                </a:extLst>
              </a:tr>
              <a:tr h="166104">
                <a:tc vMerge="1">
                  <a:txBody>
                    <a:bodyPr/>
                    <a:lstStyle/>
                    <a:p>
                      <a:endParaRPr lang="pt-BR"/>
                    </a:p>
                  </a:txBody>
                  <a:tcPr/>
                </a:tc>
                <a:tc>
                  <a:txBody>
                    <a:bodyPr/>
                    <a:lstStyle/>
                    <a:p>
                      <a:pPr algn="ctr" fontAlgn="ctr"/>
                      <a:r>
                        <a:rPr lang="pt-BR" sz="650" b="0" i="0" u="none" strike="noStrike" dirty="0">
                          <a:solidFill>
                            <a:srgbClr val="000000"/>
                          </a:solidFill>
                          <a:effectLst/>
                          <a:latin typeface="Calibri" panose="020F0502020204030204" pitchFamily="34" charset="0"/>
                        </a:rPr>
                        <a:t>Sibilo</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53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94181919"/>
                  </a:ext>
                </a:extLst>
              </a:tr>
              <a:tr h="166104">
                <a:tc vMerge="1">
                  <a:txBody>
                    <a:bodyPr/>
                    <a:lstStyle/>
                    <a:p>
                      <a:endParaRPr lang="pt-BR"/>
                    </a:p>
                  </a:txBody>
                  <a:tcPr/>
                </a:tc>
                <a:tc>
                  <a:txBody>
                    <a:bodyPr/>
                    <a:lstStyle/>
                    <a:p>
                      <a:pPr algn="ctr" fontAlgn="ctr"/>
                      <a:r>
                        <a:rPr lang="pt-BR" sz="650" b="0" i="0" u="none" strike="noStrike" dirty="0">
                          <a:solidFill>
                            <a:srgbClr val="000000"/>
                          </a:solidFill>
                          <a:effectLst/>
                          <a:latin typeface="Calibri" panose="020F0502020204030204" pitchFamily="34" charset="0"/>
                        </a:rPr>
                        <a:t>Tosse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1.275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7401019"/>
                  </a:ext>
                </a:extLst>
              </a:tr>
              <a:tr h="166104">
                <a:tc rowSpan="8">
                  <a:txBody>
                    <a:bodyPr/>
                    <a:lstStyle/>
                    <a:p>
                      <a:pPr algn="ctr" fontAlgn="ctr"/>
                      <a:r>
                        <a:rPr lang="pt-BR" sz="700" b="1" i="0" u="none" strike="noStrike" dirty="0">
                          <a:solidFill>
                            <a:srgbClr val="000000"/>
                          </a:solidFill>
                          <a:effectLst/>
                          <a:latin typeface="Calibri" panose="020F0502020204030204" pitchFamily="34" charset="0"/>
                        </a:rPr>
                        <a:t>Recorrência do quadro                              (12 meses)</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650" b="0" i="0" u="none" strike="noStrike">
                          <a:solidFill>
                            <a:srgbClr val="000000"/>
                          </a:solidFill>
                          <a:effectLst/>
                          <a:latin typeface="Calibri" panose="020F0502020204030204" pitchFamily="34" charset="0"/>
                        </a:rPr>
                        <a:t>Sem recorrência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102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9040401"/>
                  </a:ext>
                </a:extLst>
              </a:tr>
              <a:tr h="166104">
                <a:tc vMerge="1">
                  <a:txBody>
                    <a:bodyPr/>
                    <a:lstStyle/>
                    <a:p>
                      <a:endParaRPr lang="pt-BR"/>
                    </a:p>
                  </a:txBody>
                  <a:tcPr/>
                </a:tc>
                <a:tc>
                  <a:txBody>
                    <a:bodyPr/>
                    <a:lstStyle/>
                    <a:p>
                      <a:pPr algn="ctr" fontAlgn="ctr"/>
                      <a:r>
                        <a:rPr lang="pt-BR" sz="650" b="0" i="0" u="none" strike="noStrike" dirty="0">
                          <a:solidFill>
                            <a:srgbClr val="000000"/>
                          </a:solidFill>
                          <a:effectLst/>
                          <a:latin typeface="Calibri" panose="020F0502020204030204" pitchFamily="34" charset="0"/>
                        </a:rPr>
                        <a:t>01 vez</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777088264"/>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02 vezes</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209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720850099"/>
                  </a:ext>
                </a:extLst>
              </a:tr>
              <a:tr h="166104">
                <a:tc vMerge="1">
                  <a:txBody>
                    <a:bodyPr/>
                    <a:lstStyle/>
                    <a:p>
                      <a:endParaRPr lang="pt-BR"/>
                    </a:p>
                  </a:txBody>
                  <a:tcPr/>
                </a:tc>
                <a:tc>
                  <a:txBody>
                    <a:bodyPr/>
                    <a:lstStyle/>
                    <a:p>
                      <a:pPr algn="ctr" fontAlgn="ctr"/>
                      <a:r>
                        <a:rPr lang="pt-BR" sz="650" b="0" i="0" u="none" strike="noStrike" dirty="0">
                          <a:solidFill>
                            <a:srgbClr val="000000"/>
                          </a:solidFill>
                          <a:effectLst/>
                          <a:latin typeface="Calibri" panose="020F0502020204030204" pitchFamily="34" charset="0"/>
                        </a:rPr>
                        <a:t>03 vezes</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107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986677193"/>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04 vezes</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84907732"/>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05 vezes</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54113156"/>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06 vezes ou mais</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61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671557666"/>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Não informaram/vazio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405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080541"/>
                  </a:ext>
                </a:extLst>
              </a:tr>
              <a:tr h="166104">
                <a:tc rowSpan="6">
                  <a:txBody>
                    <a:bodyPr/>
                    <a:lstStyle/>
                    <a:p>
                      <a:pPr algn="ctr" fontAlgn="ctr"/>
                      <a:r>
                        <a:rPr lang="pt-BR" sz="700" b="1" i="0" u="none" strike="noStrike">
                          <a:solidFill>
                            <a:srgbClr val="000000"/>
                          </a:solidFill>
                          <a:effectLst/>
                          <a:latin typeface="Calibri" panose="020F0502020204030204" pitchFamily="34" charset="0"/>
                        </a:rPr>
                        <a:t>CID - 10</a:t>
                      </a:r>
                    </a:p>
                  </a:txBody>
                  <a:tcPr marL="9525" marR="9525" marT="9525"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650" b="0" i="0" u="none" strike="noStrike">
                          <a:solidFill>
                            <a:srgbClr val="000000"/>
                          </a:solidFill>
                          <a:effectLst/>
                          <a:latin typeface="Calibri" panose="020F0502020204030204" pitchFamily="34" charset="0"/>
                        </a:rPr>
                        <a:t>Asma (J45)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51100931"/>
                  </a:ext>
                </a:extLst>
              </a:tr>
              <a:tr h="166104">
                <a:tc vMerge="1">
                  <a:txBody>
                    <a:bodyPr/>
                    <a:lstStyle/>
                    <a:p>
                      <a:endParaRPr lang="pt-BR"/>
                    </a:p>
                  </a:txBody>
                  <a:tcPr/>
                </a:tc>
                <a:tc>
                  <a:txBody>
                    <a:bodyPr/>
                    <a:lstStyle/>
                    <a:p>
                      <a:pPr algn="ctr" fontAlgn="ctr"/>
                      <a:r>
                        <a:rPr lang="fr-FR" sz="650" b="0" i="0" u="none" strike="noStrike">
                          <a:solidFill>
                            <a:srgbClr val="000000"/>
                          </a:solidFill>
                          <a:effectLst/>
                          <a:latin typeface="Calibri" panose="020F0502020204030204" pitchFamily="34" charset="0"/>
                        </a:rPr>
                        <a:t>Bronquite (J20; J40; J41; J42)</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02441459"/>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Faringite aguda (J02)</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38538263"/>
                  </a:ext>
                </a:extLst>
              </a:tr>
              <a:tr h="200536">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IRA (H65 a H67; J00, J01; J03; J06; J10 a J18; J21; J22)</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758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573453112"/>
                  </a:ext>
                </a:extLst>
              </a:tr>
              <a:tr h="166104">
                <a:tc vMerge="1">
                  <a:txBody>
                    <a:bodyPr/>
                    <a:lstStyle/>
                    <a:p>
                      <a:endParaRPr lang="pt-BR"/>
                    </a:p>
                  </a:txBody>
                  <a:tcPr/>
                </a:tc>
                <a:tc>
                  <a:txBody>
                    <a:bodyPr/>
                    <a:lstStyle/>
                    <a:p>
                      <a:pPr algn="ctr" fontAlgn="ctr"/>
                      <a:r>
                        <a:rPr lang="pt-BR" sz="650" b="0" i="0" u="none" strike="noStrike" dirty="0">
                          <a:solidFill>
                            <a:srgbClr val="000000"/>
                          </a:solidFill>
                          <a:effectLst/>
                          <a:latin typeface="Calibri" panose="020F0502020204030204" pitchFamily="34" charset="0"/>
                        </a:rPr>
                        <a:t>Tosse (R05)</a:t>
                      </a:r>
                    </a:p>
                  </a:txBody>
                  <a:tcPr marL="9525" marR="9525" marT="9525" marB="0" anchor="ctr">
                    <a:lnL>
                      <a:noFill/>
                    </a:lnL>
                    <a:lnR>
                      <a:noFill/>
                    </a:lnR>
                    <a:lnT>
                      <a:noFill/>
                    </a:lnT>
                    <a:lnB>
                      <a:noFill/>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495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57166625"/>
                  </a:ext>
                </a:extLst>
              </a:tr>
              <a:tr h="166104">
                <a:tc vMerge="1">
                  <a:txBody>
                    <a:bodyPr/>
                    <a:lstStyle/>
                    <a:p>
                      <a:endParaRPr lang="pt-BR"/>
                    </a:p>
                  </a:txBody>
                  <a:tcPr/>
                </a:tc>
                <a:tc>
                  <a:txBody>
                    <a:bodyPr/>
                    <a:lstStyle/>
                    <a:p>
                      <a:pPr algn="ctr" fontAlgn="ctr"/>
                      <a:r>
                        <a:rPr lang="pt-BR" sz="650" b="0" i="0" u="none" strike="noStrike">
                          <a:solidFill>
                            <a:srgbClr val="000000"/>
                          </a:solidFill>
                          <a:effectLst/>
                          <a:latin typeface="Calibri" panose="020F0502020204030204" pitchFamily="34" charset="0"/>
                        </a:rPr>
                        <a:t>Outros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65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383354"/>
                  </a:ext>
                </a:extLst>
              </a:tr>
            </a:tbl>
          </a:graphicData>
        </a:graphic>
      </p:graphicFrame>
    </p:spTree>
    <p:extLst>
      <p:ext uri="{BB962C8B-B14F-4D97-AF65-F5344CB8AC3E}">
        <p14:creationId xmlns:p14="http://schemas.microsoft.com/office/powerpoint/2010/main" val="7783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aixaDeTexto 45">
            <a:extLst>
              <a:ext uri="{FF2B5EF4-FFF2-40B4-BE49-F238E27FC236}">
                <a16:creationId xmlns:a16="http://schemas.microsoft.com/office/drawing/2014/main" id="{C3D0568E-20F8-46ED-93CA-ED6D76C6D4E5}"/>
              </a:ext>
            </a:extLst>
          </p:cNvPr>
          <p:cNvSpPr txBox="1"/>
          <p:nvPr/>
        </p:nvSpPr>
        <p:spPr>
          <a:xfrm>
            <a:off x="4299807" y="7599547"/>
            <a:ext cx="410690" cy="200055"/>
          </a:xfrm>
          <a:prstGeom prst="rect">
            <a:avLst/>
          </a:prstGeom>
          <a:noFill/>
        </p:spPr>
        <p:txBody>
          <a:bodyPr wrap="none" rtlCol="0">
            <a:spAutoFit/>
          </a:bodyPr>
          <a:lstStyle/>
          <a:p>
            <a:r>
              <a:rPr lang="pt-BR" sz="700" dirty="0"/>
              <a:t>n=942</a:t>
            </a:r>
          </a:p>
        </p:txBody>
      </p:sp>
      <p:sp>
        <p:nvSpPr>
          <p:cNvPr id="45" name="CaixaDeTexto 44">
            <a:extLst>
              <a:ext uri="{FF2B5EF4-FFF2-40B4-BE49-F238E27FC236}">
                <a16:creationId xmlns:a16="http://schemas.microsoft.com/office/drawing/2014/main" id="{38AE53C5-999F-44BD-BEB2-1C69E69E18AE}"/>
              </a:ext>
            </a:extLst>
          </p:cNvPr>
          <p:cNvSpPr txBox="1"/>
          <p:nvPr/>
        </p:nvSpPr>
        <p:spPr>
          <a:xfrm>
            <a:off x="1974714" y="7599547"/>
            <a:ext cx="410690" cy="200055"/>
          </a:xfrm>
          <a:prstGeom prst="rect">
            <a:avLst/>
          </a:prstGeom>
          <a:noFill/>
        </p:spPr>
        <p:txBody>
          <a:bodyPr wrap="none" rtlCol="0">
            <a:spAutoFit/>
          </a:bodyPr>
          <a:lstStyle/>
          <a:p>
            <a:r>
              <a:rPr lang="pt-BR" sz="700" dirty="0"/>
              <a:t>n=940</a:t>
            </a:r>
          </a:p>
        </p:txBody>
      </p:sp>
      <p:sp>
        <p:nvSpPr>
          <p:cNvPr id="42" name="CaixaDeTexto 41">
            <a:extLst>
              <a:ext uri="{FF2B5EF4-FFF2-40B4-BE49-F238E27FC236}">
                <a16:creationId xmlns:a16="http://schemas.microsoft.com/office/drawing/2014/main" id="{4A3AA217-D260-4971-ADB4-3EE96A7BEF07}"/>
              </a:ext>
            </a:extLst>
          </p:cNvPr>
          <p:cNvSpPr txBox="1"/>
          <p:nvPr/>
        </p:nvSpPr>
        <p:spPr>
          <a:xfrm>
            <a:off x="4299807" y="5733806"/>
            <a:ext cx="410690" cy="200055"/>
          </a:xfrm>
          <a:prstGeom prst="rect">
            <a:avLst/>
          </a:prstGeom>
          <a:noFill/>
        </p:spPr>
        <p:txBody>
          <a:bodyPr wrap="none" rtlCol="0">
            <a:spAutoFit/>
          </a:bodyPr>
          <a:lstStyle/>
          <a:p>
            <a:r>
              <a:rPr lang="pt-BR" sz="700" dirty="0"/>
              <a:t>n=971</a:t>
            </a:r>
          </a:p>
        </p:txBody>
      </p:sp>
      <p:sp>
        <p:nvSpPr>
          <p:cNvPr id="4" name="CaixaDeTexto 3">
            <a:extLst>
              <a:ext uri="{FF2B5EF4-FFF2-40B4-BE49-F238E27FC236}">
                <a16:creationId xmlns:a16="http://schemas.microsoft.com/office/drawing/2014/main" id="{6E67B6EC-729C-40B0-874F-45ADFCE63643}"/>
              </a:ext>
            </a:extLst>
          </p:cNvPr>
          <p:cNvSpPr txBox="1"/>
          <p:nvPr/>
        </p:nvSpPr>
        <p:spPr>
          <a:xfrm>
            <a:off x="1843732" y="5739022"/>
            <a:ext cx="410690" cy="200055"/>
          </a:xfrm>
          <a:prstGeom prst="rect">
            <a:avLst/>
          </a:prstGeom>
          <a:noFill/>
        </p:spPr>
        <p:txBody>
          <a:bodyPr wrap="none" rtlCol="0">
            <a:spAutoFit/>
          </a:bodyPr>
          <a:lstStyle/>
          <a:p>
            <a:r>
              <a:rPr lang="pt-BR" sz="700" dirty="0"/>
              <a:t>n=979</a:t>
            </a:r>
          </a:p>
        </p:txBody>
      </p:sp>
      <p:graphicFrame>
        <p:nvGraphicFramePr>
          <p:cNvPr id="55" name="Gráfico 54">
            <a:extLst>
              <a:ext uri="{FF2B5EF4-FFF2-40B4-BE49-F238E27FC236}">
                <a16:creationId xmlns:a16="http://schemas.microsoft.com/office/drawing/2014/main" id="{F5E1BE8A-4DCF-4352-AB58-312F86906A46}"/>
              </a:ext>
            </a:extLst>
          </p:cNvPr>
          <p:cNvGraphicFramePr>
            <a:graphicFrameLocks/>
          </p:cNvGraphicFramePr>
          <p:nvPr>
            <p:extLst>
              <p:ext uri="{D42A27DB-BD31-4B8C-83A1-F6EECF244321}">
                <p14:modId xmlns:p14="http://schemas.microsoft.com/office/powerpoint/2010/main" val="1492537334"/>
              </p:ext>
            </p:extLst>
          </p:nvPr>
        </p:nvGraphicFramePr>
        <p:xfrm>
          <a:off x="136705" y="1316660"/>
          <a:ext cx="4689572" cy="2231328"/>
        </p:xfrm>
        <a:graphic>
          <a:graphicData uri="http://schemas.openxmlformats.org/drawingml/2006/chart">
            <c:chart xmlns:c="http://schemas.openxmlformats.org/drawingml/2006/chart" xmlns:r="http://schemas.openxmlformats.org/officeDocument/2006/relationships" r:id="rId2"/>
          </a:graphicData>
        </a:graphic>
      </p:graphicFrame>
      <p:sp>
        <p:nvSpPr>
          <p:cNvPr id="29" name="Retângulo 28">
            <a:extLst>
              <a:ext uri="{FF2B5EF4-FFF2-40B4-BE49-F238E27FC236}">
                <a16:creationId xmlns:a16="http://schemas.microsoft.com/office/drawing/2014/main" id="{53984619-10B8-4A0A-8EB0-5192107DEA04}"/>
              </a:ext>
            </a:extLst>
          </p:cNvPr>
          <p:cNvSpPr>
            <a:spLocks noChangeArrowheads="1"/>
          </p:cNvSpPr>
          <p:nvPr/>
        </p:nvSpPr>
        <p:spPr bwMode="auto">
          <a:xfrm>
            <a:off x="4961276" y="403079"/>
            <a:ext cx="1807200" cy="9378595"/>
          </a:xfrm>
          <a:prstGeom prst="rect">
            <a:avLst/>
          </a:prstGeom>
          <a:solidFill>
            <a:srgbClr val="2E75B6"/>
          </a:solidFill>
          <a:ln>
            <a:noFill/>
          </a:ln>
          <a:effectLst/>
        </p:spPr>
        <p:txBody>
          <a:bodyPr rot="0" vert="horz" wrap="square" lIns="36576" tIns="36576" rIns="36576" bIns="36576" anchor="t" anchorCtr="0" upright="1">
            <a:noAutofit/>
          </a:bodyPr>
          <a:lstStyle/>
          <a:p>
            <a:endParaRPr lang="pt-BR" dirty="0"/>
          </a:p>
        </p:txBody>
      </p:sp>
      <p:sp>
        <p:nvSpPr>
          <p:cNvPr id="33" name="Caixa de texto 6">
            <a:extLst>
              <a:ext uri="{FF2B5EF4-FFF2-40B4-BE49-F238E27FC236}">
                <a16:creationId xmlns:a16="http://schemas.microsoft.com/office/drawing/2014/main" id="{94F7C55D-ED10-4AC6-8A8E-EAC5F41EB577}"/>
              </a:ext>
            </a:extLst>
          </p:cNvPr>
          <p:cNvSpPr txBox="1">
            <a:spLocks noChangeArrowheads="1"/>
          </p:cNvSpPr>
          <p:nvPr/>
        </p:nvSpPr>
        <p:spPr bwMode="auto">
          <a:xfrm>
            <a:off x="94079" y="3703042"/>
            <a:ext cx="2286000" cy="1570798"/>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Foram obtidas informações sobre a presença de vias movimentadas e estabelecimentos poluidores próximos a residência dos casos notificados em 75,6% e 75,0% dos atendimentos, respectivamente. Tais informações </a:t>
            </a:r>
            <a:r>
              <a:rPr lang="pt-BR" altLang="pt-BR" sz="800" dirty="0">
                <a:latin typeface="Arial" panose="020B0604020202020204" pitchFamily="34" charset="0"/>
                <a:ea typeface="Arial" panose="020B0604020202020204" pitchFamily="34" charset="0"/>
                <a:cs typeface="Arial" panose="020B0604020202020204" pitchFamily="34" charset="0"/>
              </a:rPr>
              <a:t>estão representadas nos gráficos  04 e 05.</a:t>
            </a:r>
            <a:r>
              <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altLang="pt-BR" sz="800" dirty="0">
                <a:latin typeface="Arial" panose="020B0604020202020204" pitchFamily="34" charset="0"/>
                <a:cs typeface="Arial" panose="020B0604020202020204" pitchFamily="34" charset="0"/>
              </a:rPr>
              <a:t>No gráfico 06 consta a percepção dos respondentes (72,6% do total de notificados) sobre a ocorrência de pontos de queima de </a:t>
            </a:r>
            <a:r>
              <a:rPr lang="pt-BR" altLang="pt-BR" sz="800" dirty="0">
                <a:solidFill>
                  <a:schemeClr val="bg1"/>
                </a:solidFill>
                <a:latin typeface="Arial" panose="020B0604020202020204" pitchFamily="34" charset="0"/>
                <a:cs typeface="Arial" panose="020B0604020202020204" pitchFamily="34" charset="0"/>
              </a:rPr>
              <a:t>sobre a presença de pontos de queima de lixo/  presença de pontos de queima de lixo/resíduos no</a:t>
            </a:r>
            <a:endParaRPr kumimoji="0" lang="pt-BR" altLang="pt-BR" sz="80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 Box 7">
            <a:extLst>
              <a:ext uri="{FF2B5EF4-FFF2-40B4-BE49-F238E27FC236}">
                <a16:creationId xmlns:a16="http://schemas.microsoft.com/office/drawing/2014/main" id="{F96E80EE-37F4-433A-AFE5-3223971FC7C1}"/>
              </a:ext>
            </a:extLst>
          </p:cNvPr>
          <p:cNvSpPr txBox="1">
            <a:spLocks noChangeArrowheads="1"/>
          </p:cNvSpPr>
          <p:nvPr/>
        </p:nvSpPr>
        <p:spPr bwMode="auto">
          <a:xfrm>
            <a:off x="136704" y="3550344"/>
            <a:ext cx="3181350" cy="158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500" b="0" i="0" u="none" strike="noStrike" cap="none" normalizeH="0" baseline="0" dirty="0">
                <a:ln>
                  <a:noFill/>
                </a:ln>
                <a:effectLst/>
                <a:latin typeface="Arial" panose="020B0604020202020204" pitchFamily="34" charset="0"/>
                <a:ea typeface="Arial" panose="020B0604020202020204" pitchFamily="34" charset="0"/>
                <a:cs typeface="Arial" panose="020B0604020202020204" pitchFamily="34" charset="0"/>
              </a:rPr>
              <a:t>Fonte: Formulário eletrônico - DVISAM/COVISA e CGE, 2025</a:t>
            </a:r>
            <a:endParaRPr kumimoji="0" lang="pt-BR" altLang="pt-BR" sz="5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22" name="CaixaDeTexto 21">
            <a:extLst>
              <a:ext uri="{FF2B5EF4-FFF2-40B4-BE49-F238E27FC236}">
                <a16:creationId xmlns:a16="http://schemas.microsoft.com/office/drawing/2014/main" id="{186A5E3C-59C6-4B00-AF4E-A0E06918289A}"/>
              </a:ext>
            </a:extLst>
          </p:cNvPr>
          <p:cNvSpPr txBox="1"/>
          <p:nvPr/>
        </p:nvSpPr>
        <p:spPr>
          <a:xfrm>
            <a:off x="3727408" y="1357973"/>
            <a:ext cx="507404" cy="184666"/>
          </a:xfrm>
          <a:prstGeom prst="rect">
            <a:avLst/>
          </a:prstGeom>
          <a:noFill/>
        </p:spPr>
        <p:txBody>
          <a:bodyPr wrap="square" rtlCol="0">
            <a:spAutoFit/>
          </a:bodyPr>
          <a:lstStyle/>
          <a:p>
            <a:r>
              <a:rPr lang="pt-BR" sz="600" dirty="0">
                <a:latin typeface="Arial" panose="020B0604020202020204" pitchFamily="34" charset="0"/>
                <a:cs typeface="Arial" panose="020B0604020202020204" pitchFamily="34" charset="0"/>
              </a:rPr>
              <a:t>n = 1.294</a:t>
            </a:r>
          </a:p>
        </p:txBody>
      </p:sp>
      <p:sp>
        <p:nvSpPr>
          <p:cNvPr id="24" name="Caixa de texto 6">
            <a:extLst>
              <a:ext uri="{FF2B5EF4-FFF2-40B4-BE49-F238E27FC236}">
                <a16:creationId xmlns:a16="http://schemas.microsoft.com/office/drawing/2014/main" id="{F325240A-41C7-4E55-8E7D-B70855D67F3C}"/>
              </a:ext>
            </a:extLst>
          </p:cNvPr>
          <p:cNvSpPr txBox="1">
            <a:spLocks noChangeArrowheads="1"/>
          </p:cNvSpPr>
          <p:nvPr/>
        </p:nvSpPr>
        <p:spPr bwMode="auto">
          <a:xfrm>
            <a:off x="2616385" y="3706284"/>
            <a:ext cx="2286000" cy="1632416"/>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defTabSz="914400" eaLnBrk="0" fontAlgn="base" hangingPunct="0">
              <a:lnSpc>
                <a:spcPct val="150000"/>
              </a:lnSpc>
              <a:spcBef>
                <a:spcPct val="0"/>
              </a:spcBef>
              <a:spcAft>
                <a:spcPct val="0"/>
              </a:spcAft>
            </a:pPr>
            <a:r>
              <a:rPr lang="pt-BR" altLang="pt-BR" sz="800" dirty="0">
                <a:latin typeface="Arial" panose="020B0604020202020204" pitchFamily="34" charset="0"/>
                <a:cs typeface="Arial" panose="020B0604020202020204" pitchFamily="34" charset="0"/>
              </a:rPr>
              <a:t>resíduos no entorno de sua residência. O gráfico 07 (72,8% do total de notificados), por sua vez, traz informações sobre a exposição intradomiciliar a poluentes atmosféricos, por meio da utilização de lenha/carvão pelos responsáveis pelas crianças nas suas atividades rotineiras (cozimento de alimentos e/ou aquecimento).</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Caixa de texto 8">
            <a:extLst>
              <a:ext uri="{FF2B5EF4-FFF2-40B4-BE49-F238E27FC236}">
                <a16:creationId xmlns:a16="http://schemas.microsoft.com/office/drawing/2014/main" id="{C50A93B6-99DC-4942-B3C2-2EADBA522435}"/>
              </a:ext>
            </a:extLst>
          </p:cNvPr>
          <p:cNvSpPr txBox="1">
            <a:spLocks noChangeArrowheads="1"/>
          </p:cNvSpPr>
          <p:nvPr/>
        </p:nvSpPr>
        <p:spPr bwMode="auto">
          <a:xfrm>
            <a:off x="5096276" y="428024"/>
            <a:ext cx="1537200" cy="9050344"/>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pt-BR" altLang="pt-BR" sz="1100" b="1" i="0" u="none" strike="noStrike" cap="none" normalizeH="0" baseline="0" dirty="0">
                <a:ln>
                  <a:noFill/>
                </a:ln>
                <a:solidFill>
                  <a:srgbClr val="F4B083"/>
                </a:solidFill>
                <a:effectLst/>
                <a:latin typeface="Arial" panose="020B0604020202020204" pitchFamily="34" charset="0"/>
                <a:ea typeface="Arial" panose="020B0604020202020204" pitchFamily="34" charset="0"/>
                <a:cs typeface="Arial" panose="020B0604020202020204" pitchFamily="34" charset="0"/>
              </a:rPr>
              <a:t>Unidades Sentinela do Programa VIGIAR</a:t>
            </a:r>
          </a:p>
          <a:p>
            <a:pPr marL="0" marR="0" lvl="0" indent="0" algn="ctr" defTabSz="914400" rtl="0" eaLnBrk="0" fontAlgn="base" latinLnBrk="0" hangingPunct="0">
              <a:lnSpc>
                <a:spcPct val="150000"/>
              </a:lnSpc>
              <a:buClrTx/>
              <a:buSzTx/>
              <a:buFontTx/>
              <a:buNone/>
              <a:tabLst/>
            </a:pPr>
            <a:endParaRPr kumimoji="0" lang="pt-BR" altLang="pt-BR" sz="1100" b="1"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chemeClr val="bg1"/>
                </a:solidFill>
                <a:latin typeface="Arial" panose="020B0604020202020204" pitchFamily="34" charset="0"/>
                <a:ea typeface="Arial" panose="020B0604020202020204" pitchFamily="34" charset="0"/>
                <a:cs typeface="Arial" panose="020B0604020202020204" pitchFamily="34" charset="0"/>
              </a:rPr>
              <a:t>CRS Norte:</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Vila Medeiros</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Jardim das Pedras</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Vila Barbosa</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Jardim Paulistano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Recanto dos Humildes</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Anhanguera</a:t>
            </a:r>
          </a:p>
          <a:p>
            <a:pPr marR="0" lvl="0"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Wamberto Dias da Costa</a:t>
            </a:r>
          </a:p>
          <a:p>
            <a:pPr marL="0" marR="0" lvl="0" indent="0" algn="just" defTabSz="914400" rtl="0" eaLnBrk="0" fontAlgn="base" latinLnBrk="0" hangingPunct="0">
              <a:lnSpc>
                <a:spcPts val="12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rgbClr val="FFFFFF"/>
                </a:solidFill>
                <a:latin typeface="Arial" panose="020B0604020202020204" pitchFamily="34" charset="0"/>
                <a:ea typeface="Arial" panose="020B0604020202020204" pitchFamily="34" charset="0"/>
                <a:cs typeface="Arial" panose="020B0604020202020204" pitchFamily="34" charset="0"/>
              </a:rPr>
              <a:t>CRS Sul:</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 Capão Redondo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Jardim Miriam I</a:t>
            </a:r>
          </a:p>
          <a:p>
            <a:pPr algn="just" defTabSz="914400" eaLnBrk="0" fontAlgn="base" hangingPunct="0">
              <a:lnSpc>
                <a:spcPct val="150000"/>
              </a:lnSpc>
              <a:spcBef>
                <a:spcPct val="0"/>
              </a:spcBef>
              <a:spcAft>
                <a:spcPct val="0"/>
              </a:spcAf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Parque Novo Santo Amaro</a:t>
            </a:r>
          </a:p>
          <a:p>
            <a:pPr algn="just" defTabSz="914400" eaLnBrk="0" fontAlgn="base" hangingPunct="0">
              <a:lnSpc>
                <a:spcPct val="150000"/>
              </a:lnSpc>
              <a:spcBef>
                <a:spcPct val="0"/>
              </a:spcBef>
              <a:spcAft>
                <a:spcPct val="0"/>
              </a:spcAf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Jardim Mirna</a:t>
            </a:r>
          </a:p>
          <a:p>
            <a:pPr algn="just" defTabSz="914400" eaLnBrk="0" fontAlgn="base" hangingPunct="0">
              <a:lnSpc>
                <a:spcPct val="150000"/>
              </a:lnSpc>
              <a:spcBef>
                <a:spcPct val="0"/>
              </a:spcBef>
              <a:spcAft>
                <a:spcPct val="0"/>
              </a:spcAf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Recanto Campo Belo</a:t>
            </a:r>
          </a:p>
          <a:p>
            <a:pPr marL="0" marR="0" lvl="0" indent="0" algn="just" defTabSz="914400" rtl="0" eaLnBrk="0" fontAlgn="base" latinLnBrk="0" hangingPunct="0">
              <a:lnSpc>
                <a:spcPts val="12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rgbClr val="FFFFFF"/>
                </a:solidFill>
                <a:latin typeface="Arial" panose="020B0604020202020204" pitchFamily="34" charset="0"/>
                <a:ea typeface="Arial" panose="020B0604020202020204" pitchFamily="34" charset="0"/>
                <a:cs typeface="Arial" panose="020B0604020202020204" pitchFamily="34" charset="0"/>
              </a:rPr>
              <a:t>CRS Leste:</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Jardim S. Francisco II</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Parque Paulistano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Inácio Monteiro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Jardim Soares</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José Bonifácio I</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Humberto Cerrutti</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Encosta Norte</a:t>
            </a:r>
          </a:p>
          <a:p>
            <a:pPr marL="0" marR="0" lvl="0" indent="0" algn="just" defTabSz="914400" rtl="0" eaLnBrk="0" fontAlgn="base" latinLnBrk="0" hangingPunct="0">
              <a:lnSpc>
                <a:spcPts val="12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rgbClr val="FFFFFF"/>
                </a:solidFill>
                <a:latin typeface="Arial" panose="020B0604020202020204" pitchFamily="34" charset="0"/>
                <a:ea typeface="Arial" panose="020B0604020202020204" pitchFamily="34" charset="0"/>
                <a:cs typeface="Arial" panose="020B0604020202020204" pitchFamily="34" charset="0"/>
              </a:rPr>
              <a:t>CRS Oeste:</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Vila Nova Jaguaré</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Vila Sônia</a:t>
            </a:r>
          </a:p>
          <a:p>
            <a:pPr marL="0" marR="0" lvl="0" indent="0" algn="just" defTabSz="914400" rtl="0" eaLnBrk="0" fontAlgn="base" latinLnBrk="0" hangingPunct="0">
              <a:lnSpc>
                <a:spcPts val="12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rgbClr val="FFFFFF"/>
                </a:solidFill>
                <a:latin typeface="Arial" panose="020B0604020202020204" pitchFamily="34" charset="0"/>
                <a:ea typeface="Arial" panose="020B0604020202020204" pitchFamily="34" charset="0"/>
                <a:cs typeface="Arial" panose="020B0604020202020204" pitchFamily="34" charset="0"/>
              </a:rPr>
              <a:t>CRS Sudeste:</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Jardim Grimaldi</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São Vicente de Paula</a:t>
            </a:r>
          </a:p>
          <a:p>
            <a:pPr marR="0" lvl="0"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Cupecê - Waldomiro Pregnolato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UBS Brás - Manoel Saldiva Neto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 24h Engenheiro Goulart</a:t>
            </a:r>
          </a:p>
          <a:p>
            <a:pPr marL="0" marR="0" lvl="0" indent="0" algn="just" defTabSz="914400" rtl="0" eaLnBrk="0" fontAlgn="base" latinLnBrk="0" hangingPunct="0">
              <a:lnSpc>
                <a:spcPts val="1200"/>
              </a:lnSpc>
              <a:spcBef>
                <a:spcPct val="0"/>
              </a:spcBef>
              <a:spcAft>
                <a:spcPct val="0"/>
              </a:spcAft>
              <a:buClrTx/>
              <a:buSzTx/>
              <a:buFontTx/>
              <a:buNone/>
              <a:tabLst/>
            </a:pPr>
            <a:endPar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pt-BR" altLang="pt-BR" sz="750" b="1" dirty="0">
                <a:solidFill>
                  <a:srgbClr val="FFFFFF"/>
                </a:solidFill>
                <a:latin typeface="Arial" panose="020B0604020202020204" pitchFamily="34" charset="0"/>
                <a:ea typeface="Arial" panose="020B0604020202020204" pitchFamily="34" charset="0"/>
                <a:cs typeface="Arial" panose="020B0604020202020204" pitchFamily="34" charset="0"/>
              </a:rPr>
              <a:t>CRS Centro:</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 Boracea</a:t>
            </a:r>
          </a:p>
          <a:p>
            <a:pPr marR="0" lvl="0" algn="just" defTabSz="914400" rtl="0" eaLnBrk="0" fontAlgn="base" latinLnBrk="0" hangingPunct="0">
              <a:lnSpc>
                <a:spcPct val="150000"/>
              </a:lnSpc>
              <a:spcBef>
                <a:spcPct val="0"/>
              </a:spcBef>
              <a:spcAft>
                <a:spcPct val="0"/>
              </a:spcAft>
              <a:buClrTx/>
              <a:buSzTx/>
              <a:tabLst/>
            </a:pPr>
            <a:r>
              <a:rPr lang="pt-BR" altLang="pt-BR" sz="750" dirty="0">
                <a:solidFill>
                  <a:srgbClr val="FFFFFF"/>
                </a:solidFill>
                <a:latin typeface="Arial" panose="020B0604020202020204" pitchFamily="34" charset="0"/>
                <a:ea typeface="Arial" panose="020B0604020202020204" pitchFamily="34" charset="0"/>
                <a:cs typeface="Arial" panose="020B0604020202020204" pitchFamily="34" charset="0"/>
              </a:rPr>
              <a:t>- AMA/UBS Sé</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Para verificar o endereço das respectivas US, acesse </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aqui</a:t>
            </a:r>
            <a:r>
              <a:rPr kumimoji="0" lang="pt-BR" altLang="pt-BR" sz="750" b="0"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kumimoji="0" lang="pt-BR" altLang="pt-BR" sz="750"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a:t>
            </a:r>
            <a:endParaRPr lang="pt-BR" sz="750" dirty="0">
              <a:solidFill>
                <a:schemeClr val="bg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pt-BR" sz="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pt-BR" altLang="pt-BR" sz="7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Retângulo 27">
            <a:extLst>
              <a:ext uri="{FF2B5EF4-FFF2-40B4-BE49-F238E27FC236}">
                <a16:creationId xmlns:a16="http://schemas.microsoft.com/office/drawing/2014/main" id="{BAB610BA-2C0C-4B51-BC02-3A58B01FE8FA}"/>
              </a:ext>
            </a:extLst>
          </p:cNvPr>
          <p:cNvSpPr>
            <a:spLocks noChangeArrowheads="1"/>
          </p:cNvSpPr>
          <p:nvPr/>
        </p:nvSpPr>
        <p:spPr bwMode="auto">
          <a:xfrm>
            <a:off x="108001" y="9485826"/>
            <a:ext cx="6661894" cy="342900"/>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30" name="Retângulo 29">
            <a:extLst>
              <a:ext uri="{FF2B5EF4-FFF2-40B4-BE49-F238E27FC236}">
                <a16:creationId xmlns:a16="http://schemas.microsoft.com/office/drawing/2014/main" id="{5ACCF35D-789B-4192-B870-9574B8D39482}"/>
              </a:ext>
            </a:extLst>
          </p:cNvPr>
          <p:cNvSpPr>
            <a:spLocks noChangeArrowheads="1"/>
          </p:cNvSpPr>
          <p:nvPr/>
        </p:nvSpPr>
        <p:spPr bwMode="auto">
          <a:xfrm>
            <a:off x="107999" y="72000"/>
            <a:ext cx="6661896" cy="348615"/>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25" name="Caixa de texto 22">
            <a:extLst>
              <a:ext uri="{FF2B5EF4-FFF2-40B4-BE49-F238E27FC236}">
                <a16:creationId xmlns:a16="http://schemas.microsoft.com/office/drawing/2014/main" id="{B118B059-E0AA-4B3A-818C-1A193668BAEB}"/>
              </a:ext>
            </a:extLst>
          </p:cNvPr>
          <p:cNvSpPr txBox="1">
            <a:spLocks noChangeArrowheads="1"/>
          </p:cNvSpPr>
          <p:nvPr/>
        </p:nvSpPr>
        <p:spPr bwMode="auto">
          <a:xfrm rot="16200000">
            <a:off x="3853235" y="6109851"/>
            <a:ext cx="2082800" cy="22154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vert270" wrap="square" lIns="36576" tIns="36576" rIns="36576" bIns="36576" anchor="t" anchorCtr="0" upright="1">
            <a:noAutofit/>
          </a:bodyPr>
          <a:lstStyle/>
          <a:p>
            <a:pPr>
              <a:spcAft>
                <a:spcPts val="800"/>
              </a:spcAft>
            </a:pPr>
            <a:r>
              <a:rPr lang="pt-BR" sz="500" dirty="0">
                <a:effectLst/>
                <a:latin typeface="Arial" panose="020B0604020202020204" pitchFamily="34" charset="0"/>
                <a:ea typeface="Arial" panose="020B0604020202020204" pitchFamily="34" charset="0"/>
                <a:cs typeface="Times New Roman" panose="02020603050405020304" pitchFamily="18" charset="0"/>
              </a:rPr>
              <a:t>Fonte: Formulário eletrônico - DVISAM/COVISA, 2025</a:t>
            </a:r>
            <a:endParaRPr lang="pt-BR"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aixa de texto 22">
            <a:extLst>
              <a:ext uri="{FF2B5EF4-FFF2-40B4-BE49-F238E27FC236}">
                <a16:creationId xmlns:a16="http://schemas.microsoft.com/office/drawing/2014/main" id="{65AA6950-0544-417C-98D8-0D4E4CC7E0B0}"/>
              </a:ext>
            </a:extLst>
          </p:cNvPr>
          <p:cNvSpPr txBox="1">
            <a:spLocks noChangeArrowheads="1"/>
          </p:cNvSpPr>
          <p:nvPr/>
        </p:nvSpPr>
        <p:spPr bwMode="auto">
          <a:xfrm>
            <a:off x="2584408" y="5454059"/>
            <a:ext cx="2286000" cy="57333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07000"/>
              </a:lnSpc>
              <a:spcAft>
                <a:spcPts val="800"/>
              </a:spcAft>
            </a:pPr>
            <a:r>
              <a:rPr lang="pt-BR" sz="600" dirty="0">
                <a:effectLst/>
                <a:latin typeface="Arial" panose="020B0604020202020204" pitchFamily="34" charset="0"/>
                <a:ea typeface="Arial" panose="020B0604020202020204" pitchFamily="34" charset="0"/>
                <a:cs typeface="Times New Roman" panose="02020603050405020304" pitchFamily="18" charset="0"/>
              </a:rPr>
              <a:t>Gráficos 05. Percepção </a:t>
            </a:r>
            <a:r>
              <a:rPr lang="pt-BR" sz="600" dirty="0">
                <a:latin typeface="Arial" panose="020B0604020202020204" pitchFamily="34" charset="0"/>
                <a:ea typeface="Arial" panose="020B0604020202020204" pitchFamily="34" charset="0"/>
                <a:cs typeface="Times New Roman" panose="02020603050405020304" pitchFamily="18" charset="0"/>
              </a:rPr>
              <a:t>dos responsáveis sobre a presença de </a:t>
            </a:r>
            <a:r>
              <a:rPr lang="pt-BR" sz="600" dirty="0">
                <a:effectLst/>
                <a:latin typeface="Arial" panose="020B0604020202020204" pitchFamily="34" charset="0"/>
                <a:ea typeface="Arial" panose="020B0604020202020204" pitchFamily="34" charset="0"/>
                <a:cs typeface="Times New Roman" panose="02020603050405020304" pitchFamily="18" charset="0"/>
              </a:rPr>
              <a:t>fontes fixas poluidoras**</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aixa de texto 22">
            <a:extLst>
              <a:ext uri="{FF2B5EF4-FFF2-40B4-BE49-F238E27FC236}">
                <a16:creationId xmlns:a16="http://schemas.microsoft.com/office/drawing/2014/main" id="{29F5FEBC-487D-45BE-9A2C-A2162FDD9955}"/>
              </a:ext>
            </a:extLst>
          </p:cNvPr>
          <p:cNvSpPr txBox="1">
            <a:spLocks noChangeArrowheads="1"/>
          </p:cNvSpPr>
          <p:nvPr/>
        </p:nvSpPr>
        <p:spPr bwMode="auto">
          <a:xfrm>
            <a:off x="89524" y="5468801"/>
            <a:ext cx="2286000" cy="27022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07000"/>
              </a:lnSpc>
              <a:spcAft>
                <a:spcPts val="800"/>
              </a:spcAft>
            </a:pPr>
            <a:r>
              <a:rPr lang="pt-BR" sz="600" dirty="0">
                <a:effectLst/>
                <a:latin typeface="Arial" panose="020B0604020202020204" pitchFamily="34" charset="0"/>
                <a:ea typeface="Arial" panose="020B0604020202020204" pitchFamily="34" charset="0"/>
                <a:cs typeface="Times New Roman" panose="02020603050405020304" pitchFamily="18" charset="0"/>
              </a:rPr>
              <a:t>Gráficos 04. Percepção </a:t>
            </a:r>
            <a:r>
              <a:rPr lang="pt-BR" sz="600" dirty="0">
                <a:latin typeface="Arial" panose="020B0604020202020204" pitchFamily="34" charset="0"/>
                <a:ea typeface="Arial" panose="020B0604020202020204" pitchFamily="34" charset="0"/>
                <a:cs typeface="Times New Roman" panose="02020603050405020304" pitchFamily="18" charset="0"/>
              </a:rPr>
              <a:t>dos responsáveis sobre a presença de </a:t>
            </a:r>
            <a:r>
              <a:rPr lang="pt-BR" sz="600" dirty="0">
                <a:effectLst/>
                <a:latin typeface="Arial" panose="020B0604020202020204" pitchFamily="34" charset="0"/>
                <a:ea typeface="Arial" panose="020B0604020202020204" pitchFamily="34" charset="0"/>
                <a:cs typeface="Times New Roman" panose="02020603050405020304" pitchFamily="18" charset="0"/>
              </a:rPr>
              <a:t>vias movimentadas**</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Caixa de texto 22">
            <a:extLst>
              <a:ext uri="{FF2B5EF4-FFF2-40B4-BE49-F238E27FC236}">
                <a16:creationId xmlns:a16="http://schemas.microsoft.com/office/drawing/2014/main" id="{A4223719-17C9-4003-9D89-C2C2F0657C9B}"/>
              </a:ext>
            </a:extLst>
          </p:cNvPr>
          <p:cNvSpPr txBox="1">
            <a:spLocks noChangeArrowheads="1"/>
          </p:cNvSpPr>
          <p:nvPr/>
        </p:nvSpPr>
        <p:spPr bwMode="auto">
          <a:xfrm>
            <a:off x="136704" y="7356797"/>
            <a:ext cx="2267525" cy="57333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07000"/>
              </a:lnSpc>
              <a:spcAft>
                <a:spcPts val="800"/>
              </a:spcAft>
            </a:pPr>
            <a:r>
              <a:rPr lang="pt-BR" sz="600" dirty="0">
                <a:effectLst/>
                <a:latin typeface="Arial" panose="020B0604020202020204" pitchFamily="34" charset="0"/>
                <a:ea typeface="Arial" panose="020B0604020202020204" pitchFamily="34" charset="0"/>
                <a:cs typeface="Times New Roman" panose="02020603050405020304" pitchFamily="18" charset="0"/>
              </a:rPr>
              <a:t>Gráficos 06. Percepção </a:t>
            </a:r>
            <a:r>
              <a:rPr lang="pt-BR" sz="600" dirty="0">
                <a:latin typeface="Arial" panose="020B0604020202020204" pitchFamily="34" charset="0"/>
                <a:ea typeface="Arial" panose="020B0604020202020204" pitchFamily="34" charset="0"/>
                <a:cs typeface="Times New Roman" panose="02020603050405020304" pitchFamily="18" charset="0"/>
              </a:rPr>
              <a:t>dos responsáveis sobre a presença pontos de queima de lixo/resíduo*</a:t>
            </a:r>
            <a:r>
              <a:rPr lang="pt-BR" sz="600" dirty="0">
                <a:effectLst/>
                <a:latin typeface="Arial" panose="020B0604020202020204" pitchFamily="34" charset="0"/>
                <a:ea typeface="Arial" panose="020B0604020202020204" pitchFamily="34" charset="0"/>
                <a:cs typeface="Times New Roman" panose="02020603050405020304" pitchFamily="18" charset="0"/>
              </a:rPr>
              <a:t>*</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Caixa de texto 22">
            <a:extLst>
              <a:ext uri="{FF2B5EF4-FFF2-40B4-BE49-F238E27FC236}">
                <a16:creationId xmlns:a16="http://schemas.microsoft.com/office/drawing/2014/main" id="{F798FDE4-5C25-4826-8DEE-E29A9E137289}"/>
              </a:ext>
            </a:extLst>
          </p:cNvPr>
          <p:cNvSpPr txBox="1">
            <a:spLocks noChangeArrowheads="1"/>
          </p:cNvSpPr>
          <p:nvPr/>
        </p:nvSpPr>
        <p:spPr bwMode="auto">
          <a:xfrm>
            <a:off x="2625370" y="7359344"/>
            <a:ext cx="2245038" cy="64801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07000"/>
              </a:lnSpc>
              <a:spcAft>
                <a:spcPts val="800"/>
              </a:spcAft>
            </a:pPr>
            <a:r>
              <a:rPr lang="pt-BR" sz="600" dirty="0">
                <a:effectLst/>
                <a:latin typeface="Arial" panose="020B0604020202020204" pitchFamily="34" charset="0"/>
                <a:ea typeface="Arial" panose="020B0604020202020204" pitchFamily="34" charset="0"/>
                <a:cs typeface="Times New Roman" panose="02020603050405020304" pitchFamily="18" charset="0"/>
              </a:rPr>
              <a:t>Gráficos 07. Utilização de lenha/carvão nas atividades rotineiras dos responsáveis***</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Caixa de texto 22">
            <a:extLst>
              <a:ext uri="{FF2B5EF4-FFF2-40B4-BE49-F238E27FC236}">
                <a16:creationId xmlns:a16="http://schemas.microsoft.com/office/drawing/2014/main" id="{212416BF-4C04-46D0-9099-CB6B73B8F985}"/>
              </a:ext>
            </a:extLst>
          </p:cNvPr>
          <p:cNvSpPr txBox="1">
            <a:spLocks noChangeArrowheads="1"/>
          </p:cNvSpPr>
          <p:nvPr/>
        </p:nvSpPr>
        <p:spPr bwMode="auto">
          <a:xfrm>
            <a:off x="119139" y="9129003"/>
            <a:ext cx="4591358" cy="3544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kumimoji="0" lang="pt-BR" altLang="pt-BR" sz="5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Dados provisórios, extraídos em 13/06/2025</a:t>
            </a:r>
            <a:br>
              <a:rPr kumimoji="0" lang="pt-BR" altLang="pt-BR" sz="55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br>
            <a:r>
              <a:rPr lang="pt-BR" sz="550" dirty="0">
                <a:latin typeface="Arial" panose="020B0604020202020204" pitchFamily="34" charset="0"/>
                <a:ea typeface="Arial" panose="020B0604020202020204" pitchFamily="34" charset="0"/>
                <a:cs typeface="Times New Roman" panose="02020603050405020304" pitchFamily="18" charset="0"/>
              </a:rPr>
              <a:t>**</a:t>
            </a:r>
            <a:r>
              <a:rPr lang="pt-BR" sz="550" dirty="0">
                <a:effectLst/>
                <a:latin typeface="Arial" panose="020B0604020202020204" pitchFamily="34" charset="0"/>
                <a:ea typeface="Arial" panose="020B0604020202020204" pitchFamily="34" charset="0"/>
                <a:cs typeface="Times New Roman" panose="02020603050405020304" pitchFamily="18" charset="0"/>
              </a:rPr>
              <a:t>próximas às residências das crianças identificadas na estratégia, com data de início de sintomas entre SE 19 e </a:t>
            </a:r>
            <a:r>
              <a:rPr lang="pt-BR" sz="550" dirty="0">
                <a:latin typeface="Arial" panose="020B0604020202020204" pitchFamily="34" charset="0"/>
                <a:ea typeface="Arial" panose="020B0604020202020204" pitchFamily="34" charset="0"/>
                <a:cs typeface="Times New Roman" panose="02020603050405020304" pitchFamily="18" charset="0"/>
              </a:rPr>
              <a:t>22</a:t>
            </a:r>
            <a:r>
              <a:rPr lang="pt-BR" sz="550" dirty="0">
                <a:effectLst/>
                <a:latin typeface="Arial" panose="020B0604020202020204" pitchFamily="34" charset="0"/>
                <a:ea typeface="Arial" panose="020B0604020202020204" pitchFamily="34" charset="0"/>
                <a:cs typeface="Times New Roman" panose="02020603050405020304" pitchFamily="18" charset="0"/>
              </a:rPr>
              <a:t>/2025.</a:t>
            </a:r>
            <a:br>
              <a:rPr lang="pt-BR" sz="550" dirty="0">
                <a:effectLst/>
                <a:latin typeface="Arial" panose="020B0604020202020204" pitchFamily="34" charset="0"/>
                <a:ea typeface="Arial" panose="020B0604020202020204" pitchFamily="34" charset="0"/>
                <a:cs typeface="Times New Roman" panose="02020603050405020304" pitchFamily="18" charset="0"/>
              </a:rPr>
            </a:br>
            <a:r>
              <a:rPr lang="pt-BR" sz="550" dirty="0">
                <a:effectLst/>
                <a:latin typeface="Arial" panose="020B0604020202020204" pitchFamily="34" charset="0"/>
                <a:ea typeface="Arial" panose="020B0604020202020204" pitchFamily="34" charset="0"/>
                <a:cs typeface="Times New Roman" panose="02020603050405020304" pitchFamily="18" charset="0"/>
              </a:rPr>
              <a:t>***</a:t>
            </a:r>
            <a:r>
              <a:rPr lang="pt-BR" sz="550" dirty="0">
                <a:latin typeface="Arial" panose="020B0604020202020204" pitchFamily="34" charset="0"/>
                <a:ea typeface="Arial" panose="020B0604020202020204" pitchFamily="34" charset="0"/>
                <a:cs typeface="Times New Roman" panose="02020603050405020304" pitchFamily="18" charset="0"/>
              </a:rPr>
              <a:t>dentro das residências das crianças </a:t>
            </a:r>
            <a:r>
              <a:rPr lang="pt-BR" sz="550" dirty="0">
                <a:effectLst/>
                <a:latin typeface="Arial" panose="020B0604020202020204" pitchFamily="34" charset="0"/>
                <a:ea typeface="Arial" panose="020B0604020202020204" pitchFamily="34" charset="0"/>
                <a:cs typeface="Times New Roman" panose="02020603050405020304" pitchFamily="18" charset="0"/>
              </a:rPr>
              <a:t>identificadas na estratégia, com data de início de sintomas entre SE 19 e 22/2025.</a:t>
            </a:r>
            <a:endParaRPr lang="pt-BR" sz="5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4">
            <a:extLst>
              <a:ext uri="{FF2B5EF4-FFF2-40B4-BE49-F238E27FC236}">
                <a16:creationId xmlns:a16="http://schemas.microsoft.com/office/drawing/2014/main" id="{4BDEE6C5-77BB-4E21-B6F5-ACCA08F70B39}"/>
              </a:ext>
            </a:extLst>
          </p:cNvPr>
          <p:cNvSpPr txBox="1">
            <a:spLocks noChangeArrowheads="1"/>
          </p:cNvSpPr>
          <p:nvPr/>
        </p:nvSpPr>
        <p:spPr bwMode="auto">
          <a:xfrm>
            <a:off x="127466" y="432835"/>
            <a:ext cx="2286000" cy="712632"/>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algn="just">
              <a:lnSpc>
                <a:spcPct val="150000"/>
              </a:lnSpc>
            </a:pPr>
            <a:r>
              <a:rPr lang="pt-BR" sz="800" dirty="0">
                <a:effectLst/>
                <a:latin typeface="Arial" panose="020B0604020202020204" pitchFamily="34" charset="0"/>
                <a:ea typeface="Calibri" panose="020F0502020204030204" pitchFamily="34" charset="0"/>
                <a:cs typeface="Arial" panose="020B0604020202020204" pitchFamily="34" charset="0"/>
              </a:rPr>
              <a:t>No mês de </a:t>
            </a:r>
            <a:r>
              <a:rPr lang="pt-BR" sz="800" dirty="0">
                <a:latin typeface="Arial" panose="020B0604020202020204" pitchFamily="34" charset="0"/>
                <a:ea typeface="Calibri" panose="020F0502020204030204" pitchFamily="34" charset="0"/>
                <a:cs typeface="Arial" panose="020B0604020202020204" pitchFamily="34" charset="0"/>
              </a:rPr>
              <a:t>maio</a:t>
            </a:r>
            <a:r>
              <a:rPr lang="pt-BR" sz="800" dirty="0">
                <a:effectLst/>
                <a:latin typeface="Arial" panose="020B0604020202020204" pitchFamily="34" charset="0"/>
                <a:ea typeface="Calibri" panose="020F0502020204030204" pitchFamily="34" charset="0"/>
                <a:cs typeface="Arial" panose="020B0604020202020204" pitchFamily="34" charset="0"/>
              </a:rPr>
              <a:t> de 2025, o Município de São Paulo não entrou em estado de criticidade para umidade relativa do ar, formalmente </a:t>
            </a:r>
            <a:r>
              <a:rPr lang="pt-BR"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decretadopela Defesa Civil da cidade de São.</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CaixaDeTexto 40">
            <a:extLst>
              <a:ext uri="{FF2B5EF4-FFF2-40B4-BE49-F238E27FC236}">
                <a16:creationId xmlns:a16="http://schemas.microsoft.com/office/drawing/2014/main" id="{FE45CC8F-AFC8-4FB1-BBFE-82649FD0C55A}"/>
              </a:ext>
            </a:extLst>
          </p:cNvPr>
          <p:cNvSpPr txBox="1"/>
          <p:nvPr/>
        </p:nvSpPr>
        <p:spPr>
          <a:xfrm>
            <a:off x="2590881" y="428024"/>
            <a:ext cx="2375449" cy="623504"/>
          </a:xfrm>
          <a:prstGeom prst="rect">
            <a:avLst/>
          </a:prstGeom>
          <a:noFill/>
        </p:spPr>
        <p:txBody>
          <a:bodyPr wrap="square">
            <a:spAutoFit/>
          </a:bodyPr>
          <a:lstStyle/>
          <a:p>
            <a:pPr algn="just">
              <a:lnSpc>
                <a:spcPct val="150000"/>
              </a:lnSpc>
            </a:pPr>
            <a:r>
              <a:rPr lang="pt-BR" sz="800" dirty="0">
                <a:effectLst/>
                <a:latin typeface="Arial" panose="020B0604020202020204" pitchFamily="34" charset="0"/>
                <a:ea typeface="Calibri" panose="020F0502020204030204" pitchFamily="34" charset="0"/>
                <a:cs typeface="Arial" panose="020B0604020202020204" pitchFamily="34" charset="0"/>
              </a:rPr>
              <a:t>decretado pela Defesa Civil da cidade de São Paulo após a comunicação desta ocorrência pelo CGE.</a:t>
            </a:r>
          </a:p>
        </p:txBody>
      </p:sp>
      <p:sp>
        <p:nvSpPr>
          <p:cNvPr id="19" name="Text Box 13">
            <a:extLst>
              <a:ext uri="{FF2B5EF4-FFF2-40B4-BE49-F238E27FC236}">
                <a16:creationId xmlns:a16="http://schemas.microsoft.com/office/drawing/2014/main" id="{3B0A4034-3311-4E3E-BFC2-1DCBFAD2B1AC}"/>
              </a:ext>
            </a:extLst>
          </p:cNvPr>
          <p:cNvSpPr txBox="1">
            <a:spLocks noChangeArrowheads="1"/>
          </p:cNvSpPr>
          <p:nvPr/>
        </p:nvSpPr>
        <p:spPr bwMode="auto">
          <a:xfrm>
            <a:off x="127466" y="1085408"/>
            <a:ext cx="4742942" cy="28575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Gráfico 03. Crianças sintomáticas respiratórias identificadas na estratégia US, por data de início dos sintomas e umidade relativa do ar, MSP, entre SE 19 e </a:t>
            </a:r>
            <a:r>
              <a:rPr lang="pt-BR" altLang="pt-BR" sz="600" dirty="0">
                <a:latin typeface="Arial" panose="020B0604020202020204" pitchFamily="34" charset="0"/>
                <a:ea typeface="Arial" panose="020B0604020202020204" pitchFamily="34" charset="0"/>
                <a:cs typeface="Arial" panose="020B0604020202020204" pitchFamily="34" charset="0"/>
              </a:rPr>
              <a:t>22</a:t>
            </a:r>
            <a:r>
              <a:rPr kumimoji="0" lang="pt-BR" altLang="pt-BR" sz="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/2025*.</a:t>
            </a:r>
            <a:endParaRPr kumimoji="0" lang="pt-BR" altLang="pt-BR"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1" name="Gráfico 50">
            <a:extLst>
              <a:ext uri="{FF2B5EF4-FFF2-40B4-BE49-F238E27FC236}">
                <a16:creationId xmlns:a16="http://schemas.microsoft.com/office/drawing/2014/main" id="{D475AD0C-A962-4B25-B950-D9AFA51CC4C2}"/>
              </a:ext>
            </a:extLst>
          </p:cNvPr>
          <p:cNvGraphicFramePr>
            <a:graphicFrameLocks/>
          </p:cNvGraphicFramePr>
          <p:nvPr>
            <p:extLst>
              <p:ext uri="{D42A27DB-BD31-4B8C-83A1-F6EECF244321}">
                <p14:modId xmlns:p14="http://schemas.microsoft.com/office/powerpoint/2010/main" val="271427911"/>
              </p:ext>
            </p:extLst>
          </p:nvPr>
        </p:nvGraphicFramePr>
        <p:xfrm>
          <a:off x="-55695" y="5575742"/>
          <a:ext cx="2502366" cy="1779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Gráfico 51">
            <a:extLst>
              <a:ext uri="{FF2B5EF4-FFF2-40B4-BE49-F238E27FC236}">
                <a16:creationId xmlns:a16="http://schemas.microsoft.com/office/drawing/2014/main" id="{7ADD4298-543F-4755-B6A0-226BAF73C751}"/>
              </a:ext>
            </a:extLst>
          </p:cNvPr>
          <p:cNvGraphicFramePr>
            <a:graphicFrameLocks/>
          </p:cNvGraphicFramePr>
          <p:nvPr>
            <p:extLst>
              <p:ext uri="{D42A27DB-BD31-4B8C-83A1-F6EECF244321}">
                <p14:modId xmlns:p14="http://schemas.microsoft.com/office/powerpoint/2010/main" val="2082951621"/>
              </p:ext>
            </p:extLst>
          </p:nvPr>
        </p:nvGraphicFramePr>
        <p:xfrm>
          <a:off x="2152262" y="5484822"/>
          <a:ext cx="2631600" cy="18771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Gráfico 53">
            <a:extLst>
              <a:ext uri="{FF2B5EF4-FFF2-40B4-BE49-F238E27FC236}">
                <a16:creationId xmlns:a16="http://schemas.microsoft.com/office/drawing/2014/main" id="{D9FAC590-F5CD-42DA-9571-F24B947E26CA}"/>
              </a:ext>
            </a:extLst>
          </p:cNvPr>
          <p:cNvGraphicFramePr>
            <a:graphicFrameLocks/>
          </p:cNvGraphicFramePr>
          <p:nvPr>
            <p:extLst>
              <p:ext uri="{D42A27DB-BD31-4B8C-83A1-F6EECF244321}">
                <p14:modId xmlns:p14="http://schemas.microsoft.com/office/powerpoint/2010/main" val="1826182445"/>
              </p:ext>
            </p:extLst>
          </p:nvPr>
        </p:nvGraphicFramePr>
        <p:xfrm>
          <a:off x="2019300" y="7507431"/>
          <a:ext cx="2986109" cy="17535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Gráfico 52">
            <a:extLst>
              <a:ext uri="{FF2B5EF4-FFF2-40B4-BE49-F238E27FC236}">
                <a16:creationId xmlns:a16="http://schemas.microsoft.com/office/drawing/2014/main" id="{A5CBA014-32A9-4298-A5E7-03CA36007341}"/>
              </a:ext>
            </a:extLst>
          </p:cNvPr>
          <p:cNvGraphicFramePr>
            <a:graphicFrameLocks/>
          </p:cNvGraphicFramePr>
          <p:nvPr>
            <p:extLst>
              <p:ext uri="{D42A27DB-BD31-4B8C-83A1-F6EECF244321}">
                <p14:modId xmlns:p14="http://schemas.microsoft.com/office/powerpoint/2010/main" val="1824434111"/>
              </p:ext>
            </p:extLst>
          </p:nvPr>
        </p:nvGraphicFramePr>
        <p:xfrm>
          <a:off x="-148340" y="7470230"/>
          <a:ext cx="2682842" cy="168246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9690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62">
            <a:extLst>
              <a:ext uri="{FF2B5EF4-FFF2-40B4-BE49-F238E27FC236}">
                <a16:creationId xmlns:a16="http://schemas.microsoft.com/office/drawing/2014/main" id="{512D6477-0EC3-4CCB-8251-9C8153127C03}"/>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pt-BR" altLang="pt-BR"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4" name="Rectangle 63">
            <a:extLst>
              <a:ext uri="{FF2B5EF4-FFF2-40B4-BE49-F238E27FC236}">
                <a16:creationId xmlns:a16="http://schemas.microsoft.com/office/drawing/2014/main" id="{93642B24-FC1E-4E2B-845B-80987BF78F69}"/>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5" name="Rectangle 71">
            <a:extLst>
              <a:ext uri="{FF2B5EF4-FFF2-40B4-BE49-F238E27FC236}">
                <a16:creationId xmlns:a16="http://schemas.microsoft.com/office/drawing/2014/main" id="{B5F109FD-AFF2-40C0-ADEB-E7D423765938}"/>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9" name="Caixa de texto 30">
            <a:extLst>
              <a:ext uri="{FF2B5EF4-FFF2-40B4-BE49-F238E27FC236}">
                <a16:creationId xmlns:a16="http://schemas.microsoft.com/office/drawing/2014/main" id="{3A7910D6-A3AD-459C-922D-ECFC862035E0}"/>
              </a:ext>
            </a:extLst>
          </p:cNvPr>
          <p:cNvSpPr txBox="1">
            <a:spLocks noChangeArrowheads="1"/>
          </p:cNvSpPr>
          <p:nvPr/>
        </p:nvSpPr>
        <p:spPr bwMode="auto">
          <a:xfrm>
            <a:off x="180113" y="374595"/>
            <a:ext cx="6517442" cy="2754490"/>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0"/>
              </a:spcBef>
              <a:spcAft>
                <a:spcPct val="0"/>
              </a:spcAft>
              <a:buClrTx/>
              <a:buSzTx/>
              <a:buFontTx/>
              <a:buNone/>
              <a:tabLst>
                <a:tab pos="114300" algn="l"/>
              </a:tabLst>
            </a:pPr>
            <a:r>
              <a:rPr kumimoji="0" lang="pt-BR" altLang="pt-BR" sz="1400" b="0" i="0" u="none" strike="noStrike" cap="none" normalizeH="0" baseline="0" dirty="0">
                <a:ln>
                  <a:noFill/>
                </a:ln>
                <a:solidFill>
                  <a:srgbClr val="EF792F"/>
                </a:solidFill>
                <a:effectLst/>
                <a:ea typeface="Arial" panose="020B0604020202020204" pitchFamily="34" charset="0"/>
                <a:cs typeface="Arial" panose="020B0604020202020204" pitchFamily="34" charset="0"/>
              </a:rPr>
              <a:t>Saiba mais...</a:t>
            </a:r>
          </a:p>
          <a:p>
            <a:pPr marL="171450" indent="-171450" algn="just">
              <a:lnSpc>
                <a:spcPct val="150000"/>
              </a:lnSpc>
              <a:spcBef>
                <a:spcPts val="0"/>
              </a:spcBef>
              <a:buFont typeface="Arial" panose="020B0604020202020204" pitchFamily="34" charset="0"/>
              <a:buChar char="•"/>
            </a:pPr>
            <a:r>
              <a:rPr kumimoji="0" lang="pt-BR" altLang="pt-BR" sz="800" u="none" strike="noStrike" cap="none" normalizeH="0" baseline="0" dirty="0">
                <a:ln>
                  <a:noFill/>
                </a:ln>
                <a:effectLst/>
                <a:ea typeface="Arial" panose="020B0604020202020204" pitchFamily="34" charset="0"/>
                <a:cs typeface="Arial" panose="020B0604020202020204" pitchFamily="34" charset="0"/>
              </a:rPr>
              <a:t>Transportes públicos têm chance de substituir os automóveis particulares?</a:t>
            </a:r>
          </a:p>
          <a:p>
            <a:pPr algn="just">
              <a:lnSpc>
                <a:spcPct val="150000"/>
              </a:lnSpc>
              <a:spcBef>
                <a:spcPts val="0"/>
              </a:spcBef>
            </a:pPr>
            <a:r>
              <a:rPr lang="pt-BR" sz="700" dirty="0">
                <a:hlinkClick r:id="rId2"/>
              </a:rPr>
              <a:t>https://g1.globo.com/meio-ambiente/noticia/2025/05/16/transportes-publicos-tem-chance-de-substituir-os-automoveis-particulares.ghtml</a:t>
            </a:r>
            <a:endParaRPr lang="pt-BR" sz="700" dirty="0"/>
          </a:p>
          <a:p>
            <a:pPr algn="just">
              <a:lnSpc>
                <a:spcPct val="150000"/>
              </a:lnSpc>
              <a:spcBef>
                <a:spcPts val="0"/>
              </a:spcBef>
            </a:pPr>
            <a:r>
              <a:rPr lang="pt-BR" sz="700" i="1" dirty="0">
                <a:effectLst/>
                <a:cs typeface="Arial" panose="020B0604020202020204" pitchFamily="34" charset="0"/>
              </a:rPr>
              <a:t>“Os desafios e soluções para reduzir o uso de carros particulares nas grandes cidades.”</a:t>
            </a:r>
          </a:p>
          <a:p>
            <a:pPr marL="171450" indent="-171450" algn="just">
              <a:lnSpc>
                <a:spcPct val="150000"/>
              </a:lnSpc>
              <a:spcBef>
                <a:spcPts val="0"/>
              </a:spcBef>
              <a:buFont typeface="Arial" panose="020B0604020202020204" pitchFamily="34" charset="0"/>
              <a:buChar char="•"/>
            </a:pPr>
            <a:endParaRPr kumimoji="0" lang="pt-BR" altLang="pt-BR" sz="800" u="none" strike="noStrike" cap="none" normalizeH="0" baseline="0" dirty="0">
              <a:ln>
                <a:noFill/>
              </a:ln>
              <a:effectLst/>
              <a:ea typeface="Arial" panose="020B0604020202020204" pitchFamily="34" charset="0"/>
              <a:cs typeface="Arial" panose="020B0604020202020204" pitchFamily="34" charset="0"/>
            </a:endParaRPr>
          </a:p>
          <a:p>
            <a:pPr marL="171450" indent="-171450" algn="just">
              <a:lnSpc>
                <a:spcPct val="150000"/>
              </a:lnSpc>
              <a:spcBef>
                <a:spcPts val="0"/>
              </a:spcBef>
              <a:buFont typeface="Arial" panose="020B0604020202020204" pitchFamily="34" charset="0"/>
              <a:buChar char="•"/>
            </a:pPr>
            <a:r>
              <a:rPr kumimoji="0" lang="pt-BR" altLang="pt-BR" sz="800" u="none" strike="noStrike" cap="none" normalizeH="0" baseline="0" dirty="0">
                <a:ln>
                  <a:noFill/>
                </a:ln>
                <a:effectLst/>
                <a:ea typeface="Arial" panose="020B0604020202020204" pitchFamily="34" charset="0"/>
                <a:cs typeface="Arial" panose="020B0604020202020204" pitchFamily="34" charset="0"/>
              </a:rPr>
              <a:t>Incêndios levam a recorde de perda de floresta tropical em 2024</a:t>
            </a:r>
          </a:p>
          <a:p>
            <a:pPr algn="just">
              <a:lnSpc>
                <a:spcPct val="150000"/>
              </a:lnSpc>
              <a:spcBef>
                <a:spcPts val="0"/>
              </a:spcBef>
            </a:pPr>
            <a:r>
              <a:rPr lang="pt-BR" sz="700" dirty="0">
                <a:hlinkClick r:id="rId3"/>
              </a:rPr>
              <a:t>https://www.wribrasil.org.br/noticias/incendios-levam-recorde-de-perda-de-floresta-tropical-em-2024</a:t>
            </a:r>
            <a:endParaRPr lang="pt-BR" sz="700" dirty="0"/>
          </a:p>
          <a:p>
            <a:pPr algn="just">
              <a:lnSpc>
                <a:spcPct val="150000"/>
              </a:lnSpc>
              <a:spcBef>
                <a:spcPts val="0"/>
              </a:spcBef>
            </a:pPr>
            <a:r>
              <a:rPr lang="pt-BR" sz="700" i="1" dirty="0">
                <a:effectLst/>
                <a:cs typeface="Arial" panose="020B0604020202020204" pitchFamily="34" charset="0"/>
              </a:rPr>
              <a:t>“De acordo com novos dados do laboratório GLAD da Universidade de Maryland e disponíveis na plataforma Global Forest Watch do WRI, a floresta tropical primária desapareceu a uma taxa de 18 campos de futebol por minuto em 2024, quase o dobro de 2023”</a:t>
            </a:r>
          </a:p>
          <a:p>
            <a:pPr algn="just">
              <a:lnSpc>
                <a:spcPct val="150000"/>
              </a:lnSpc>
              <a:spcBef>
                <a:spcPts val="0"/>
              </a:spcBef>
            </a:pPr>
            <a:endParaRPr lang="pt-BR" sz="700" dirty="0"/>
          </a:p>
          <a:p>
            <a:pPr marL="171450" indent="-171450" algn="just">
              <a:lnSpc>
                <a:spcPct val="150000"/>
              </a:lnSpc>
              <a:spcBef>
                <a:spcPts val="0"/>
              </a:spcBef>
              <a:buFont typeface="Arial" panose="020B0604020202020204" pitchFamily="34" charset="0"/>
              <a:buChar char="•"/>
            </a:pPr>
            <a:r>
              <a:rPr kumimoji="0" lang="pt-BR" altLang="pt-BR" sz="800" u="none" strike="noStrike" cap="none" normalizeH="0" baseline="0" dirty="0">
                <a:ln>
                  <a:noFill/>
                </a:ln>
                <a:effectLst/>
                <a:ea typeface="Arial" panose="020B0604020202020204" pitchFamily="34" charset="0"/>
                <a:cs typeface="Arial" panose="020B0604020202020204" pitchFamily="34" charset="0"/>
              </a:rPr>
              <a:t>Cientistas estudam 'refrigerante sólido' que promete revolucionar o ar condicionado; entenda</a:t>
            </a:r>
          </a:p>
          <a:p>
            <a:pPr algn="just">
              <a:lnSpc>
                <a:spcPct val="150000"/>
              </a:lnSpc>
              <a:spcBef>
                <a:spcPts val="0"/>
              </a:spcBef>
            </a:pPr>
            <a:r>
              <a:rPr kumimoji="0" lang="pt-BR" altLang="pt-BR" sz="700" u="none" strike="noStrike" cap="none" normalizeH="0" baseline="0" dirty="0">
                <a:ln>
                  <a:noFill/>
                </a:ln>
                <a:effectLst/>
                <a:ea typeface="Arial" panose="020B0604020202020204" pitchFamily="34" charset="0"/>
                <a:cs typeface="Arial" panose="020B0604020202020204" pitchFamily="34" charset="0"/>
                <a:hlinkClick r:id="rId4"/>
              </a:rPr>
              <a:t>https://oglobo.globo.com/mundo/epoca/noticia/2025/05/13/cientistas-estudam-refrigerante-solido-que-promete-revolucionar-o-ar-condicionado-entenda.ghtml</a:t>
            </a:r>
            <a:endParaRPr kumimoji="0" lang="pt-BR" altLang="pt-BR" sz="700" u="none" strike="noStrike" cap="none" normalizeH="0" baseline="0" dirty="0">
              <a:ln>
                <a:noFill/>
              </a:ln>
              <a:effectLst/>
              <a:ea typeface="Arial" panose="020B0604020202020204" pitchFamily="34" charset="0"/>
              <a:cs typeface="Arial" panose="020B0604020202020204" pitchFamily="34" charset="0"/>
            </a:endParaRPr>
          </a:p>
          <a:p>
            <a:pPr algn="just">
              <a:lnSpc>
                <a:spcPct val="150000"/>
              </a:lnSpc>
              <a:spcBef>
                <a:spcPts val="0"/>
              </a:spcBef>
            </a:pPr>
            <a:r>
              <a:rPr lang="pt-BR" sz="600" i="1" dirty="0">
                <a:effectLst/>
                <a:cs typeface="Arial" panose="020B0604020202020204" pitchFamily="34" charset="0"/>
              </a:rPr>
              <a:t>“</a:t>
            </a:r>
            <a:r>
              <a:rPr lang="pt-BR" sz="700" i="1" dirty="0">
                <a:effectLst/>
                <a:cs typeface="Arial" panose="020B0604020202020204" pitchFamily="34" charset="0"/>
              </a:rPr>
              <a:t>Dispositivos teriam potencial de reduzir emissões em até 75% em comparação com unidades tradicionais, e contas mais baratas compensariam custo inicial mais alto.”</a:t>
            </a:r>
          </a:p>
          <a:p>
            <a:pPr algn="just">
              <a:lnSpc>
                <a:spcPct val="150000"/>
              </a:lnSpc>
              <a:spcBef>
                <a:spcPts val="0"/>
              </a:spcBef>
            </a:pPr>
            <a:endParaRPr lang="pt-BR" sz="600" i="1" dirty="0">
              <a:cs typeface="Arial" panose="020B0604020202020204" pitchFamily="34" charset="0"/>
            </a:endParaRPr>
          </a:p>
        </p:txBody>
      </p:sp>
      <p:sp>
        <p:nvSpPr>
          <p:cNvPr id="20" name="Caixa de Texto 2">
            <a:extLst>
              <a:ext uri="{FF2B5EF4-FFF2-40B4-BE49-F238E27FC236}">
                <a16:creationId xmlns:a16="http://schemas.microsoft.com/office/drawing/2014/main" id="{EE7CEF34-E813-4D41-97FB-2532C7438793}"/>
              </a:ext>
            </a:extLst>
          </p:cNvPr>
          <p:cNvSpPr txBox="1">
            <a:spLocks noChangeArrowheads="1"/>
          </p:cNvSpPr>
          <p:nvPr/>
        </p:nvSpPr>
        <p:spPr bwMode="auto">
          <a:xfrm>
            <a:off x="94079" y="8887011"/>
            <a:ext cx="6669842" cy="8803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pt-BR"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Boletim VIGIAR n° 05/2025. Edição de Maio.</a:t>
            </a: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pt-BR"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Coordenadoria de Vigilância em Saúde:</a:t>
            </a:r>
            <a:r>
              <a:rPr kumimoji="0" lang="pt-BR" altLang="pt-B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Mariana de Souza Araujo.</a:t>
            </a: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pt-BR"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Divisão de Vigilância em Saúde Ambiental:</a:t>
            </a:r>
            <a:r>
              <a:rPr kumimoji="0" lang="pt-BR" altLang="pt-B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Magali Antonia Batista.</a:t>
            </a: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pt-BR"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Núcleo de Vigilância dos Riscos e Agravos à Saúde Relacionados ao Meio Ambiente:</a:t>
            </a:r>
            <a:r>
              <a:rPr kumimoji="0" lang="pt-BR" altLang="pt-B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Cleuber José de Carvalho.</a:t>
            </a: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t-BR" altLang="pt-BR" sz="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Programa VIGIAR:</a:t>
            </a:r>
            <a:r>
              <a:rPr kumimoji="0" lang="pt-BR" altLang="pt-B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Analistas de Saúde Juliana Yuri Nakayama e Renata Campos Lara, estagiária de Gestão Ambiental (USP) Raquel de Oliveira Moscko.</a:t>
            </a: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tângulo 21">
            <a:extLst>
              <a:ext uri="{FF2B5EF4-FFF2-40B4-BE49-F238E27FC236}">
                <a16:creationId xmlns:a16="http://schemas.microsoft.com/office/drawing/2014/main" id="{98A50681-AEC6-4C06-B683-B4E4E73C7658}"/>
              </a:ext>
            </a:extLst>
          </p:cNvPr>
          <p:cNvSpPr>
            <a:spLocks noChangeArrowheads="1"/>
          </p:cNvSpPr>
          <p:nvPr/>
        </p:nvSpPr>
        <p:spPr bwMode="auto">
          <a:xfrm>
            <a:off x="82800" y="72000"/>
            <a:ext cx="6687095" cy="348615"/>
          </a:xfrm>
          <a:prstGeom prst="rect">
            <a:avLst/>
          </a:prstGeom>
          <a:solidFill>
            <a:srgbClr val="2E75B6"/>
          </a:solidFill>
          <a:ln>
            <a:noFill/>
          </a:ln>
          <a:effectLst/>
        </p:spPr>
        <p:txBody>
          <a:bodyPr rot="0" vert="horz" wrap="square" lIns="91440" tIns="45720" rIns="91440" bIns="45720" anchor="t" anchorCtr="0" upright="1">
            <a:noAutofit/>
          </a:bodyPr>
          <a:lstStyle/>
          <a:p>
            <a:endParaRPr lang="pt-BR" dirty="0"/>
          </a:p>
        </p:txBody>
      </p:sp>
      <p:sp>
        <p:nvSpPr>
          <p:cNvPr id="13" name="Text Box 59">
            <a:extLst>
              <a:ext uri="{FF2B5EF4-FFF2-40B4-BE49-F238E27FC236}">
                <a16:creationId xmlns:a16="http://schemas.microsoft.com/office/drawing/2014/main" id="{CA8E343E-9D76-4170-BDF1-E7216D4C4FC6}"/>
              </a:ext>
            </a:extLst>
          </p:cNvPr>
          <p:cNvSpPr txBox="1">
            <a:spLocks noChangeArrowheads="1"/>
          </p:cNvSpPr>
          <p:nvPr/>
        </p:nvSpPr>
        <p:spPr bwMode="auto">
          <a:xfrm>
            <a:off x="180113" y="4849105"/>
            <a:ext cx="6517442" cy="3770107"/>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R="0" lvl="0" algn="just" defTabSz="914400" rtl="0" eaLnBrk="0" fontAlgn="base" latinLnBrk="0" hangingPunct="0">
              <a:lnSpc>
                <a:spcPct val="150000"/>
              </a:lnSpc>
              <a:spcBef>
                <a:spcPct val="0"/>
              </a:spcBef>
              <a:spcAft>
                <a:spcPts val="0"/>
              </a:spcAft>
              <a:buClrTx/>
              <a:buSzTx/>
              <a:tabLst>
                <a:tab pos="114300" algn="l"/>
              </a:tabLst>
            </a:pPr>
            <a:r>
              <a:rPr kumimoji="0" lang="pt-BR" altLang="pt-BR" sz="1400" i="0" u="none" strike="noStrike" cap="none" normalizeH="0" baseline="0" dirty="0">
                <a:ln>
                  <a:noFill/>
                </a:ln>
                <a:solidFill>
                  <a:srgbClr val="EF792F"/>
                </a:solidFill>
                <a:effectLst/>
                <a:ea typeface="Arial" panose="020B0604020202020204" pitchFamily="34" charset="0"/>
                <a:cs typeface="Arial" panose="020B0604020202020204" pitchFamily="34" charset="0"/>
              </a:rPr>
              <a:t>Referências Bibliográficas</a:t>
            </a:r>
          </a:p>
          <a:p>
            <a:pPr marR="0" lvl="0" algn="just" defTabSz="914400" rtl="0" eaLnBrk="0" fontAlgn="base" latinLnBrk="0" hangingPunct="0">
              <a:lnSpc>
                <a:spcPct val="150000"/>
              </a:lnSpc>
              <a:spcBef>
                <a:spcPct val="0"/>
              </a:spcBef>
              <a:spcAft>
                <a:spcPts val="0"/>
              </a:spcAft>
              <a:buClrTx/>
              <a:buSzTx/>
              <a:tabLst>
                <a:tab pos="114300" algn="l"/>
              </a:tabLst>
            </a:pPr>
            <a:endParaRPr kumimoji="0" lang="pt-BR" altLang="pt-BR" sz="400" i="0" u="none" strike="noStrike" cap="none" normalizeH="0" baseline="0" dirty="0">
              <a:ln>
                <a:noFill/>
              </a:ln>
              <a:solidFill>
                <a:schemeClr val="tx1"/>
              </a:solidFill>
              <a:effectLst/>
            </a:endParaRPr>
          </a:p>
          <a:p>
            <a:pPr algn="just">
              <a:lnSpc>
                <a:spcPct val="150000"/>
              </a:lnSpc>
              <a:spcAft>
                <a:spcPts val="0"/>
              </a:spcAft>
            </a:pPr>
            <a:r>
              <a:rPr lang="pt-BR" sz="700" dirty="0">
                <a:cs typeface="Arial" panose="020B0604020202020204" pitchFamily="34" charset="0"/>
              </a:rPr>
              <a:t>Arundel, A. V. et al. Indirect Health Effects of Relative Humidity in Indoor Environments. Environmental Health Perspectives, v. 65, pp. 351-361, 1986.</a:t>
            </a:r>
          </a:p>
          <a:p>
            <a:pPr algn="just">
              <a:lnSpc>
                <a:spcPct val="150000"/>
              </a:lnSpc>
              <a:spcAft>
                <a:spcPts val="0"/>
              </a:spcAft>
            </a:pPr>
            <a:endParaRPr lang="pt-BR" sz="700" dirty="0">
              <a:cs typeface="Arial" panose="020B0604020202020204" pitchFamily="34" charset="0"/>
            </a:endParaRPr>
          </a:p>
          <a:p>
            <a:pPr algn="just">
              <a:lnSpc>
                <a:spcPct val="150000"/>
              </a:lnSpc>
              <a:spcAft>
                <a:spcPts val="0"/>
              </a:spcAft>
            </a:pPr>
            <a:r>
              <a:rPr lang="pt-BR" sz="700" dirty="0">
                <a:cs typeface="Arial" panose="020B0604020202020204" pitchFamily="34" charset="0"/>
              </a:rPr>
              <a:t>BRASIL. Ministério da Saúde. Secretaria de Vigilância em Saúde. Departamento de Saúde Ambiental, do Trabalhador e Vigilância das Emergências em Saúde Pública. Poluição atmosférica na ótica do Sistema Único de Saúde: vigilância em saúde ambiental e qualidade do ar. Brasília: Ministério da Saúde, 2021. </a:t>
            </a:r>
          </a:p>
          <a:p>
            <a:pPr algn="just">
              <a:lnSpc>
                <a:spcPct val="150000"/>
              </a:lnSpc>
              <a:spcAft>
                <a:spcPts val="0"/>
              </a:spcAft>
            </a:pPr>
            <a:r>
              <a:rPr lang="pt-BR" sz="700" dirty="0">
                <a:cs typeface="Arial" panose="020B0604020202020204" pitchFamily="34" charset="0"/>
              </a:rPr>
              <a:t>Disponível em: &lt;</a:t>
            </a:r>
            <a:r>
              <a:rPr lang="pt-BR" sz="700" dirty="0">
                <a:cs typeface="Arial" panose="020B0604020202020204" pitchFamily="34" charset="0"/>
                <a:hlinkClick r:id="rId5"/>
              </a:rPr>
              <a:t>https://bvsms.saude.gov.br/bvs/publicacoes/poluicao_atmosferica_SUS_saude_ambiental.pdf</a:t>
            </a:r>
            <a:r>
              <a:rPr lang="pt-BR" sz="700" dirty="0">
                <a:cs typeface="Arial" panose="020B0604020202020204" pitchFamily="34" charset="0"/>
              </a:rPr>
              <a:t>&gt; Acesso em 03 jun. 2025.</a:t>
            </a:r>
          </a:p>
          <a:p>
            <a:pPr algn="just">
              <a:lnSpc>
                <a:spcPct val="150000"/>
              </a:lnSpc>
              <a:spcAft>
                <a:spcPts val="0"/>
              </a:spcAft>
            </a:pPr>
            <a:endParaRPr lang="pt-BR" sz="700" dirty="0">
              <a:cs typeface="Arial" panose="020B0604020202020204" pitchFamily="34" charset="0"/>
            </a:endParaRPr>
          </a:p>
          <a:p>
            <a:pPr algn="just">
              <a:lnSpc>
                <a:spcPct val="150000"/>
              </a:lnSpc>
              <a:spcAft>
                <a:spcPts val="0"/>
              </a:spcAft>
            </a:pPr>
            <a:r>
              <a:rPr lang="pt-BR" sz="700" dirty="0">
                <a:ea typeface="Calibri" panose="020F0502020204030204" pitchFamily="34" charset="0"/>
                <a:cs typeface="Arial" panose="020B0604020202020204" pitchFamily="34" charset="0"/>
              </a:rPr>
              <a:t>Centro de Gerenciamento de Emergências Climáticas de São Paulo (CGE). Monitoramento das condições meteorológicas.</a:t>
            </a:r>
          </a:p>
          <a:p>
            <a:pPr algn="just">
              <a:lnSpc>
                <a:spcPct val="150000"/>
              </a:lnSpc>
              <a:spcAft>
                <a:spcPts val="0"/>
              </a:spcAft>
            </a:pPr>
            <a:r>
              <a:rPr lang="pt-BR" sz="700" dirty="0">
                <a:ea typeface="Calibri" panose="020F0502020204030204" pitchFamily="34" charset="0"/>
                <a:cs typeface="Arial" panose="020B0604020202020204" pitchFamily="34" charset="0"/>
              </a:rPr>
              <a:t>Disponível em: &lt;</a:t>
            </a:r>
            <a:r>
              <a:rPr lang="pt-BR" sz="700" u="sng" dirty="0">
                <a:ea typeface="Calibri" panose="020F0502020204030204" pitchFamily="34" charset="0"/>
                <a:cs typeface="Arial" panose="020B0604020202020204" pitchFamily="34" charset="0"/>
                <a:hlinkClick r:id="rId6"/>
              </a:rPr>
              <a:t>https://www.cgesp.org/v3/</a:t>
            </a:r>
            <a:r>
              <a:rPr lang="pt-BR" sz="700" dirty="0">
                <a:ea typeface="Calibri" panose="020F0502020204030204" pitchFamily="34" charset="0"/>
                <a:cs typeface="Arial" panose="020B0604020202020204" pitchFamily="34" charset="0"/>
              </a:rPr>
              <a:t>&gt; Acesso em </a:t>
            </a:r>
            <a:r>
              <a:rPr lang="pt-BR" sz="700" dirty="0">
                <a:cs typeface="Arial" panose="020B0604020202020204" pitchFamily="34" charset="0"/>
              </a:rPr>
              <a:t>03 jun. </a:t>
            </a:r>
            <a:r>
              <a:rPr lang="pt-BR" sz="700" dirty="0">
                <a:ea typeface="Calibri" panose="020F0502020204030204" pitchFamily="34" charset="0"/>
                <a:cs typeface="Arial" panose="020B0604020202020204" pitchFamily="34" charset="0"/>
              </a:rPr>
              <a:t>2025.</a:t>
            </a:r>
          </a:p>
          <a:p>
            <a:pPr algn="just">
              <a:lnSpc>
                <a:spcPct val="150000"/>
              </a:lnSpc>
              <a:spcAft>
                <a:spcPts val="0"/>
              </a:spcAft>
            </a:pPr>
            <a:endParaRPr lang="pt-BR" sz="700" dirty="0">
              <a:cs typeface="Arial" panose="020B0604020202020204" pitchFamily="34" charset="0"/>
            </a:endParaRPr>
          </a:p>
          <a:p>
            <a:pPr algn="just">
              <a:lnSpc>
                <a:spcPct val="150000"/>
              </a:lnSpc>
              <a:spcAft>
                <a:spcPts val="0"/>
              </a:spcAft>
            </a:pPr>
            <a:r>
              <a:rPr lang="pt-BR" sz="700" dirty="0">
                <a:ea typeface="Calibri" panose="020F0502020204030204" pitchFamily="34" charset="0"/>
                <a:cs typeface="Arial" panose="020B0604020202020204" pitchFamily="34" charset="0"/>
              </a:rPr>
              <a:t>Companhia Ambiental do Estado de São Paulo (CETESB), 2021. Monitoramento da qualidade do ar.</a:t>
            </a:r>
          </a:p>
          <a:p>
            <a:pPr algn="just">
              <a:lnSpc>
                <a:spcPct val="150000"/>
              </a:lnSpc>
              <a:spcAft>
                <a:spcPts val="0"/>
              </a:spcAft>
            </a:pPr>
            <a:r>
              <a:rPr lang="pt-BR" sz="700" dirty="0">
                <a:ea typeface="Calibri" panose="020F0502020204030204" pitchFamily="34" charset="0"/>
                <a:cs typeface="Arial" panose="020B0604020202020204" pitchFamily="34" charset="0"/>
              </a:rPr>
              <a:t>Disponível em: &lt;</a:t>
            </a:r>
            <a:r>
              <a:rPr lang="pt-BR" sz="700" u="sng" dirty="0">
                <a:ea typeface="Calibri" panose="020F0502020204030204" pitchFamily="34" charset="0"/>
                <a:cs typeface="Arial" panose="020B0604020202020204" pitchFamily="34" charset="0"/>
                <a:hlinkClick r:id="rId7"/>
              </a:rPr>
              <a:t>https://cetesb.sp.gov.br/ar/qualar/</a:t>
            </a:r>
            <a:r>
              <a:rPr lang="pt-BR" sz="700" dirty="0">
                <a:ea typeface="Calibri" panose="020F0502020204030204" pitchFamily="34" charset="0"/>
                <a:cs typeface="Arial" panose="020B0604020202020204" pitchFamily="34" charset="0"/>
              </a:rPr>
              <a:t>&gt; Acesso em </a:t>
            </a:r>
            <a:r>
              <a:rPr lang="pt-BR" sz="700" dirty="0">
                <a:cs typeface="Arial" panose="020B0604020202020204" pitchFamily="34" charset="0"/>
              </a:rPr>
              <a:t>03 jun. </a:t>
            </a:r>
            <a:r>
              <a:rPr lang="pt-BR" sz="700" dirty="0">
                <a:ea typeface="Calibri" panose="020F0502020204030204" pitchFamily="34" charset="0"/>
                <a:cs typeface="Arial" panose="020B0604020202020204" pitchFamily="34" charset="0"/>
              </a:rPr>
              <a:t>2025.</a:t>
            </a:r>
          </a:p>
          <a:p>
            <a:pPr algn="just">
              <a:lnSpc>
                <a:spcPct val="150000"/>
              </a:lnSpc>
              <a:spcAft>
                <a:spcPts val="0"/>
              </a:spcAft>
            </a:pPr>
            <a:endParaRPr lang="pt-BR" sz="700" dirty="0">
              <a:ea typeface="Calibri" panose="020F0502020204030204" pitchFamily="34" charset="0"/>
              <a:cs typeface="Arial" panose="020B0604020202020204" pitchFamily="34" charset="0"/>
            </a:endParaRPr>
          </a:p>
          <a:p>
            <a:pPr algn="just">
              <a:lnSpc>
                <a:spcPct val="150000"/>
              </a:lnSpc>
              <a:spcAft>
                <a:spcPts val="0"/>
              </a:spcAft>
            </a:pPr>
            <a:r>
              <a:rPr lang="pt-BR" sz="700" dirty="0">
                <a:ea typeface="Calibri" panose="020F0502020204030204" pitchFamily="34" charset="0"/>
                <a:cs typeface="Arial" panose="020B0604020202020204" pitchFamily="34" charset="0"/>
              </a:rPr>
              <a:t>Companhia de Engenharia de Tráfego (CET), 2019. Mapa de Classificação Viária.</a:t>
            </a:r>
          </a:p>
          <a:p>
            <a:pPr algn="just">
              <a:lnSpc>
                <a:spcPct val="150000"/>
              </a:lnSpc>
              <a:spcAft>
                <a:spcPts val="0"/>
              </a:spcAft>
            </a:pPr>
            <a:r>
              <a:rPr lang="pt-BR" sz="700" dirty="0">
                <a:ea typeface="Calibri" panose="020F0502020204030204" pitchFamily="34" charset="0"/>
                <a:cs typeface="Arial" panose="020B0604020202020204" pitchFamily="34" charset="0"/>
              </a:rPr>
              <a:t>Disponível em: &lt;</a:t>
            </a:r>
            <a:r>
              <a:rPr lang="pt-BR" sz="700" dirty="0">
                <a:ea typeface="Calibri" panose="020F0502020204030204" pitchFamily="34" charset="0"/>
                <a:cs typeface="Arial" panose="020B0604020202020204" pitchFamily="34" charset="0"/>
                <a:hlinkClick r:id="rId8"/>
              </a:rPr>
              <a:t>https://www.cetsp.com.br/media/1427967/PortariaSMT18_19_20230926.pdf</a:t>
            </a:r>
            <a:r>
              <a:rPr lang="pt-BR" sz="700" dirty="0">
                <a:ea typeface="Calibri" panose="020F0502020204030204" pitchFamily="34" charset="0"/>
                <a:cs typeface="Arial" panose="020B0604020202020204" pitchFamily="34" charset="0"/>
              </a:rPr>
              <a:t>&gt; Acesso em </a:t>
            </a:r>
            <a:r>
              <a:rPr lang="pt-BR" sz="700" dirty="0">
                <a:cs typeface="Arial" panose="020B0604020202020204" pitchFamily="34" charset="0"/>
              </a:rPr>
              <a:t>03 jun. </a:t>
            </a:r>
            <a:r>
              <a:rPr lang="pt-BR" sz="700" dirty="0">
                <a:ea typeface="Calibri" panose="020F0502020204030204" pitchFamily="34" charset="0"/>
                <a:cs typeface="Arial" panose="020B0604020202020204" pitchFamily="34" charset="0"/>
              </a:rPr>
              <a:t>2025.</a:t>
            </a:r>
          </a:p>
          <a:p>
            <a:pPr algn="just">
              <a:lnSpc>
                <a:spcPct val="150000"/>
              </a:lnSpc>
              <a:spcAft>
                <a:spcPts val="0"/>
              </a:spcAft>
            </a:pPr>
            <a:endParaRPr lang="pt-BR" altLang="pt-BR" sz="700" dirty="0">
              <a:ea typeface="Arial" panose="020B0604020202020204" pitchFamily="34" charset="0"/>
              <a:cs typeface="Arial" panose="020B0604020202020204" pitchFamily="34" charset="0"/>
            </a:endParaRPr>
          </a:p>
          <a:p>
            <a:pPr algn="just">
              <a:lnSpc>
                <a:spcPct val="150000"/>
              </a:lnSpc>
              <a:spcAft>
                <a:spcPts val="0"/>
              </a:spcAft>
            </a:pPr>
            <a:r>
              <a:rPr lang="pt-BR" sz="700" dirty="0">
                <a:cs typeface="Arial" panose="020B0604020202020204" pitchFamily="34" charset="0"/>
              </a:rPr>
              <a:t>Guarnieri, G. et al. Relative Humidity and Its Impact on the Immune System and Infections. International Journal of Molecular Science, v. 24, n. 11: 9456, 2023.</a:t>
            </a:r>
            <a:endParaRPr lang="pt-BR" altLang="pt-BR" sz="700" dirty="0">
              <a:ea typeface="Arial" panose="020B0604020202020204" pitchFamily="34" charset="0"/>
              <a:cs typeface="Arial" panose="020B0604020202020204" pitchFamily="34" charset="0"/>
            </a:endParaRPr>
          </a:p>
          <a:p>
            <a:pPr algn="just">
              <a:lnSpc>
                <a:spcPct val="150000"/>
              </a:lnSpc>
              <a:spcAft>
                <a:spcPts val="0"/>
              </a:spcAft>
            </a:pPr>
            <a:endParaRPr lang="pt-BR" altLang="pt-BR" sz="700" dirty="0">
              <a:ea typeface="Arial" panose="020B0604020202020204" pitchFamily="34" charset="0"/>
              <a:cs typeface="Arial" panose="020B0604020202020204" pitchFamily="34" charset="0"/>
            </a:endParaRPr>
          </a:p>
          <a:p>
            <a:pPr algn="just">
              <a:lnSpc>
                <a:spcPct val="150000"/>
              </a:lnSpc>
              <a:spcAft>
                <a:spcPts val="0"/>
              </a:spcAft>
            </a:pPr>
            <a:r>
              <a:rPr lang="pt-BR" altLang="pt-BR" sz="700" dirty="0">
                <a:ea typeface="Arial" panose="020B0604020202020204" pitchFamily="34" charset="0"/>
                <a:cs typeface="Arial" panose="020B0604020202020204" pitchFamily="34" charset="0"/>
              </a:rPr>
              <a:t>Informe técnico n° 01/2024 – DVISAM/COVISA/SMS-SP - Programa de Vigilância em Saúde Ambiental Relacionado a Populações Expostas à Poluição do Ar no Município de São Paulo - VIGIAR.</a:t>
            </a:r>
          </a:p>
          <a:p>
            <a:pPr algn="just">
              <a:lnSpc>
                <a:spcPct val="150000"/>
              </a:lnSpc>
              <a:spcAft>
                <a:spcPts val="0"/>
              </a:spcAft>
            </a:pPr>
            <a:r>
              <a:rPr lang="pt-BR" altLang="pt-BR" sz="700" dirty="0">
                <a:ea typeface="Arial" panose="020B0604020202020204" pitchFamily="34" charset="0"/>
                <a:cs typeface="Arial" panose="020B0604020202020204" pitchFamily="34" charset="0"/>
              </a:rPr>
              <a:t>Disponível em: </a:t>
            </a:r>
            <a:r>
              <a:rPr lang="pt-BR" sz="700" dirty="0">
                <a:ea typeface="Calibri" panose="020F0502020204030204" pitchFamily="34" charset="0"/>
                <a:cs typeface="Arial" panose="020B0604020202020204" pitchFamily="34" charset="0"/>
              </a:rPr>
              <a:t>&lt;</a:t>
            </a:r>
            <a:r>
              <a:rPr lang="pt-BR" sz="700" dirty="0">
                <a:ea typeface="Calibri" panose="020F0502020204030204" pitchFamily="34" charset="0"/>
                <a:cs typeface="Arial" panose="020B0604020202020204" pitchFamily="34" charset="0"/>
                <a:hlinkClick r:id="rId9"/>
              </a:rPr>
              <a:t>https://www.prefeitura.sp.gov.br/cidade/secretarias/upload/saude/informe_tecnico_VIGIAR_05_02_2024.pdf</a:t>
            </a:r>
            <a:r>
              <a:rPr lang="pt-BR" sz="700" dirty="0">
                <a:ea typeface="Calibri" panose="020F0502020204030204" pitchFamily="34" charset="0"/>
                <a:cs typeface="Arial" panose="020B0604020202020204" pitchFamily="34" charset="0"/>
              </a:rPr>
              <a:t>&gt; Acesso em </a:t>
            </a:r>
            <a:r>
              <a:rPr lang="pt-BR" sz="700" dirty="0">
                <a:cs typeface="Arial" panose="020B0604020202020204" pitchFamily="34" charset="0"/>
              </a:rPr>
              <a:t>03 jun.</a:t>
            </a:r>
            <a:r>
              <a:rPr lang="pt-BR" sz="700" dirty="0">
                <a:ea typeface="Calibri" panose="020F0502020204030204" pitchFamily="34" charset="0"/>
                <a:cs typeface="Arial" panose="020B0604020202020204" pitchFamily="34" charset="0"/>
              </a:rPr>
              <a:t> 2025.</a:t>
            </a:r>
          </a:p>
          <a:p>
            <a:pPr algn="just">
              <a:lnSpc>
                <a:spcPct val="150000"/>
              </a:lnSpc>
              <a:spcAft>
                <a:spcPts val="0"/>
              </a:spcAft>
            </a:pPr>
            <a:endParaRPr lang="pt-BR" sz="800" dirty="0">
              <a:cs typeface="Arial" panose="020B0604020202020204" pitchFamily="34" charset="0"/>
            </a:endParaRPr>
          </a:p>
        </p:txBody>
      </p:sp>
      <p:sp>
        <p:nvSpPr>
          <p:cNvPr id="2" name="Retângulo: Cantos Arredondados 1">
            <a:extLst>
              <a:ext uri="{FF2B5EF4-FFF2-40B4-BE49-F238E27FC236}">
                <a16:creationId xmlns:a16="http://schemas.microsoft.com/office/drawing/2014/main" id="{7819037D-A70E-43C1-891C-609E00C05F15}"/>
              </a:ext>
            </a:extLst>
          </p:cNvPr>
          <p:cNvSpPr/>
          <p:nvPr/>
        </p:nvSpPr>
        <p:spPr>
          <a:xfrm>
            <a:off x="152400" y="3169174"/>
            <a:ext cx="6508750" cy="150003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 de texto 30">
            <a:extLst>
              <a:ext uri="{FF2B5EF4-FFF2-40B4-BE49-F238E27FC236}">
                <a16:creationId xmlns:a16="http://schemas.microsoft.com/office/drawing/2014/main" id="{49727490-5AFE-41E4-8B58-127C8FB21EF9}"/>
              </a:ext>
            </a:extLst>
          </p:cNvPr>
          <p:cNvSpPr txBox="1">
            <a:spLocks noChangeArrowheads="1"/>
          </p:cNvSpPr>
          <p:nvPr/>
        </p:nvSpPr>
        <p:spPr bwMode="auto">
          <a:xfrm>
            <a:off x="304038" y="3204016"/>
            <a:ext cx="6205474" cy="1452491"/>
          </a:xfrm>
          <a:prstGeom prst="rect">
            <a:avLst/>
          </a:prstGeom>
          <a:noFill/>
          <a:ln>
            <a:no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Lst>
        </p:spPr>
        <p:txBody>
          <a:bodyPr vert="horz" wrap="square" lIns="36576" tIns="36576" rIns="36576" bIns="36576"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ts val="0"/>
              </a:spcBef>
              <a:spcAft>
                <a:spcPts val="0"/>
              </a:spcAft>
              <a:buClrTx/>
              <a:buSzTx/>
              <a:buFontTx/>
              <a:buNone/>
              <a:tabLst>
                <a:tab pos="114300" algn="l"/>
              </a:tabLst>
            </a:pPr>
            <a:r>
              <a:rPr lang="pt-BR" altLang="pt-BR" sz="1300" b="1" dirty="0">
                <a:solidFill>
                  <a:srgbClr val="EF792F"/>
                </a:solidFill>
                <a:ea typeface="Arial" panose="020B0604020202020204" pitchFamily="34" charset="0"/>
                <a:cs typeface="Arial" panose="020B0604020202020204" pitchFamily="34" charset="0"/>
              </a:rPr>
              <a:t>D</a:t>
            </a:r>
            <a:r>
              <a:rPr kumimoji="0" lang="pt-BR" altLang="pt-BR" sz="1300" b="1" i="0" u="none" strike="noStrike" cap="none" normalizeH="0" baseline="0" dirty="0">
                <a:ln>
                  <a:noFill/>
                </a:ln>
                <a:solidFill>
                  <a:srgbClr val="EF792F"/>
                </a:solidFill>
                <a:effectLst/>
                <a:ea typeface="Arial" panose="020B0604020202020204" pitchFamily="34" charset="0"/>
                <a:cs typeface="Arial" panose="020B0604020202020204" pitchFamily="34" charset="0"/>
              </a:rPr>
              <a:t>estaque do mês</a:t>
            </a:r>
          </a:p>
          <a:p>
            <a:pPr algn="just">
              <a:lnSpc>
                <a:spcPct val="150000"/>
              </a:lnSpc>
              <a:spcBef>
                <a:spcPts val="0"/>
              </a:spcBef>
              <a:spcAft>
                <a:spcPts val="0"/>
              </a:spcAft>
            </a:pPr>
            <a:r>
              <a:rPr lang="pt-BR" sz="800" dirty="0">
                <a:effectLst/>
                <a:ea typeface="Calibri" panose="020F0502020204030204" pitchFamily="34" charset="0"/>
                <a:cs typeface="Arial" panose="020B0604020202020204" pitchFamily="34" charset="0"/>
              </a:rPr>
              <a:t>Cientistas japoneses relatam a criação de novo material plástico que poderá alterar a intensa poluição por microplásticos nos oceanos. </a:t>
            </a:r>
          </a:p>
          <a:p>
            <a:pPr algn="just">
              <a:lnSpc>
                <a:spcPct val="150000"/>
              </a:lnSpc>
              <a:spcBef>
                <a:spcPts val="0"/>
              </a:spcBef>
              <a:spcAft>
                <a:spcPts val="0"/>
              </a:spcAft>
            </a:pPr>
            <a:r>
              <a:rPr lang="pt-BR" sz="800" dirty="0">
                <a:effectLst/>
                <a:ea typeface="Calibri" panose="020F0502020204030204" pitchFamily="34" charset="0"/>
                <a:cs typeface="Arial" panose="020B0604020202020204" pitchFamily="34" charset="0"/>
              </a:rPr>
              <a:t>Como resultado de três décadas de estudos, os polímeros supramoleculares, em contraponto aos plásticos derivados de combustíveis fósseis, são biodegradáveis em água salina. Um grande desafio da equipe do Instituto Riken, responsável pela pesquisa, foi o desenvolvimento de um material resistente, com aplicação semelhante aos já utilizados nos processos de produção, para que seja viável a substituição pela indústria.  Para saber mais sobre este importante estudo, clique </a:t>
            </a:r>
            <a:r>
              <a:rPr lang="pt-BR" sz="800" u="sng" dirty="0">
                <a:solidFill>
                  <a:srgbClr val="0563C1"/>
                </a:solidFill>
                <a:effectLst/>
                <a:ea typeface="Calibri" panose="020F0502020204030204" pitchFamily="34" charset="0"/>
                <a:cs typeface="Arial" panose="020B0604020202020204" pitchFamily="34" charset="0"/>
                <a:hlinkClick r:id="rId10"/>
              </a:rPr>
              <a:t>aqui</a:t>
            </a:r>
            <a:endParaRPr lang="pt-BR" sz="800" dirty="0">
              <a:effectLst/>
              <a:ea typeface="Calibri" panose="020F0502020204030204" pitchFamily="34" charset="0"/>
              <a:cs typeface="Arial" panose="020B0604020202020204" pitchFamily="34" charset="0"/>
            </a:endParaRPr>
          </a:p>
          <a:p>
            <a:pPr algn="just">
              <a:lnSpc>
                <a:spcPct val="150000"/>
              </a:lnSpc>
              <a:spcBef>
                <a:spcPts val="0"/>
              </a:spcBef>
            </a:pPr>
            <a:endParaRPr lang="pt-BR" altLang="pt-BR" sz="800" dirty="0">
              <a:cs typeface="Arial" panose="020B0604020202020204" pitchFamily="34" charset="0"/>
            </a:endParaRPr>
          </a:p>
        </p:txBody>
      </p:sp>
    </p:spTree>
    <p:extLst>
      <p:ext uri="{BB962C8B-B14F-4D97-AF65-F5344CB8AC3E}">
        <p14:creationId xmlns:p14="http://schemas.microsoft.com/office/powerpoint/2010/main" val="355708238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7352</TotalTime>
  <Words>3250</Words>
  <Application>Microsoft Office PowerPoint</Application>
  <PresentationFormat>Papel A4 (210 x 297 mm)</PresentationFormat>
  <Paragraphs>296</Paragraphs>
  <Slides>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vt:i4>
      </vt:variant>
    </vt:vector>
  </HeadingPairs>
  <TitlesOfParts>
    <vt:vector size="10"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Yuri Nakayama</dc:creator>
  <cp:lastModifiedBy>Juliana Yuri Nakayama</cp:lastModifiedBy>
  <cp:revision>586</cp:revision>
  <dcterms:created xsi:type="dcterms:W3CDTF">2023-11-29T17:58:49Z</dcterms:created>
  <dcterms:modified xsi:type="dcterms:W3CDTF">2025-06-16T17:12:11Z</dcterms:modified>
</cp:coreProperties>
</file>