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Libre Franklin Medium" pitchFamily="2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jxxVfDBSPufDJ4Wew9aiiIGKD2M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548E"/>
    <a:srgbClr val="CC3399"/>
    <a:srgbClr val="DC62B0"/>
    <a:srgbClr val="FCF6FA"/>
    <a:srgbClr val="9933FF"/>
    <a:srgbClr val="FBF4FE"/>
    <a:srgbClr val="F8ECFE"/>
    <a:srgbClr val="FEF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5A79DC1-E516-4125-B6A7-AFE95AAD5989}">
  <a:tblStyle styleId="{75A79DC1-E516-4125-B6A7-AFE95AAD5989}" styleName="Table_0">
    <a:wholeTbl>
      <a:tcTxStyle b="off" i="off">
        <a:font>
          <a:latin typeface="Tenorite"/>
          <a:ea typeface="Tenorite"/>
          <a:cs typeface="Tenorite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EFDFC"/>
          </a:solidFill>
        </a:fill>
      </a:tcStyle>
    </a:wholeTbl>
    <a:band1H>
      <a:tcTxStyle b="off" i="off"/>
      <a:tcStyle>
        <a:tcBdr/>
        <a:fill>
          <a:solidFill>
            <a:srgbClr val="FDFBF9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FDFBF9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Tenorite"/>
          <a:ea typeface="Tenorite"/>
          <a:cs typeface="Tenorite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enorite"/>
          <a:ea typeface="Tenorite"/>
          <a:cs typeface="Tenorite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enorite"/>
          <a:ea typeface="Tenorite"/>
          <a:cs typeface="Tenorite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Tenorite"/>
          <a:ea typeface="Tenorite"/>
          <a:cs typeface="Tenorite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777D11F8-0E35-4AE0-BE7E-E34B77495E9D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33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23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2" Type="http://customschemas.google.com/relationships/presentationmetadata" Target="meta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a Aparecida Kawasaki" userId="7d425ec7-d274-4ad2-949a-f8fbb1faf1df" providerId="ADAL" clId="{09CA4208-1F02-4753-AACB-3504DBD18AAE}"/>
    <pc:docChg chg="undo custSel modSld">
      <pc:chgData name="Katia Aparecida Kawasaki" userId="7d425ec7-d274-4ad2-949a-f8fbb1faf1df" providerId="ADAL" clId="{09CA4208-1F02-4753-AACB-3504DBD18AAE}" dt="2026-08-21T17:21:26.515" v="24" actId="1076"/>
      <pc:docMkLst>
        <pc:docMk/>
      </pc:docMkLst>
      <pc:sldChg chg="modSp">
        <pc:chgData name="Katia Aparecida Kawasaki" userId="7d425ec7-d274-4ad2-949a-f8fbb1faf1df" providerId="ADAL" clId="{09CA4208-1F02-4753-AACB-3504DBD18AAE}" dt="2026-08-21T17:08:55.526" v="11"/>
        <pc:sldMkLst>
          <pc:docMk/>
          <pc:sldMk cId="0" sldId="257"/>
        </pc:sldMkLst>
        <pc:graphicFrameChg chg="mod">
          <ac:chgData name="Katia Aparecida Kawasaki" userId="7d425ec7-d274-4ad2-949a-f8fbb1faf1df" providerId="ADAL" clId="{09CA4208-1F02-4753-AACB-3504DBD18AAE}" dt="2026-08-21T17:08:55.526" v="11"/>
          <ac:graphicFrameMkLst>
            <pc:docMk/>
            <pc:sldMk cId="0" sldId="257"/>
            <ac:graphicFrameMk id="8" creationId="{A563287B-43B5-100B-1E7E-DEE06FA02B8C}"/>
          </ac:graphicFrameMkLst>
        </pc:graphicFrameChg>
      </pc:sldChg>
      <pc:sldChg chg="addSp delSp modSp mod">
        <pc:chgData name="Katia Aparecida Kawasaki" userId="7d425ec7-d274-4ad2-949a-f8fbb1faf1df" providerId="ADAL" clId="{09CA4208-1F02-4753-AACB-3504DBD18AAE}" dt="2026-08-21T15:18:07.585" v="5" actId="14100"/>
        <pc:sldMkLst>
          <pc:docMk/>
          <pc:sldMk cId="0" sldId="258"/>
        </pc:sldMkLst>
        <pc:graphicFrameChg chg="del">
          <ac:chgData name="Katia Aparecida Kawasaki" userId="7d425ec7-d274-4ad2-949a-f8fbb1faf1df" providerId="ADAL" clId="{09CA4208-1F02-4753-AACB-3504DBD18AAE}" dt="2026-08-21T15:17:33.903" v="2" actId="21"/>
          <ac:graphicFrameMkLst>
            <pc:docMk/>
            <pc:sldMk cId="0" sldId="258"/>
            <ac:graphicFrameMk id="3" creationId="{4FF4840E-B646-0107-A8E7-D94B4295C603}"/>
          </ac:graphicFrameMkLst>
        </pc:graphicFrameChg>
        <pc:graphicFrameChg chg="add mod modGraphic">
          <ac:chgData name="Katia Aparecida Kawasaki" userId="7d425ec7-d274-4ad2-949a-f8fbb1faf1df" providerId="ADAL" clId="{09CA4208-1F02-4753-AACB-3504DBD18AAE}" dt="2026-08-21T15:18:07.585" v="5" actId="14100"/>
          <ac:graphicFrameMkLst>
            <pc:docMk/>
            <pc:sldMk cId="0" sldId="258"/>
            <ac:graphicFrameMk id="6" creationId="{CE56B6EF-AEBE-D9F6-A7BE-D52AD1BFDE87}"/>
          </ac:graphicFrameMkLst>
        </pc:graphicFrameChg>
      </pc:sldChg>
      <pc:sldChg chg="addSp delSp modSp mod">
        <pc:chgData name="Katia Aparecida Kawasaki" userId="7d425ec7-d274-4ad2-949a-f8fbb1faf1df" providerId="ADAL" clId="{09CA4208-1F02-4753-AACB-3504DBD18AAE}" dt="2026-08-21T15:19:09.098" v="9" actId="14100"/>
        <pc:sldMkLst>
          <pc:docMk/>
          <pc:sldMk cId="0" sldId="259"/>
        </pc:sldMkLst>
        <pc:graphicFrameChg chg="del modGraphic">
          <ac:chgData name="Katia Aparecida Kawasaki" userId="7d425ec7-d274-4ad2-949a-f8fbb1faf1df" providerId="ADAL" clId="{09CA4208-1F02-4753-AACB-3504DBD18AAE}" dt="2026-08-21T15:18:22.100" v="6" actId="21"/>
          <ac:graphicFrameMkLst>
            <pc:docMk/>
            <pc:sldMk cId="0" sldId="259"/>
            <ac:graphicFrameMk id="4" creationId="{29D5B505-AA16-9284-4CA4-3F360EBABFB9}"/>
          </ac:graphicFrameMkLst>
        </pc:graphicFrameChg>
        <pc:graphicFrameChg chg="add mod modGraphic">
          <ac:chgData name="Katia Aparecida Kawasaki" userId="7d425ec7-d274-4ad2-949a-f8fbb1faf1df" providerId="ADAL" clId="{09CA4208-1F02-4753-AACB-3504DBD18AAE}" dt="2026-08-21T15:19:09.098" v="9" actId="14100"/>
          <ac:graphicFrameMkLst>
            <pc:docMk/>
            <pc:sldMk cId="0" sldId="259"/>
            <ac:graphicFrameMk id="7" creationId="{B890D379-95B8-6589-0FE9-9B972AF88C4F}"/>
          </ac:graphicFrameMkLst>
        </pc:graphicFrameChg>
      </pc:sldChg>
      <pc:sldChg chg="addSp delSp modSp mod">
        <pc:chgData name="Katia Aparecida Kawasaki" userId="7d425ec7-d274-4ad2-949a-f8fbb1faf1df" providerId="ADAL" clId="{09CA4208-1F02-4753-AACB-3504DBD18AAE}" dt="2026-08-21T17:21:26.515" v="24" actId="1076"/>
        <pc:sldMkLst>
          <pc:docMk/>
          <pc:sldMk cId="0" sldId="260"/>
        </pc:sldMkLst>
        <pc:graphicFrameChg chg="add mod modGraphic">
          <ac:chgData name="Katia Aparecida Kawasaki" userId="7d425ec7-d274-4ad2-949a-f8fbb1faf1df" providerId="ADAL" clId="{09CA4208-1F02-4753-AACB-3504DBD18AAE}" dt="2026-08-21T17:21:26.515" v="24" actId="1076"/>
          <ac:graphicFrameMkLst>
            <pc:docMk/>
            <pc:sldMk cId="0" sldId="260"/>
            <ac:graphicFrameMk id="5" creationId="{03D8F880-CAAE-B281-B3AB-3C5CF33A14B2}"/>
          </ac:graphicFrameMkLst>
        </pc:graphicFrameChg>
        <pc:graphicFrameChg chg="del">
          <ac:chgData name="Katia Aparecida Kawasaki" userId="7d425ec7-d274-4ad2-949a-f8fbb1faf1df" providerId="ADAL" clId="{09CA4208-1F02-4753-AACB-3504DBD18AAE}" dt="2026-08-21T15:20:20.928" v="10" actId="21"/>
          <ac:graphicFrameMkLst>
            <pc:docMk/>
            <pc:sldMk cId="0" sldId="260"/>
            <ac:graphicFrameMk id="343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8" name="Google Shape;30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9" name="Google Shape;30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18" name="Google Shape;3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8" name="Google Shape;3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7" name="Google Shape;3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9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23379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847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55017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1050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9761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18455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354229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5716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4447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75720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273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F8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"/>
          <p:cNvSpPr txBox="1">
            <a:spLocks noGrp="1"/>
          </p:cNvSpPr>
          <p:nvPr>
            <p:ph type="title"/>
          </p:nvPr>
        </p:nvSpPr>
        <p:spPr>
          <a:xfrm>
            <a:off x="333021" y="332779"/>
            <a:ext cx="7116726" cy="410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Aft>
                <a:spcPts val="0"/>
              </a:spcAft>
              <a:buClr>
                <a:schemeClr val="dk1"/>
              </a:buClr>
              <a:buSzPct val="61111"/>
              <a:buFont typeface="Arial"/>
              <a:buNone/>
            </a:pPr>
            <a:r>
              <a:rPr lang="fi-FI" sz="2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KALANDRIYE VAKSINASYON | </a:t>
            </a:r>
            <a:r>
              <a:rPr lang="fi-FI" sz="20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Cambria"/>
              </a:rPr>
              <a:t>Timoun jiska sizan</a:t>
            </a:r>
            <a:endParaRPr lang="fi-FI" sz="20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04" name="Google Shape;304;p1"/>
          <p:cNvSpPr txBox="1"/>
          <p:nvPr/>
        </p:nvSpPr>
        <p:spPr>
          <a:xfrm>
            <a:off x="6528102" y="6271346"/>
            <a:ext cx="5115806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pt-BR" sz="1050" b="1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Sous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: Sekretarya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Minisipal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Sante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(SMS) /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Pwogram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Minisipal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Imunizasyon</a:t>
            </a:r>
            <a:endParaRPr lang="pt-BR" sz="1050" b="1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8C0201A-D4A2-234A-AF13-71F1AEBFF51E}"/>
              </a:ext>
            </a:extLst>
          </p:cNvPr>
          <p:cNvSpPr txBox="1"/>
          <p:nvPr/>
        </p:nvSpPr>
        <p:spPr>
          <a:xfrm>
            <a:off x="6303561" y="1194645"/>
            <a:ext cx="511580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BCG 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t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lopital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nesans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li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vizit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sant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sante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epatitis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B 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preferans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èdtan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nesans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toujou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lopital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Si li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lopital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li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vizit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sant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sante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a. Si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vizit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fèt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6èm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itilize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pentavalan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(DTP-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Hib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-HB).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poliomyelit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inaktif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rotaviròs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sou 2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minimòm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a se 1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maksimòm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se 11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29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rotaviròs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sou 4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minimòm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a se 3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15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maksimòm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se 23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29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COVID-19 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dapre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distribitè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tetraviral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sèlman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deja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resevwa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MMR (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meyenpo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gonòn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wibòl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tetraviral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sèlman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deja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resevwa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MMR (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lawoujòl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lawoujòl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ribeyòl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DTP (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tetano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kowlenji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) ka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sèlman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jiska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zan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11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29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Apati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7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sèvi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doub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jiska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11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29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lafyèv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jòn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kòm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ranfòsman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ki te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resevwa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anvan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5 an.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Fòk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respekte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minimòm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de 30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Disponib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rezo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piblik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pandan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kanpay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vaksinasyon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gen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plis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B545D66-B953-E1E7-F795-2FEB73997F54}"/>
              </a:ext>
            </a:extLst>
          </p:cNvPr>
          <p:cNvSpPr txBox="1"/>
          <p:nvPr/>
        </p:nvSpPr>
        <p:spPr>
          <a:xfrm>
            <a:off x="6528102" y="5614870"/>
            <a:ext cx="5115806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BCG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BCG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tibèkiloz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IPV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poliomyelit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1, 2,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3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inaktive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DTP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koklich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trip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106E2586-987C-6F2C-1375-6A2483D19D3A}"/>
              </a:ext>
            </a:extLst>
          </p:cNvPr>
          <p:cNvGrpSpPr/>
          <p:nvPr/>
        </p:nvGrpSpPr>
        <p:grpSpPr>
          <a:xfrm>
            <a:off x="9136887" y="184967"/>
            <a:ext cx="2623012" cy="823334"/>
            <a:chOff x="8759846" y="207395"/>
            <a:chExt cx="3058733" cy="960102"/>
          </a:xfrm>
        </p:grpSpPr>
        <p:sp>
          <p:nvSpPr>
            <p:cNvPr id="4" name="Retângulo: Cantos Arredondados 3">
              <a:extLst>
                <a:ext uri="{FF2B5EF4-FFF2-40B4-BE49-F238E27FC236}">
                  <a16:creationId xmlns:a16="http://schemas.microsoft.com/office/drawing/2014/main" id="{37C4A610-DE37-9800-CD6B-0EEB6F83BB7B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lang="pt-BR"/>
            </a:p>
          </p:txBody>
        </p:sp>
        <p:pic>
          <p:nvPicPr>
            <p:cNvPr id="5" name="Imagem 4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BCA6655E-C1A4-C806-FF6E-3E1660368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9A1EA6E8-1699-2B13-EA7D-58E6A6138B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904770"/>
              </p:ext>
            </p:extLst>
          </p:nvPr>
        </p:nvGraphicFramePr>
        <p:xfrm>
          <a:off x="548092" y="743060"/>
          <a:ext cx="4642744" cy="5934819"/>
        </p:xfrm>
        <a:graphic>
          <a:graphicData uri="http://schemas.openxmlformats.org/drawingml/2006/table">
            <a:tbl>
              <a:tblPr firstRow="1" firstCol="1" bandRow="1"/>
              <a:tblGrid>
                <a:gridCol w="1566712">
                  <a:extLst>
                    <a:ext uri="{9D8B030D-6E8A-4147-A177-3AD203B41FA5}">
                      <a16:colId xmlns:a16="http://schemas.microsoft.com/office/drawing/2014/main" val="1398105927"/>
                    </a:ext>
                  </a:extLst>
                </a:gridCol>
                <a:gridCol w="3076032">
                  <a:extLst>
                    <a:ext uri="{9D8B030D-6E8A-4147-A177-3AD203B41FA5}">
                      <a16:colId xmlns:a16="http://schemas.microsoft.com/office/drawing/2014/main" val="4030521192"/>
                    </a:ext>
                  </a:extLst>
                </a:gridCol>
              </a:tblGrid>
              <a:tr h="17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LAJ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VAKSEN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366938"/>
                  </a:ext>
                </a:extLst>
              </a:tr>
              <a:tr h="17984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APATI DAT NESANS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BCG 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104083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EPATITIS B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291009"/>
                  </a:ext>
                </a:extLst>
              </a:tr>
              <a:tr h="179843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  <a:r>
                        <a:rPr lang="pt-BR" sz="11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146690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PENTAVALAN (DTP+Hib+HB)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35775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ROTAVIRIS</a:t>
                      </a:r>
                      <a:r>
                        <a:rPr lang="pt-BR" sz="11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886802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NEMOKÒK 20 VALAN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96115"/>
                  </a:ext>
                </a:extLst>
              </a:tr>
              <a:tr h="17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MENENJOKÓK C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062255"/>
                  </a:ext>
                </a:extLst>
              </a:tr>
              <a:tr h="179843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  <a:r>
                        <a:rPr lang="pt-BR" sz="11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740974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PENTAVALAN (DTP+Hib+HB)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986498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ROTAVIRIS</a:t>
                      </a:r>
                      <a:r>
                        <a:rPr lang="pt-BR" sz="11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236807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NEMOKÓK 10 VALAN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6601194"/>
                  </a:ext>
                </a:extLst>
              </a:tr>
              <a:tr h="17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MENENJOKÒK C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650754"/>
                  </a:ext>
                </a:extLst>
              </a:tr>
              <a:tr h="179843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62464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LAWOUJÒL-MALMOUTON-RIBEYÒL (SCR)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2839258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DÒZ ZEWO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370919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PENTAVALAN (DTP+Hib+HB)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469045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130461"/>
                  </a:ext>
                </a:extLst>
              </a:tr>
              <a:tr h="17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94316"/>
                  </a:ext>
                </a:extLst>
              </a:tr>
              <a:tr h="17984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LAFYÈV JÒN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433987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990999"/>
                  </a:ext>
                </a:extLst>
              </a:tr>
              <a:tr h="179843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LAWOUJÒL-MALMOUTON-RIBEYÓL (SCR)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260599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NEMOKÒK 20 VALAN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26233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MENENJOKÒK ACWY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560023"/>
                  </a:ext>
                </a:extLst>
              </a:tr>
              <a:tr h="179843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MWA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TETRAVIRAL (SCR+VARICELA)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1032350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VIP³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895656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DTP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9071565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EPATITIS A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4867545"/>
                  </a:ext>
                </a:extLst>
              </a:tr>
              <a:tr h="179843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 LANE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VIP³</a:t>
                      </a: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9737691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DTP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7351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VARISÈL (2ª dose)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1528234"/>
                  </a:ext>
                </a:extLst>
              </a:tr>
              <a:tr h="17984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LAFYÈV JÒN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660573"/>
                  </a:ext>
                </a:extLst>
              </a:tr>
              <a:tr h="17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CHAK ANE</a:t>
                      </a:r>
                    </a:p>
                  </a:txBody>
                  <a:tcPr marL="5473" marR="5473" marT="5473" marB="0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ENFLIYANS</a:t>
                      </a:r>
                      <a:r>
                        <a:rPr lang="pt-BR" sz="11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5473" marT="5473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27985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0"/>
        </a:solidFill>
        <a:effectLst/>
      </p:bgPr>
    </p:bg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"/>
          <p:cNvSpPr txBox="1">
            <a:spLocks noGrp="1"/>
          </p:cNvSpPr>
          <p:nvPr>
            <p:ph type="title"/>
          </p:nvPr>
        </p:nvSpPr>
        <p:spPr>
          <a:xfrm>
            <a:off x="560218" y="396054"/>
            <a:ext cx="8460677" cy="401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Libre Franklin Medium"/>
              <a:buNone/>
            </a:pPr>
            <a:r>
              <a:rPr lang="fi-FI" sz="19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Libre Franklin Medium"/>
                <a:cs typeface="Arial" panose="020B0604020202020204" pitchFamily="34" charset="0"/>
                <a:sym typeface="Libre Franklin Medium"/>
              </a:rPr>
              <a:t>KALANDRIYE VAKSINASYON | </a:t>
            </a:r>
            <a:r>
              <a:rPr lang="fi-FI" sz="200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mbria"/>
              </a:rPr>
              <a:t>Timoun (apati 7 tan) ak adolesan¹</a:t>
            </a:r>
            <a:endParaRPr lang="fi-FI" sz="2000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304;p1">
            <a:extLst>
              <a:ext uri="{FF2B5EF4-FFF2-40B4-BE49-F238E27FC236}">
                <a16:creationId xmlns:a16="http://schemas.microsoft.com/office/drawing/2014/main" id="{A834E12A-8E88-C81A-9977-01DA4F2D71FD}"/>
              </a:ext>
            </a:extLst>
          </p:cNvPr>
          <p:cNvSpPr txBox="1"/>
          <p:nvPr/>
        </p:nvSpPr>
        <p:spPr>
          <a:xfrm>
            <a:off x="6293558" y="6419158"/>
            <a:ext cx="5268781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Sous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Sekretarya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Minisipal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Sante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(SMS) /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Pwogram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Minisipal</a:t>
            </a:r>
            <a:r>
              <a:rPr lang="pt-BR" sz="105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Imunizasyon</a:t>
            </a:r>
            <a:endParaRPr lang="pt-BR" sz="105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B5C696B-865D-2B5C-AAB6-A67E1372DDF5}"/>
              </a:ext>
            </a:extLst>
          </p:cNvPr>
          <p:cNvSpPr txBox="1"/>
          <p:nvPr/>
        </p:nvSpPr>
        <p:spPr>
          <a:xfrm>
            <a:off x="6096000" y="1455870"/>
            <a:ext cx="566389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Adolesans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19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dosye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vaksinasyon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konplete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eskèm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resevwa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plis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penta (DTP+Hib+HB), tetra (DTP+Hib), DTP, DT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dT,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rapèl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depi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dènye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HPV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gason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9 an. 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vaksinen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fèt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jiska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11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29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Pou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rekòmande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vit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posib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jiska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11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29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jwenn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pwoteksyon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Sèvi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menm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soti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menm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laboratwa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manifakti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pandan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tout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seri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vaksinasyon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an.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Menengokòk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ACWY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endike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11 Lane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11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29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minimòm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eyapati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B se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ka 2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depi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omwen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sèlman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lafyèv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jòn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anvan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lòt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kèlkeswa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Pou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profilaksi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kèk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blesi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redwi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5 an.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C3726EB-30B1-23E0-5A10-38A40549C15D}"/>
              </a:ext>
            </a:extLst>
          </p:cNvPr>
          <p:cNvSpPr txBox="1"/>
          <p:nvPr/>
        </p:nvSpPr>
        <p:spPr>
          <a:xfrm>
            <a:off x="6294469" y="5355771"/>
            <a:ext cx="453434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Deng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deng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tip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1, 2, 3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4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vivan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atenye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DTP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trip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IPV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poliomyelit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1,2,3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inaktive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HPV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papyomavirus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imen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6, 11, 16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18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rekombinant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6B58CE0F-E3B9-F080-E8E4-2DE9D87D3BDA}"/>
              </a:ext>
            </a:extLst>
          </p:cNvPr>
          <p:cNvGrpSpPr/>
          <p:nvPr/>
        </p:nvGrpSpPr>
        <p:grpSpPr>
          <a:xfrm>
            <a:off x="9136887" y="184967"/>
            <a:ext cx="2623012" cy="823334"/>
            <a:chOff x="8759846" y="207395"/>
            <a:chExt cx="3058733" cy="960102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6C13601C-CEBF-7C93-6FCB-64AC25AC8884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lang="pt-BR"/>
            </a:p>
          </p:txBody>
        </p:sp>
        <p:pic>
          <p:nvPicPr>
            <p:cNvPr id="6" name="Imagem 5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3D773228-F52B-B00D-777F-F9987E5C8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graphicFrame>
        <p:nvGraphicFramePr>
          <p:cNvPr id="324" name="Google Shape;324;p3"/>
          <p:cNvGraphicFramePr/>
          <p:nvPr>
            <p:extLst>
              <p:ext uri="{D42A27DB-BD31-4B8C-83A1-F6EECF244321}">
                <p14:modId xmlns:p14="http://schemas.microsoft.com/office/powerpoint/2010/main" val="890837517"/>
              </p:ext>
            </p:extLst>
          </p:nvPr>
        </p:nvGraphicFramePr>
        <p:xfrm>
          <a:off x="455363" y="5749059"/>
          <a:ext cx="5268781" cy="859456"/>
        </p:xfrm>
        <a:graphic>
          <a:graphicData uri="http://schemas.openxmlformats.org/drawingml/2006/table">
            <a:tbl>
              <a:tblPr firstRow="1" firstCol="1" lastRow="1" lastCol="1" bandRow="1" bandCol="1">
                <a:noFill/>
                <a:tableStyleId>{75A79DC1-E516-4125-B6A7-AFE95AAD5989}</a:tableStyleId>
              </a:tblPr>
              <a:tblGrid>
                <a:gridCol w="52687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9456">
                <a:tc>
                  <a:txBody>
                    <a:bodyPr/>
                    <a:lstStyle/>
                    <a:p>
                      <a:pPr marL="0" marR="2540" lvl="0" indent="0" algn="just" rtl="0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Arial"/>
                        <a:buNone/>
                      </a:pP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Nòt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: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Aplike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yon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dòz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vaksen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Nemokòk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23-valan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pou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popilasyon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endijèn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apati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5 lane ki pa gen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prèv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yo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deja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pran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vaksen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Nemokòk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konjige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.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Aplike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yon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sèl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dòz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ranfòsman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yon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sèl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fwa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respekte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yon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entèval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minimòm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de 5 lane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apre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premye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1100" b="1" u="none" strike="noStrike" cap="none" dirty="0" err="1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dòz</a:t>
                      </a:r>
                      <a:r>
                        <a:rPr lang="en-US" sz="1100" b="1" u="none" strike="noStrike" cap="none" dirty="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la.</a:t>
                      </a:r>
                      <a:endParaRPr sz="1400" b="1" u="none" strike="noStrike" cap="none" dirty="0"/>
                    </a:p>
                  </a:txBody>
                  <a:tcPr marL="108000" marR="108000" marT="36000" marB="36000" anchor="ctr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A563287B-43B5-100B-1E7E-DEE06FA02B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866788"/>
              </p:ext>
            </p:extLst>
          </p:nvPr>
        </p:nvGraphicFramePr>
        <p:xfrm>
          <a:off x="432101" y="990870"/>
          <a:ext cx="5292043" cy="4517619"/>
        </p:xfrm>
        <a:graphic>
          <a:graphicData uri="http://schemas.openxmlformats.org/drawingml/2006/table">
            <a:tbl>
              <a:tblPr firstRow="1" firstCol="1" bandRow="1"/>
              <a:tblGrid>
                <a:gridCol w="1373639">
                  <a:extLst>
                    <a:ext uri="{9D8B030D-6E8A-4147-A177-3AD203B41FA5}">
                      <a16:colId xmlns:a16="http://schemas.microsoft.com/office/drawing/2014/main" val="3576515213"/>
                    </a:ext>
                  </a:extLst>
                </a:gridCol>
                <a:gridCol w="2592524">
                  <a:extLst>
                    <a:ext uri="{9D8B030D-6E8A-4147-A177-3AD203B41FA5}">
                      <a16:colId xmlns:a16="http://schemas.microsoft.com/office/drawing/2014/main" val="608861691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846636598"/>
                    </a:ext>
                  </a:extLst>
                </a:gridCol>
              </a:tblGrid>
              <a:tr h="35524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ENTÈVAL ANT DÒZ YO</a:t>
                      </a:r>
                    </a:p>
                  </a:txBody>
                  <a:tcPr marL="8665" marR="8665" marT="866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VAKSEN</a:t>
                      </a:r>
                    </a:p>
                  </a:txBody>
                  <a:tcPr marL="8665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ESKÈM</a:t>
                      </a:r>
                    </a:p>
                  </a:txBody>
                  <a:tcPr marL="8665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66246"/>
                  </a:ext>
                </a:extLst>
              </a:tr>
              <a:tr h="207949"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PREMYE VIZIT</a:t>
                      </a:r>
                    </a:p>
                  </a:txBody>
                  <a:tcPr marL="8665" marR="8665" marT="866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BCG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DÒZ INIK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8154793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EPATITIS  B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492114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dT - DOUB GRANMOUN²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945529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38039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HPV³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DÒZ INIK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1420622"/>
                  </a:ext>
                </a:extLst>
              </a:tr>
              <a:tr h="35524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LAWOUJÒL, MALMOUTON, RIBEYÒL - SCR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395121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DENGUE⁴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490965"/>
                  </a:ext>
                </a:extLst>
              </a:tr>
              <a:tr h="207949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2 MWA APRÈ PREMYE VIZIT</a:t>
                      </a:r>
                    </a:p>
                  </a:txBody>
                  <a:tcPr marL="8665" marR="8665" marT="866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MENENKÒK  ACWY⁵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DÒZ INIK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117881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EPATITIS B⁶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912144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dT - DOU GRANMOUN²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4503247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243441"/>
                  </a:ext>
                </a:extLst>
              </a:tr>
              <a:tr h="31365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LAWOUJÒL, MALMOUTON, RIBEYÒL - SCR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174295"/>
                  </a:ext>
                </a:extLst>
              </a:tr>
              <a:tr h="207949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4-6 MWA APRÈ PREMYE VIZIT</a:t>
                      </a:r>
                    </a:p>
                  </a:txBody>
                  <a:tcPr marL="8665" marR="8665" marT="866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EPATITIS B⁷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TWAZYÈM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3551158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dT - DOUB GRANMOUN²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TWAZYÈM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196862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VIP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TWAZYÈM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17578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LAFYÈV JÒN⁸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DÒZ INIK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021523"/>
                  </a:ext>
                </a:extLst>
              </a:tr>
              <a:tr h="2079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DENGUE⁴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768005"/>
                  </a:ext>
                </a:extLst>
              </a:tr>
              <a:tr h="207949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1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CHAK 10 LANE POU LAVI</a:t>
                      </a:r>
                    </a:p>
                  </a:txBody>
                  <a:tcPr marL="8665" marR="8665" marT="866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dT - DOUB GRANMOUN⁹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100" b="1" i="0" u="none" strike="noStrike" dirty="0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RANFÒSMAN</a:t>
                      </a:r>
                    </a:p>
                  </a:txBody>
                  <a:tcPr marL="77981" marR="8665" marT="8665" marB="0" anchor="ctr">
                    <a:lnL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E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6581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FA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"/>
          <p:cNvSpPr txBox="1"/>
          <p:nvPr/>
        </p:nvSpPr>
        <p:spPr>
          <a:xfrm>
            <a:off x="548092" y="465016"/>
            <a:ext cx="802175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b="1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Libre Franklin Medium"/>
                <a:cs typeface="Arial" panose="020B0604020202020204" pitchFamily="34" charset="0"/>
                <a:sym typeface="Libre Franklin Medium"/>
              </a:rPr>
              <a:t>KALANDRIYE VAKSINASYON  | </a:t>
            </a:r>
            <a:r>
              <a:rPr lang="en-US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Pou</a:t>
            </a:r>
            <a:r>
              <a:rPr lang="en-US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 </a:t>
            </a:r>
            <a:r>
              <a:rPr lang="en-US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granmoun</a:t>
            </a:r>
            <a:r>
              <a:rPr lang="en-US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 ant 20 </a:t>
            </a:r>
            <a:r>
              <a:rPr lang="en-US" i="0" u="none" strike="noStrike" cap="none" dirty="0" err="1">
                <a:solidFill>
                  <a:srgbClr val="0070C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ak</a:t>
            </a:r>
            <a:r>
              <a:rPr lang="en-US" i="0" u="none" strike="noStrike" cap="none" dirty="0">
                <a:solidFill>
                  <a:srgbClr val="0070C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 59 lane¹</a:t>
            </a:r>
            <a:endParaRPr i="0" u="none" strike="noStrike" cap="none" dirty="0">
              <a:solidFill>
                <a:srgbClr val="0070C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Google Shape;304;p1">
            <a:extLst>
              <a:ext uri="{FF2B5EF4-FFF2-40B4-BE49-F238E27FC236}">
                <a16:creationId xmlns:a16="http://schemas.microsoft.com/office/drawing/2014/main" id="{71857E90-0A2E-F1D6-7DF6-EDC1DB124D2B}"/>
              </a:ext>
            </a:extLst>
          </p:cNvPr>
          <p:cNvSpPr txBox="1"/>
          <p:nvPr/>
        </p:nvSpPr>
        <p:spPr>
          <a:xfrm>
            <a:off x="548092" y="5896755"/>
            <a:ext cx="5066324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Sous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Sekretarya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Minisipal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Sante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(SMS) /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Pwogram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Minisipal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Imunizasyon</a:t>
            </a:r>
            <a:endParaRPr lang="pt-BR" sz="1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63B29FE-220D-748D-6690-12CB55AA2E66}"/>
              </a:ext>
            </a:extLst>
          </p:cNvPr>
          <p:cNvSpPr txBox="1"/>
          <p:nvPr/>
        </p:nvSpPr>
        <p:spPr>
          <a:xfrm>
            <a:off x="6096000" y="1643061"/>
            <a:ext cx="56373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eskèm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vaksinasyon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konplete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eskèm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kòmanse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resevwa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plis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Penta,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Tetravalan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DTP, DT, DTPa, dTpa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dT,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ranfòsman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depi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dènye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Pou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20-29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pwofesyonèl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sante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rekòmande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SCR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Lòt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jiska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59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genyen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omwens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disponib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fanm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akouchman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kalandriye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akouchman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minimòm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eyapati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B se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sèl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lafyèv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jòn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anvan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lòt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kèlkeswa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eyapati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B a se 2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depi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omwens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profilaksi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kèk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blesi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redwi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Pou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swiv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kalandriye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espesyal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E30376A0-5D0A-14CF-5DEA-469BDC6830DE}"/>
              </a:ext>
            </a:extLst>
          </p:cNvPr>
          <p:cNvGrpSpPr/>
          <p:nvPr/>
        </p:nvGrpSpPr>
        <p:grpSpPr>
          <a:xfrm>
            <a:off x="9136887" y="184967"/>
            <a:ext cx="2623012" cy="823334"/>
            <a:chOff x="8759846" y="207395"/>
            <a:chExt cx="3058733" cy="960102"/>
          </a:xfrm>
        </p:grpSpPr>
        <p:sp>
          <p:nvSpPr>
            <p:cNvPr id="8" name="Retângulo: Cantos Arredondados 7">
              <a:extLst>
                <a:ext uri="{FF2B5EF4-FFF2-40B4-BE49-F238E27FC236}">
                  <a16:creationId xmlns:a16="http://schemas.microsoft.com/office/drawing/2014/main" id="{A969F42F-A74C-EF21-5F62-FB473429CC75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lang="pt-BR"/>
            </a:p>
          </p:txBody>
        </p:sp>
        <p:pic>
          <p:nvPicPr>
            <p:cNvPr id="9" name="Imagem 8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399951A7-9794-D82B-4A9B-33EDD0ED7E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2B0F714-70C5-550A-EE3B-EBECB4086569}"/>
              </a:ext>
            </a:extLst>
          </p:cNvPr>
          <p:cNvSpPr txBox="1"/>
          <p:nvPr/>
        </p:nvSpPr>
        <p:spPr>
          <a:xfrm>
            <a:off x="6372446" y="5365800"/>
            <a:ext cx="527146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DTP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trip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DTPa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aselilè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dTpa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aselilè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endParaRPr lang="pt-B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CE56B6EF-AEBE-D9F6-A7BE-D52AD1BFDE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334260"/>
              </p:ext>
            </p:extLst>
          </p:nvPr>
        </p:nvGraphicFramePr>
        <p:xfrm>
          <a:off x="344403" y="1340961"/>
          <a:ext cx="5473701" cy="3861977"/>
        </p:xfrm>
        <a:graphic>
          <a:graphicData uri="http://schemas.openxmlformats.org/drawingml/2006/table">
            <a:tbl>
              <a:tblPr/>
              <a:tblGrid>
                <a:gridCol w="2052638">
                  <a:extLst>
                    <a:ext uri="{9D8B030D-6E8A-4147-A177-3AD203B41FA5}">
                      <a16:colId xmlns:a16="http://schemas.microsoft.com/office/drawing/2014/main" val="3793639202"/>
                    </a:ext>
                  </a:extLst>
                </a:gridCol>
                <a:gridCol w="2052638">
                  <a:extLst>
                    <a:ext uri="{9D8B030D-6E8A-4147-A177-3AD203B41FA5}">
                      <a16:colId xmlns:a16="http://schemas.microsoft.com/office/drawing/2014/main" val="718994846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1309134344"/>
                    </a:ext>
                  </a:extLst>
                </a:gridCol>
              </a:tblGrid>
              <a:tr h="54992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ENTÈVAL ANT DÒZ YO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VAKSEN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ESKÈM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25795"/>
                  </a:ext>
                </a:extLst>
              </a:tr>
              <a:tr h="324956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PREMYE VIZIT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DOUB GRANMOUN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2580833"/>
                  </a:ext>
                </a:extLst>
              </a:tr>
              <a:tr h="2749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EPATITIS  B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999086"/>
                  </a:ext>
                </a:extLst>
              </a:tr>
              <a:tr h="79989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LAWOUJÒL, MALMOUTON, RIBEYÒL - SCR³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DÒZ INIK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7893930"/>
                  </a:ext>
                </a:extLst>
              </a:tr>
              <a:tr h="274963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pt-BR" sz="12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MWA APRÈ PREMYE VIZIT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DOUB GRANMOUN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877853"/>
                  </a:ext>
                </a:extLst>
              </a:tr>
              <a:tr h="2749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EPATITIS B⁴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2325632"/>
                  </a:ext>
                </a:extLst>
              </a:tr>
              <a:tr h="2749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LAFYÈV JÒN⁵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DÒZ INIK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683629"/>
                  </a:ext>
                </a:extLst>
              </a:tr>
              <a:tr h="274963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4-6 </a:t>
                      </a:r>
                      <a:r>
                        <a:rPr lang="pt-BR" sz="12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MWA APRÈ PREMYE VIZIT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DOUB GRANMOUN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TWAZYÈM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819989"/>
                  </a:ext>
                </a:extLst>
              </a:tr>
              <a:tr h="27496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EPATITIS B⁶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TWAZYÈM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92094"/>
                  </a:ext>
                </a:extLst>
              </a:tr>
              <a:tr h="53742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CHAK 10 LANE POU LAVI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DOUB GRANMOUN⁷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RANFÒSMAN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4265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4FE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"/>
          <p:cNvSpPr txBox="1"/>
          <p:nvPr/>
        </p:nvSpPr>
        <p:spPr>
          <a:xfrm>
            <a:off x="276447" y="399701"/>
            <a:ext cx="10096278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300" b="1" i="0" u="none" strike="noStrike" cap="none" dirty="0">
                <a:solidFill>
                  <a:srgbClr val="7030A0"/>
                </a:solidFill>
                <a:latin typeface="Arial" panose="020B0604020202020204" pitchFamily="34" charset="0"/>
                <a:ea typeface="Libre Franklin Medium"/>
                <a:cs typeface="Arial" panose="020B0604020202020204" pitchFamily="34" charset="0"/>
                <a:sym typeface="Libre Franklin Medium"/>
              </a:rPr>
              <a:t>KALANDRIYE VAKSINASYON</a:t>
            </a:r>
            <a:r>
              <a:rPr lang="en-US" sz="2300" dirty="0">
                <a:solidFill>
                  <a:srgbClr val="7030A0"/>
                </a:solidFill>
                <a:latin typeface="Arial" panose="020B0604020202020204" pitchFamily="34" charset="0"/>
                <a:ea typeface="Libre Franklin Medium"/>
                <a:cs typeface="Arial" panose="020B0604020202020204" pitchFamily="34" charset="0"/>
                <a:sym typeface="Arial"/>
              </a:rPr>
              <a:t> </a:t>
            </a:r>
            <a:r>
              <a:rPr lang="en-US" sz="2300" b="1" dirty="0">
                <a:solidFill>
                  <a:srgbClr val="7030A0"/>
                </a:solidFill>
                <a:latin typeface="Arial" panose="020B0604020202020204" pitchFamily="34" charset="0"/>
                <a:ea typeface="Libre Franklin Medium"/>
                <a:cs typeface="Arial" panose="020B0604020202020204" pitchFamily="34" charset="0"/>
                <a:sym typeface="Arial"/>
              </a:rPr>
              <a:t>|</a:t>
            </a:r>
            <a:r>
              <a:rPr lang="en-US" sz="2300" dirty="0">
                <a:solidFill>
                  <a:srgbClr val="7030A0"/>
                </a:solidFill>
                <a:latin typeface="Arial" panose="020B0604020202020204" pitchFamily="34" charset="0"/>
                <a:ea typeface="Libre Franklin Medium"/>
                <a:cs typeface="Arial" panose="020B0604020202020204" pitchFamily="34" charset="0"/>
                <a:sym typeface="Arial"/>
              </a:rPr>
              <a:t> </a:t>
            </a:r>
            <a:r>
              <a:rPr lang="fr-FR" sz="2300" i="0" u="none" strike="noStrike" cap="none" dirty="0">
                <a:solidFill>
                  <a:srgbClr val="7030A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Pou 60 </a:t>
            </a:r>
            <a:r>
              <a:rPr lang="fr-FR" sz="2300" i="0" u="none" strike="noStrike" cap="none" dirty="0" err="1">
                <a:solidFill>
                  <a:srgbClr val="7030A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lane</a:t>
            </a:r>
            <a:r>
              <a:rPr lang="fr-FR" sz="2300" i="0" u="none" strike="noStrike" cap="none" dirty="0">
                <a:solidFill>
                  <a:srgbClr val="7030A0"/>
                </a:solidFill>
                <a:latin typeface="Arial" panose="020B0604020202020204" pitchFamily="34" charset="0"/>
                <a:ea typeface="Libre Franklin"/>
                <a:cs typeface="Arial" panose="020B0604020202020204" pitchFamily="34" charset="0"/>
                <a:sym typeface="Libre Franklin"/>
              </a:rPr>
              <a:t> ou plis¹</a:t>
            </a:r>
            <a:endParaRPr sz="2300" i="0" u="none" strike="noStrike" cap="none" dirty="0">
              <a:solidFill>
                <a:srgbClr val="7030A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Google Shape;304;p1">
            <a:extLst>
              <a:ext uri="{FF2B5EF4-FFF2-40B4-BE49-F238E27FC236}">
                <a16:creationId xmlns:a16="http://schemas.microsoft.com/office/drawing/2014/main" id="{1B127766-307B-43E6-50B3-020EBE4D94C0}"/>
              </a:ext>
            </a:extLst>
          </p:cNvPr>
          <p:cNvSpPr txBox="1"/>
          <p:nvPr/>
        </p:nvSpPr>
        <p:spPr>
          <a:xfrm>
            <a:off x="414832" y="5710650"/>
            <a:ext cx="5167262" cy="25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Sous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Sekretarya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Minisipal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Sante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(SMS) /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Pwogram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Minisipal</a:t>
            </a:r>
            <a:r>
              <a:rPr lang="pt-BR" sz="105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5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Imunizasyon</a:t>
            </a:r>
            <a:endParaRPr lang="pt-BR" sz="105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A8F2734-F0F2-16B5-97E1-8F5A415296B5}"/>
              </a:ext>
            </a:extLst>
          </p:cNvPr>
          <p:cNvSpPr txBox="1"/>
          <p:nvPr/>
        </p:nvSpPr>
        <p:spPr>
          <a:xfrm>
            <a:off x="6344979" y="1632563"/>
            <a:ext cx="5414920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eskèm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vaksinasyon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konplete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eskèm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kòmanse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resevwa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plis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DTP, DT, dT,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ranfòsman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10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dènye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Evalye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benefis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konsiderasyon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maladi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efè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segondè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akoz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lòt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maladi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sèlman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sèl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lafyèv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jòn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anvan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lòt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kèlkeswa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laj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chak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6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kèlkeswa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kantite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anvan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minimòm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eyapati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B a se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eyapati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B a ka 2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depi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omwens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profilaksi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kèk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blesi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redwi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5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chak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pi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souvan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otòn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anvan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peryòd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viris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enfliyanza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plis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sikile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27A5BD08-5F29-E2DF-1EF8-E608A34C41A2}"/>
              </a:ext>
            </a:extLst>
          </p:cNvPr>
          <p:cNvGrpSpPr/>
          <p:nvPr/>
        </p:nvGrpSpPr>
        <p:grpSpPr>
          <a:xfrm>
            <a:off x="9136887" y="184967"/>
            <a:ext cx="2623012" cy="823334"/>
            <a:chOff x="8759846" y="207395"/>
            <a:chExt cx="3058733" cy="960102"/>
          </a:xfrm>
        </p:grpSpPr>
        <p:sp>
          <p:nvSpPr>
            <p:cNvPr id="5" name="Retângulo: Cantos Arredondados 4">
              <a:extLst>
                <a:ext uri="{FF2B5EF4-FFF2-40B4-BE49-F238E27FC236}">
                  <a16:creationId xmlns:a16="http://schemas.microsoft.com/office/drawing/2014/main" id="{9D55159E-8713-AD5F-D0D4-815FBB6374CB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lang="pt-BR"/>
            </a:p>
          </p:txBody>
        </p:sp>
        <p:pic>
          <p:nvPicPr>
            <p:cNvPr id="9" name="Imagem 8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B9A3A104-D694-0784-3005-70C1E3E431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FDC3AD2-963E-E560-FDEA-5C102A894D2E}"/>
              </a:ext>
            </a:extLst>
          </p:cNvPr>
          <p:cNvSpPr txBox="1"/>
          <p:nvPr/>
        </p:nvSpPr>
        <p:spPr>
          <a:xfrm>
            <a:off x="6344979" y="5179695"/>
            <a:ext cx="466439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DTP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trip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DTPa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aselilè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dTpa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aselilè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endParaRPr lang="pt-B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B890D379-95B8-6589-0FE9-9B972AF88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4033468"/>
              </p:ext>
            </p:extLst>
          </p:nvPr>
        </p:nvGraphicFramePr>
        <p:xfrm>
          <a:off x="241300" y="1084003"/>
          <a:ext cx="5854700" cy="4320099"/>
        </p:xfrm>
        <a:graphic>
          <a:graphicData uri="http://schemas.openxmlformats.org/drawingml/2006/table">
            <a:tbl>
              <a:tblPr/>
              <a:tblGrid>
                <a:gridCol w="2120900">
                  <a:extLst>
                    <a:ext uri="{9D8B030D-6E8A-4147-A177-3AD203B41FA5}">
                      <a16:colId xmlns:a16="http://schemas.microsoft.com/office/drawing/2014/main" val="33341027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83400466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198704544"/>
                    </a:ext>
                  </a:extLst>
                </a:gridCol>
              </a:tblGrid>
              <a:tr h="469344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ENTÈVAL ANT DÒZ YO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BC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VAKSEN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BC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ESKÈM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4B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545688"/>
                  </a:ext>
                </a:extLst>
              </a:tr>
              <a:tr h="458677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PREMYE VIZIT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DOUB GRANMOUN²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3554875"/>
                  </a:ext>
                </a:extLst>
              </a:tr>
              <a:tr h="2773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LAFYÈV JÒN³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DÒZ INIK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632389"/>
                  </a:ext>
                </a:extLst>
              </a:tr>
              <a:tr h="23467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EPATITIS B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PREMYE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0840845"/>
                  </a:ext>
                </a:extLst>
              </a:tr>
              <a:tr h="3306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4489972"/>
                  </a:ext>
                </a:extLst>
              </a:tr>
              <a:tr h="45867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  <a:r>
                        <a:rPr lang="pt-BR" sz="12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MWA APRÈ PREMYE VIZIT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DOUB GRANMOUN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4564004"/>
                  </a:ext>
                </a:extLst>
              </a:tr>
              <a:tr h="2773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EPATITIS B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7155709"/>
                  </a:ext>
                </a:extLst>
              </a:tr>
              <a:tr h="45867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4-6 </a:t>
                      </a:r>
                      <a:r>
                        <a:rPr lang="pt-BR" sz="1200" b="1" i="0" u="none" strike="noStrike">
                          <a:solidFill>
                            <a:srgbClr val="221F1F"/>
                          </a:solidFill>
                          <a:effectLst/>
                          <a:latin typeface="Arial" panose="020B0604020202020204" pitchFamily="34" charset="0"/>
                        </a:rPr>
                        <a:t>MWA APRÈ PREMYE VIZIT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– DOUB GRANMOUN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TWAZYÈM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354344"/>
                  </a:ext>
                </a:extLst>
              </a:tr>
              <a:tr h="2773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EPATITIS B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TWAZYÈM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0440005"/>
                  </a:ext>
                </a:extLst>
              </a:tr>
              <a:tr h="34134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COVID-19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857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496950"/>
                  </a:ext>
                </a:extLst>
              </a:tr>
              <a:tr h="45867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CHAK 10 LANE POU LAVI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dT - DOUB GRANMOUN8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RANFÒSMAN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027403"/>
                  </a:ext>
                </a:extLst>
              </a:tr>
              <a:tr h="27734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CHAK LANE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ENFLIYANS 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DÒZ INIK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9071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6FA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"/>
          <p:cNvSpPr txBox="1"/>
          <p:nvPr/>
        </p:nvSpPr>
        <p:spPr>
          <a:xfrm>
            <a:off x="295275" y="439817"/>
            <a:ext cx="8402158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B5548E"/>
                </a:solidFill>
                <a:latin typeface="Arial" panose="020B0604020202020204" pitchFamily="34" charset="0"/>
                <a:ea typeface="Libre Franklin Medium"/>
                <a:cs typeface="Arial" panose="020B0604020202020204" pitchFamily="34" charset="0"/>
                <a:sym typeface="Libre Franklin Medium"/>
              </a:rPr>
              <a:t>KALANDRIYE VAKSINASYON</a:t>
            </a:r>
            <a:r>
              <a:rPr lang="en-US" sz="2000" b="1" dirty="0">
                <a:solidFill>
                  <a:srgbClr val="B5548E"/>
                </a:solidFill>
                <a:latin typeface="Arial" panose="020B0604020202020204" pitchFamily="34" charset="0"/>
                <a:ea typeface="Libre Franklin Medium"/>
                <a:cs typeface="Arial" panose="020B0604020202020204" pitchFamily="34" charset="0"/>
                <a:sym typeface="Arial"/>
              </a:rPr>
              <a:t> | </a:t>
            </a:r>
            <a:r>
              <a:rPr lang="en-US" sz="2000" i="0" u="none" strike="noStrike" cap="none" dirty="0" err="1">
                <a:solidFill>
                  <a:srgbClr val="B5548E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Gwosès</a:t>
            </a:r>
            <a:r>
              <a:rPr lang="en-US" sz="2000" i="0" u="none" strike="noStrike" cap="none" dirty="0">
                <a:solidFill>
                  <a:srgbClr val="B5548E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 </a:t>
            </a:r>
            <a:r>
              <a:rPr lang="en-US" sz="2000" i="0" u="none" strike="noStrike" cap="none" dirty="0" err="1">
                <a:solidFill>
                  <a:srgbClr val="B5548E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ak</a:t>
            </a:r>
            <a:r>
              <a:rPr lang="en-US" sz="2000" i="0" u="none" strike="noStrike" cap="none" dirty="0">
                <a:solidFill>
                  <a:srgbClr val="B5548E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 </a:t>
            </a:r>
            <a:r>
              <a:rPr lang="en-US" sz="2000" i="0" u="none" strike="noStrike" cap="none" dirty="0" err="1">
                <a:solidFill>
                  <a:srgbClr val="B5548E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aprè</a:t>
            </a:r>
            <a:r>
              <a:rPr lang="en-US" sz="2000" i="0" u="none" strike="noStrike" cap="none" dirty="0">
                <a:solidFill>
                  <a:srgbClr val="B5548E"/>
                </a:solidFill>
                <a:latin typeface="Arial" panose="020B0604020202020204" pitchFamily="34" charset="0"/>
                <a:ea typeface="Cambria"/>
                <a:cs typeface="Arial" panose="020B0604020202020204" pitchFamily="34" charset="0"/>
                <a:sym typeface="Cambria"/>
              </a:rPr>
              <a:t> akouchma¹</a:t>
            </a:r>
            <a:endParaRPr sz="2000" i="0" u="none" strike="noStrike" cap="none" dirty="0">
              <a:solidFill>
                <a:srgbClr val="B5548E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Google Shape;304;p1">
            <a:extLst>
              <a:ext uri="{FF2B5EF4-FFF2-40B4-BE49-F238E27FC236}">
                <a16:creationId xmlns:a16="http://schemas.microsoft.com/office/drawing/2014/main" id="{4319404E-60B3-308C-DF18-75081ED402DA}"/>
              </a:ext>
            </a:extLst>
          </p:cNvPr>
          <p:cNvSpPr txBox="1"/>
          <p:nvPr/>
        </p:nvSpPr>
        <p:spPr>
          <a:xfrm>
            <a:off x="295275" y="6017106"/>
            <a:ext cx="50292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Sous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Sekretarya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Minisipal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Sante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(SMS) /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Pwogram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Minisipal</a:t>
            </a:r>
            <a:r>
              <a:rPr lang="pt-BR" sz="1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1000" b="1" i="0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Imunizasyon</a:t>
            </a:r>
            <a:endParaRPr lang="pt-BR" sz="1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26EA04A-C36F-3788-3A3F-71F475D24E01}"/>
              </a:ext>
            </a:extLst>
          </p:cNvPr>
          <p:cNvSpPr txBox="1"/>
          <p:nvPr/>
        </p:nvSpPr>
        <p:spPr>
          <a:xfrm>
            <a:off x="5921518" y="1377333"/>
            <a:ext cx="572239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eskèm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vaksinasyon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konplete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kalandriye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vaksinasyon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kòmanse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a.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resevwa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plis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Penta,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Tetravalan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DTP, DT, DTPa, dTpa OSWA dT,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ranfòsman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dTpa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20yèm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minimòm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eyapati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B a se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dTpa 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20yèm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twò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dTpa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vizit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epi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konplete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dT 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nesesè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Si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dTpa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pandan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li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akouchman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eyapati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kapab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depi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twazyèm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omwens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nenpòt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etap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peryòd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chak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kèlkeswa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kantite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deja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sil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te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gentan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pandan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peryòd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gwosès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Sil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pat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aplike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SCR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lopital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bay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li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premye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vizit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sant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sante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Gade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sil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nesesè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pran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randevou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dezyèm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adolesan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fèk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akouche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oswa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jiska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29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Pou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adolesan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aprè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akouchman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jiska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29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lane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pwofesyonèl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sante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rekòmande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SCR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entèval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minimòm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4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semèn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Lòt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ki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fék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akouche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dwe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genyen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omwens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yon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dòz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id="{C9BE16D4-F4BE-6305-E2B4-FAB08451ED50}"/>
              </a:ext>
            </a:extLst>
          </p:cNvPr>
          <p:cNvGrpSpPr/>
          <p:nvPr/>
        </p:nvGrpSpPr>
        <p:grpSpPr>
          <a:xfrm>
            <a:off x="9136887" y="184967"/>
            <a:ext cx="2623012" cy="823334"/>
            <a:chOff x="8759846" y="207395"/>
            <a:chExt cx="3058733" cy="960102"/>
          </a:xfrm>
        </p:grpSpPr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7EC78AC5-B36E-2332-03D9-5C40FFB75734}"/>
                </a:ext>
              </a:extLst>
            </p:cNvPr>
            <p:cNvSpPr/>
            <p:nvPr/>
          </p:nvSpPr>
          <p:spPr>
            <a:xfrm>
              <a:off x="8759846" y="207395"/>
              <a:ext cx="3058733" cy="96010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lang="pt-BR"/>
            </a:p>
          </p:txBody>
        </p:sp>
        <p:pic>
          <p:nvPicPr>
            <p:cNvPr id="8" name="Imagem 7" descr="Uma imagem contendo desenho, camisa&#10;&#10;Descrição gerada automaticamente">
              <a:extLst>
                <a:ext uri="{FF2B5EF4-FFF2-40B4-BE49-F238E27FC236}">
                  <a16:creationId xmlns:a16="http://schemas.microsoft.com/office/drawing/2014/main" id="{C3771A10-3B77-778F-E447-C0D2F844A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923368" y="306300"/>
              <a:ext cx="2759952" cy="741626"/>
            </a:xfrm>
            <a:prstGeom prst="rect">
              <a:avLst/>
            </a:prstGeom>
          </p:spPr>
        </p:pic>
      </p:grp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E73E085-1761-8967-32D5-DA33481A77E3}"/>
              </a:ext>
            </a:extLst>
          </p:cNvPr>
          <p:cNvSpPr txBox="1"/>
          <p:nvPr/>
        </p:nvSpPr>
        <p:spPr>
          <a:xfrm>
            <a:off x="6096000" y="5347651"/>
            <a:ext cx="521704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timoun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DTP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trip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bakteri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DTPa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aselilè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dTpa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adsòbe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kont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difteri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tetanòs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pertisis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aselilè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pou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granmoun</a:t>
            </a:r>
            <a:endParaRPr lang="pt-BR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VRS –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Vaksen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viris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ensisitiyèl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respiratwa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ak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 B (</a:t>
            </a:r>
            <a:r>
              <a:rPr lang="pt-B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rekonbinan</a:t>
            </a:r>
            <a:r>
              <a:rPr lang="pt-BR" sz="9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3D8F880-CAAE-B281-B3AB-3C5CF33A1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541537"/>
              </p:ext>
            </p:extLst>
          </p:nvPr>
        </p:nvGraphicFramePr>
        <p:xfrm>
          <a:off x="295275" y="1150874"/>
          <a:ext cx="5369255" cy="4423236"/>
        </p:xfrm>
        <a:graphic>
          <a:graphicData uri="http://schemas.openxmlformats.org/drawingml/2006/table">
            <a:tbl>
              <a:tblPr firstRow="1" firstCol="1" bandRow="1"/>
              <a:tblGrid>
                <a:gridCol w="1588646">
                  <a:extLst>
                    <a:ext uri="{9D8B030D-6E8A-4147-A177-3AD203B41FA5}">
                      <a16:colId xmlns:a16="http://schemas.microsoft.com/office/drawing/2014/main" val="618652039"/>
                    </a:ext>
                  </a:extLst>
                </a:gridCol>
                <a:gridCol w="2403071">
                  <a:extLst>
                    <a:ext uri="{9D8B030D-6E8A-4147-A177-3AD203B41FA5}">
                      <a16:colId xmlns:a16="http://schemas.microsoft.com/office/drawing/2014/main" val="2546807862"/>
                    </a:ext>
                  </a:extLst>
                </a:gridCol>
                <a:gridCol w="1377538">
                  <a:extLst>
                    <a:ext uri="{9D8B030D-6E8A-4147-A177-3AD203B41FA5}">
                      <a16:colId xmlns:a16="http://schemas.microsoft.com/office/drawing/2014/main" val="23661230"/>
                    </a:ext>
                  </a:extLst>
                </a:gridCol>
              </a:tblGrid>
              <a:tr h="47993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ENTÈVAL ANT DÒZ YO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4D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VAKSEN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4DA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ESKÈM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4D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561725"/>
                  </a:ext>
                </a:extLst>
              </a:tr>
              <a:tr h="26798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PREMYE VIZIT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 - DOUB GRANMOUN²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PREMYE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7333069"/>
                  </a:ext>
                </a:extLst>
              </a:tr>
              <a:tr h="2679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EPATITIS B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PREMYE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134443"/>
                  </a:ext>
                </a:extLst>
              </a:tr>
              <a:tr h="26798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MWA APRÈ PREMYE VIZIT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 - DOUB GRANMOUN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027720"/>
                  </a:ext>
                </a:extLst>
              </a:tr>
              <a:tr h="3167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EPATITIS B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7614784"/>
                  </a:ext>
                </a:extLst>
              </a:tr>
              <a:tr h="31670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4-6 MWA APRÈ PREMYE VIZIT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dTpa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TWAZYÈM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117418"/>
                  </a:ext>
                </a:extLst>
              </a:tr>
              <a:tr h="3167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EPATITIS B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TWAZYÈM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077067"/>
                  </a:ext>
                </a:extLst>
              </a:tr>
              <a:tr h="47993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28YÈM SEMÈN GWOSÈS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VRS tip A ak tip B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YON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031562"/>
                  </a:ext>
                </a:extLst>
              </a:tr>
              <a:tr h="26798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NENPÒT MOMAN NAN ETAP GWOSÈS LA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COVID-19⁶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YON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2994776"/>
                  </a:ext>
                </a:extLst>
              </a:tr>
              <a:tr h="44582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ENFLIYANS⁶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YON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8493614"/>
                  </a:ext>
                </a:extLst>
              </a:tr>
              <a:tr h="267985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APRÈ AKOUCHMAN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COVID-19⁷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YON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380340"/>
                  </a:ext>
                </a:extLst>
              </a:tr>
              <a:tr h="31670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ENFLIYANS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YON DÒZ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712398"/>
                  </a:ext>
                </a:extLst>
              </a:tr>
              <a:tr h="4107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LAWOUJÓL-MALMOUTON-RIBEYÒL (SCR)</a:t>
                      </a:r>
                      <a:r>
                        <a:rPr lang="pt-BR" sz="12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DÒZ INIK</a:t>
                      </a:r>
                      <a:r>
                        <a:rPr lang="pt-BR" sz="12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9349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o Office 2013 - 2022">
  <a:themeElements>
    <a:clrScheme name="Tema do 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398df9c-fd0c-4829-a003-c770a1c4a063}" enabled="0" method="" siteId="{f398df9c-fd0c-4829-a003-c770a1c4a06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424</TotalTime>
  <Words>2076</Words>
  <Application>Microsoft Office PowerPoint</Application>
  <PresentationFormat>Widescreen</PresentationFormat>
  <Paragraphs>261</Paragraphs>
  <Slides>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 Light</vt:lpstr>
      <vt:lpstr>Libre Franklin Medium</vt:lpstr>
      <vt:lpstr>Calibri</vt:lpstr>
      <vt:lpstr>Tema do Office 2013 - 2022</vt:lpstr>
      <vt:lpstr>KALANDRIYE VAKSINASYON | Timoun jiska sizan</vt:lpstr>
      <vt:lpstr>KALANDRIYE VAKSINASYON | Timoun (apati 7 tan) ak adolesan¹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Katia Aparecida Kawasaki</dc:creator>
  <cp:lastModifiedBy>Katia Aparecida Kawasaki</cp:lastModifiedBy>
  <cp:revision>4</cp:revision>
  <dcterms:created xsi:type="dcterms:W3CDTF">2025-09-03T17:12:47Z</dcterms:created>
  <dcterms:modified xsi:type="dcterms:W3CDTF">2026-08-21T17:21:28Z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