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93" r:id="rId2"/>
    <p:sldId id="265" r:id="rId3"/>
    <p:sldId id="294" r:id="rId4"/>
    <p:sldId id="295" r:id="rId5"/>
    <p:sldId id="296" r:id="rId6"/>
    <p:sldId id="297" r:id="rId7"/>
    <p:sldId id="300" r:id="rId8"/>
    <p:sldId id="302" r:id="rId9"/>
    <p:sldId id="298" r:id="rId10"/>
    <p:sldId id="301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4A3AE-F3AC-4EB6-B802-D5CE9A598360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7A037-0694-474B-9104-C516E2CBCE5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63416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>
            <a:extLst>
              <a:ext uri="{FF2B5EF4-FFF2-40B4-BE49-F238E27FC236}">
                <a16:creationId xmlns:a16="http://schemas.microsoft.com/office/drawing/2014/main" id="{CF0ACB11-2E51-4AF5-A5F1-A25278A6FF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Espaço Reservado para Anotações 2">
            <a:extLst>
              <a:ext uri="{FF2B5EF4-FFF2-40B4-BE49-F238E27FC236}">
                <a16:creationId xmlns:a16="http://schemas.microsoft.com/office/drawing/2014/main" id="{AB713314-15A6-4A70-A5E6-EBBC5E7026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23556" name="Espaço Reservado para Número de Slide 3">
            <a:extLst>
              <a:ext uri="{FF2B5EF4-FFF2-40B4-BE49-F238E27FC236}">
                <a16:creationId xmlns:a16="http://schemas.microsoft.com/office/drawing/2014/main" id="{6A5D1630-58BA-42D4-AE9B-546A8828270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31800"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defTabSz="431800"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defTabSz="431800"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defTabSz="431800"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defTabSz="431800"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431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30213" algn="l"/>
                <a:tab pos="862013" algn="l"/>
                <a:tab pos="1295400" algn="l"/>
                <a:tab pos="1727200" algn="l"/>
                <a:tab pos="2159000" algn="l"/>
                <a:tab pos="2590800" algn="l"/>
                <a:tab pos="3024188" algn="l"/>
                <a:tab pos="3455988" algn="l"/>
                <a:tab pos="3887788" algn="l"/>
                <a:tab pos="4319588" algn="l"/>
                <a:tab pos="4751388" algn="l"/>
                <a:tab pos="5184775" algn="l"/>
                <a:tab pos="5616575" algn="l"/>
                <a:tab pos="6048375" algn="l"/>
                <a:tab pos="6480175" algn="l"/>
                <a:tab pos="6913563" algn="l"/>
                <a:tab pos="7345363" algn="l"/>
                <a:tab pos="7777163" algn="l"/>
                <a:tab pos="8208963" algn="l"/>
                <a:tab pos="86407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fld id="{6B447ED8-4102-4546-A8E1-26EEF849FA8E}" type="slidenum">
              <a:rPr lang="pt-BR" altLang="pt-BR" sz="1200" smtClean="0">
                <a:solidFill>
                  <a:srgbClr val="000000"/>
                </a:solidFill>
              </a:rPr>
              <a:pPr/>
              <a:t>2</a:t>
            </a:fld>
            <a:endParaRPr lang="pt-BR" alt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1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948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7483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2030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3281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3860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5894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086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745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050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52060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D0B3FAA4-2F48-4464-94F5-51A70B0ADBD3}" type="datetimeFigureOut">
              <a:rPr lang="pt-BR" smtClean="0"/>
              <a:t>21/05/2025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92AFB01E-7ABC-4773-B190-7E5BFEB46F7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50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prefeitura.sp.gov.br/cidade/secretarias/saude/vigilancia_em_saude/saude_do_trabalhador/index.php?p=318952" TargetMode="External"/><Relationship Id="rId7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2">
            <a:extLst>
              <a:ext uri="{FF2B5EF4-FFF2-40B4-BE49-F238E27FC236}">
                <a16:creationId xmlns:a16="http://schemas.microsoft.com/office/drawing/2014/main" id="{6157297E-B7B4-4D6A-B210-F8C2245FAD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27100" y="505314"/>
            <a:ext cx="10337800" cy="1123950"/>
          </a:xfrm>
        </p:spPr>
        <p:txBody>
          <a:bodyPr>
            <a:noAutofit/>
          </a:bodyPr>
          <a:lstStyle/>
          <a:p>
            <a:pPr algn="ctr"/>
            <a:r>
              <a:rPr lang="pt-BR" altLang="pt-BR" sz="3600" b="1" dirty="0">
                <a:solidFill>
                  <a:schemeClr val="tx1"/>
                </a:solidFill>
                <a:latin typeface="Bahnschrift SemiBold Condensed" panose="020B0502040204020203" pitchFamily="34" charset="0"/>
              </a:rPr>
              <a:t>Retrospectiva da Saúde do Trabalhador no Município de São Paulo 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D2E478DD-AC54-4E8A-8FDE-47AEB73D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2225118-39FD-46C3-9090-7461A03E7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222" y="1896310"/>
            <a:ext cx="7571555" cy="345013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F4688D3-80D4-4F02-B241-C8982847CB3C}"/>
              </a:ext>
            </a:extLst>
          </p:cNvPr>
          <p:cNvSpPr/>
          <p:nvPr/>
        </p:nvSpPr>
        <p:spPr>
          <a:xfrm>
            <a:off x="355600" y="6426200"/>
            <a:ext cx="17780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F8D9BB80-F300-4C50-9937-B8B28418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-76201" y="-736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2">
            <a:extLst>
              <a:ext uri="{FF2B5EF4-FFF2-40B4-BE49-F238E27FC236}">
                <a16:creationId xmlns:a16="http://schemas.microsoft.com/office/drawing/2014/main" id="{AB573A94-0E8C-4117-9F0C-3512A6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128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 dirty="0" err="1">
                <a:solidFill>
                  <a:srgbClr val="E64646"/>
                </a:solidFill>
                <a:latin typeface="Libre Baskerville Bold" panose="020B0604020202020204"/>
              </a:rPr>
              <a:t>Linha</a:t>
            </a:r>
            <a:r>
              <a:rPr lang="en-US" altLang="pt-BR" sz="4000" dirty="0">
                <a:solidFill>
                  <a:srgbClr val="E64646"/>
                </a:solidFill>
                <a:latin typeface="Libre Baskerville Bold" panose="020B0604020202020204"/>
              </a:rPr>
              <a:t> do Tempo – Saúde do Trabalhador</a:t>
            </a:r>
          </a:p>
          <a:p>
            <a:pPr>
              <a:lnSpc>
                <a:spcPts val="5200"/>
              </a:lnSpc>
            </a:pPr>
            <a:r>
              <a:rPr lang="en-US" altLang="pt-BR" sz="3500" dirty="0">
                <a:solidFill>
                  <a:srgbClr val="E64646"/>
                </a:solidFill>
                <a:latin typeface="Libre Baskerville Bold" panose="020B0604020202020204"/>
              </a:rPr>
              <a:t>5ª </a:t>
            </a:r>
            <a:r>
              <a:rPr lang="en-US" altLang="pt-BR" sz="3500" dirty="0" err="1">
                <a:solidFill>
                  <a:srgbClr val="E64646"/>
                </a:solidFill>
                <a:latin typeface="Libre Baskerville Bold" panose="020B0604020202020204"/>
              </a:rPr>
              <a:t>Conferência</a:t>
            </a:r>
            <a:r>
              <a:rPr lang="en-US" altLang="pt-BR" sz="3500" dirty="0">
                <a:solidFill>
                  <a:srgbClr val="E64646"/>
                </a:solidFill>
                <a:latin typeface="Libre Baskerville Bold" panose="020B0604020202020204"/>
              </a:rPr>
              <a:t> Municipal de Saúde do Trabalhador - 2025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1110DDC-FAF0-4B75-ACE1-2E4CEADB72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31555" r="25025" b="19862"/>
          <a:stretch/>
        </p:blipFill>
        <p:spPr>
          <a:xfrm>
            <a:off x="411609" y="1463280"/>
            <a:ext cx="11216379" cy="532108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93FFDC17-A049-4501-8670-B57E3D195C98}"/>
              </a:ext>
            </a:extLst>
          </p:cNvPr>
          <p:cNvSpPr txBox="1"/>
          <p:nvPr/>
        </p:nvSpPr>
        <p:spPr>
          <a:xfrm>
            <a:off x="895350" y="5295900"/>
            <a:ext cx="247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Oficina Preparatória para a 5ª CMSTT, organizada pela Sé (05/02/25)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97F5F85-C93F-4C6C-883A-544A9CE538A0}"/>
              </a:ext>
            </a:extLst>
          </p:cNvPr>
          <p:cNvSpPr txBox="1"/>
          <p:nvPr/>
        </p:nvSpPr>
        <p:spPr>
          <a:xfrm>
            <a:off x="3448049" y="5295900"/>
            <a:ext cx="25717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Pré-conferência de Saúde do Trabalhador e Trabalhadora da Região Centro (22/02/25)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EF210D1-9B69-41B3-9331-ACAFBE2020A1}"/>
              </a:ext>
            </a:extLst>
          </p:cNvPr>
          <p:cNvSpPr txBox="1"/>
          <p:nvPr/>
        </p:nvSpPr>
        <p:spPr>
          <a:xfrm>
            <a:off x="6156325" y="5296228"/>
            <a:ext cx="2321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Pré-conferência de Saúde do Trabalhador da região Oeste (22/02/25).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9C24C71-DAC3-49FE-AFE0-8D9C0E75B23E}"/>
              </a:ext>
            </a:extLst>
          </p:cNvPr>
          <p:cNvSpPr txBox="1"/>
          <p:nvPr/>
        </p:nvSpPr>
        <p:spPr>
          <a:xfrm>
            <a:off x="8777461" y="5295900"/>
            <a:ext cx="2550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/>
              <a:t>5ª Conferência Municipal de Saúde do Trabalhador e da Trabalhadora (03 e 04/04/25).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B4D384CA-A66F-4234-B45B-F73DEB3DE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31" t="18135" b="12601"/>
          <a:stretch/>
        </p:blipFill>
        <p:spPr>
          <a:xfrm>
            <a:off x="3371850" y="1776196"/>
            <a:ext cx="2571751" cy="193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051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077443F5-26D1-43B0-AB80-0E4080975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AutoShape 3">
            <a:extLst>
              <a:ext uri="{FF2B5EF4-FFF2-40B4-BE49-F238E27FC236}">
                <a16:creationId xmlns:a16="http://schemas.microsoft.com/office/drawing/2014/main" id="{2A95E4CA-3A15-40EC-A432-9526B676285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342900" y="4027488"/>
            <a:ext cx="1046163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76" name="AutoShape 4">
            <a:extLst>
              <a:ext uri="{FF2B5EF4-FFF2-40B4-BE49-F238E27FC236}">
                <a16:creationId xmlns:a16="http://schemas.microsoft.com/office/drawing/2014/main" id="{DE84CB34-07EE-4E24-B63C-223C40B6511B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710613" y="4008438"/>
            <a:ext cx="1046162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77" name="AutoShape 5">
            <a:extLst>
              <a:ext uri="{FF2B5EF4-FFF2-40B4-BE49-F238E27FC236}">
                <a16:creationId xmlns:a16="http://schemas.microsoft.com/office/drawing/2014/main" id="{07FFE2F7-6250-4A95-A693-144F2B0ABE3D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4527550" y="4008438"/>
            <a:ext cx="1046163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grpSp>
        <p:nvGrpSpPr>
          <p:cNvPr id="28678" name="Group 6">
            <a:extLst>
              <a:ext uri="{FF2B5EF4-FFF2-40B4-BE49-F238E27FC236}">
                <a16:creationId xmlns:a16="http://schemas.microsoft.com/office/drawing/2014/main" id="{C78F606C-4889-434C-8039-248962FF0A0D}"/>
              </a:ext>
            </a:extLst>
          </p:cNvPr>
          <p:cNvGrpSpPr>
            <a:grpSpLocks/>
          </p:cNvGrpSpPr>
          <p:nvPr/>
        </p:nvGrpSpPr>
        <p:grpSpPr bwMode="auto">
          <a:xfrm>
            <a:off x="1389063" y="3933825"/>
            <a:ext cx="1046162" cy="187325"/>
            <a:chOff x="0" y="0"/>
            <a:chExt cx="413345" cy="74221"/>
          </a:xfrm>
        </p:grpSpPr>
        <p:sp>
          <p:nvSpPr>
            <p:cNvPr id="28721" name="Freeform 7">
              <a:extLst>
                <a:ext uri="{FF2B5EF4-FFF2-40B4-BE49-F238E27FC236}">
                  <a16:creationId xmlns:a16="http://schemas.microsoft.com/office/drawing/2014/main" id="{409AC6AA-AC6E-4BC5-8EFB-27398A20E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13345" cy="74221"/>
            </a:xfrm>
            <a:custGeom>
              <a:avLst/>
              <a:gdLst>
                <a:gd name="T0" fmla="*/ 0 w 413345"/>
                <a:gd name="T1" fmla="*/ 0 h 74221"/>
                <a:gd name="T2" fmla="*/ 413345 w 413345"/>
                <a:gd name="T3" fmla="*/ 0 h 74221"/>
                <a:gd name="T4" fmla="*/ 413345 w 413345"/>
                <a:gd name="T5" fmla="*/ 74221 h 74221"/>
                <a:gd name="T6" fmla="*/ 0 w 413345"/>
                <a:gd name="T7" fmla="*/ 74221 h 74221"/>
                <a:gd name="T8" fmla="*/ 0 w 413345"/>
                <a:gd name="T9" fmla="*/ 0 h 74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3345" h="74221">
                  <a:moveTo>
                    <a:pt x="0" y="0"/>
                  </a:moveTo>
                  <a:lnTo>
                    <a:pt x="413345" y="0"/>
                  </a:lnTo>
                  <a:lnTo>
                    <a:pt x="413345" y="74221"/>
                  </a:lnTo>
                  <a:lnTo>
                    <a:pt x="0" y="7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22" name="TextBox 8">
              <a:extLst>
                <a:ext uri="{FF2B5EF4-FFF2-40B4-BE49-F238E27FC236}">
                  <a16:creationId xmlns:a16="http://schemas.microsoft.com/office/drawing/2014/main" id="{E30A1375-769B-4F38-856F-3E0D35E194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/>
            <a:p>
              <a:pPr algn="ctr">
                <a:lnSpc>
                  <a:spcPts val="1963"/>
                </a:lnSpc>
              </a:pPr>
              <a:endParaRPr lang="pt-BR" altLang="pt-BR" sz="1600"/>
            </a:p>
          </p:txBody>
        </p:sp>
      </p:grpSp>
      <p:grpSp>
        <p:nvGrpSpPr>
          <p:cNvPr id="28679" name="Group 9">
            <a:extLst>
              <a:ext uri="{FF2B5EF4-FFF2-40B4-BE49-F238E27FC236}">
                <a16:creationId xmlns:a16="http://schemas.microsoft.com/office/drawing/2014/main" id="{15006FF5-88E0-4A88-82DF-966DEF2B673A}"/>
              </a:ext>
            </a:extLst>
          </p:cNvPr>
          <p:cNvGrpSpPr>
            <a:grpSpLocks/>
          </p:cNvGrpSpPr>
          <p:nvPr/>
        </p:nvGrpSpPr>
        <p:grpSpPr bwMode="auto">
          <a:xfrm>
            <a:off x="3481388" y="3933825"/>
            <a:ext cx="1046162" cy="187325"/>
            <a:chOff x="0" y="0"/>
            <a:chExt cx="413345" cy="74221"/>
          </a:xfrm>
        </p:grpSpPr>
        <p:sp>
          <p:nvSpPr>
            <p:cNvPr id="28719" name="Freeform 10">
              <a:extLst>
                <a:ext uri="{FF2B5EF4-FFF2-40B4-BE49-F238E27FC236}">
                  <a16:creationId xmlns:a16="http://schemas.microsoft.com/office/drawing/2014/main" id="{AA3AA8BE-1BEB-47B8-BE41-627E4AAF7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13345" cy="74221"/>
            </a:xfrm>
            <a:custGeom>
              <a:avLst/>
              <a:gdLst>
                <a:gd name="T0" fmla="*/ 0 w 413345"/>
                <a:gd name="T1" fmla="*/ 0 h 74221"/>
                <a:gd name="T2" fmla="*/ 413345 w 413345"/>
                <a:gd name="T3" fmla="*/ 0 h 74221"/>
                <a:gd name="T4" fmla="*/ 413345 w 413345"/>
                <a:gd name="T5" fmla="*/ 74221 h 74221"/>
                <a:gd name="T6" fmla="*/ 0 w 413345"/>
                <a:gd name="T7" fmla="*/ 74221 h 74221"/>
                <a:gd name="T8" fmla="*/ 0 w 413345"/>
                <a:gd name="T9" fmla="*/ 0 h 74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3345" h="74221">
                  <a:moveTo>
                    <a:pt x="0" y="0"/>
                  </a:moveTo>
                  <a:lnTo>
                    <a:pt x="413345" y="0"/>
                  </a:lnTo>
                  <a:lnTo>
                    <a:pt x="413345" y="74221"/>
                  </a:lnTo>
                  <a:lnTo>
                    <a:pt x="0" y="7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20" name="TextBox 11">
              <a:extLst>
                <a:ext uri="{FF2B5EF4-FFF2-40B4-BE49-F238E27FC236}">
                  <a16:creationId xmlns:a16="http://schemas.microsoft.com/office/drawing/2014/main" id="{01C3545B-EBAD-4CC5-A6F2-D3B6F0659C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/>
            <a:p>
              <a:pPr algn="ctr">
                <a:lnSpc>
                  <a:spcPts val="1963"/>
                </a:lnSpc>
              </a:pPr>
              <a:endParaRPr lang="pt-BR" altLang="pt-BR" sz="1600"/>
            </a:p>
          </p:txBody>
        </p:sp>
      </p:grpSp>
      <p:grpSp>
        <p:nvGrpSpPr>
          <p:cNvPr id="28680" name="Group 12">
            <a:extLst>
              <a:ext uri="{FF2B5EF4-FFF2-40B4-BE49-F238E27FC236}">
                <a16:creationId xmlns:a16="http://schemas.microsoft.com/office/drawing/2014/main" id="{D6705333-9FB6-448E-91C9-B517173ECD2B}"/>
              </a:ext>
            </a:extLst>
          </p:cNvPr>
          <p:cNvGrpSpPr>
            <a:grpSpLocks/>
          </p:cNvGrpSpPr>
          <p:nvPr/>
        </p:nvGrpSpPr>
        <p:grpSpPr bwMode="auto">
          <a:xfrm>
            <a:off x="5572125" y="3933825"/>
            <a:ext cx="1047750" cy="187325"/>
            <a:chOff x="0" y="0"/>
            <a:chExt cx="413345" cy="74221"/>
          </a:xfrm>
        </p:grpSpPr>
        <p:sp>
          <p:nvSpPr>
            <p:cNvPr id="28717" name="Freeform 13">
              <a:extLst>
                <a:ext uri="{FF2B5EF4-FFF2-40B4-BE49-F238E27FC236}">
                  <a16:creationId xmlns:a16="http://schemas.microsoft.com/office/drawing/2014/main" id="{9D4B53B9-9F36-4417-9B7E-9FF560C7E2CB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13345" cy="74221"/>
            </a:xfrm>
            <a:custGeom>
              <a:avLst/>
              <a:gdLst>
                <a:gd name="T0" fmla="*/ 0 w 413345"/>
                <a:gd name="T1" fmla="*/ 0 h 74221"/>
                <a:gd name="T2" fmla="*/ 413345 w 413345"/>
                <a:gd name="T3" fmla="*/ 0 h 74221"/>
                <a:gd name="T4" fmla="*/ 413345 w 413345"/>
                <a:gd name="T5" fmla="*/ 74221 h 74221"/>
                <a:gd name="T6" fmla="*/ 0 w 413345"/>
                <a:gd name="T7" fmla="*/ 74221 h 74221"/>
                <a:gd name="T8" fmla="*/ 0 w 413345"/>
                <a:gd name="T9" fmla="*/ 0 h 74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3345" h="74221">
                  <a:moveTo>
                    <a:pt x="0" y="0"/>
                  </a:moveTo>
                  <a:lnTo>
                    <a:pt x="413345" y="0"/>
                  </a:lnTo>
                  <a:lnTo>
                    <a:pt x="413345" y="74221"/>
                  </a:lnTo>
                  <a:lnTo>
                    <a:pt x="0" y="7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18" name="TextBox 14">
              <a:extLst>
                <a:ext uri="{FF2B5EF4-FFF2-40B4-BE49-F238E27FC236}">
                  <a16:creationId xmlns:a16="http://schemas.microsoft.com/office/drawing/2014/main" id="{6D7F5AD7-C519-43A3-92F6-A31B31D6BE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/>
            <a:p>
              <a:pPr algn="ctr">
                <a:lnSpc>
                  <a:spcPts val="1963"/>
                </a:lnSpc>
              </a:pPr>
              <a:endParaRPr lang="pt-BR" altLang="pt-BR" sz="1600"/>
            </a:p>
          </p:txBody>
        </p:sp>
      </p:grpSp>
      <p:grpSp>
        <p:nvGrpSpPr>
          <p:cNvPr id="28681" name="Group 15">
            <a:extLst>
              <a:ext uri="{FF2B5EF4-FFF2-40B4-BE49-F238E27FC236}">
                <a16:creationId xmlns:a16="http://schemas.microsoft.com/office/drawing/2014/main" id="{1877A963-D113-4D80-A2F7-E8C46FAAC8E1}"/>
              </a:ext>
            </a:extLst>
          </p:cNvPr>
          <p:cNvGrpSpPr>
            <a:grpSpLocks/>
          </p:cNvGrpSpPr>
          <p:nvPr/>
        </p:nvGrpSpPr>
        <p:grpSpPr bwMode="auto">
          <a:xfrm>
            <a:off x="7667625" y="3933825"/>
            <a:ext cx="1046163" cy="187325"/>
            <a:chOff x="0" y="0"/>
            <a:chExt cx="413345" cy="74221"/>
          </a:xfrm>
        </p:grpSpPr>
        <p:sp>
          <p:nvSpPr>
            <p:cNvPr id="28715" name="Freeform 16">
              <a:extLst>
                <a:ext uri="{FF2B5EF4-FFF2-40B4-BE49-F238E27FC236}">
                  <a16:creationId xmlns:a16="http://schemas.microsoft.com/office/drawing/2014/main" id="{A339FCCC-0E38-453A-A9FF-6B3A1866567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13345" cy="74221"/>
            </a:xfrm>
            <a:custGeom>
              <a:avLst/>
              <a:gdLst>
                <a:gd name="T0" fmla="*/ 0 w 413345"/>
                <a:gd name="T1" fmla="*/ 0 h 74221"/>
                <a:gd name="T2" fmla="*/ 413345 w 413345"/>
                <a:gd name="T3" fmla="*/ 0 h 74221"/>
                <a:gd name="T4" fmla="*/ 413345 w 413345"/>
                <a:gd name="T5" fmla="*/ 74221 h 74221"/>
                <a:gd name="T6" fmla="*/ 0 w 413345"/>
                <a:gd name="T7" fmla="*/ 74221 h 74221"/>
                <a:gd name="T8" fmla="*/ 0 w 413345"/>
                <a:gd name="T9" fmla="*/ 0 h 74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3345" h="74221">
                  <a:moveTo>
                    <a:pt x="0" y="0"/>
                  </a:moveTo>
                  <a:lnTo>
                    <a:pt x="413345" y="0"/>
                  </a:lnTo>
                  <a:lnTo>
                    <a:pt x="413345" y="74221"/>
                  </a:lnTo>
                  <a:lnTo>
                    <a:pt x="0" y="7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16" name="TextBox 17">
              <a:extLst>
                <a:ext uri="{FF2B5EF4-FFF2-40B4-BE49-F238E27FC236}">
                  <a16:creationId xmlns:a16="http://schemas.microsoft.com/office/drawing/2014/main" id="{DDAC10F5-F638-4640-B288-DA8C8AFCB3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/>
            <a:p>
              <a:pPr algn="ctr">
                <a:lnSpc>
                  <a:spcPts val="1963"/>
                </a:lnSpc>
              </a:pPr>
              <a:endParaRPr lang="pt-BR" altLang="pt-BR" sz="1600"/>
            </a:p>
          </p:txBody>
        </p:sp>
      </p:grpSp>
      <p:grpSp>
        <p:nvGrpSpPr>
          <p:cNvPr id="28682" name="Group 18">
            <a:extLst>
              <a:ext uri="{FF2B5EF4-FFF2-40B4-BE49-F238E27FC236}">
                <a16:creationId xmlns:a16="http://schemas.microsoft.com/office/drawing/2014/main" id="{60839005-E964-4BEF-8396-0BFC5A36E1D1}"/>
              </a:ext>
            </a:extLst>
          </p:cNvPr>
          <p:cNvGrpSpPr>
            <a:grpSpLocks/>
          </p:cNvGrpSpPr>
          <p:nvPr/>
        </p:nvGrpSpPr>
        <p:grpSpPr bwMode="auto">
          <a:xfrm>
            <a:off x="9756775" y="3933825"/>
            <a:ext cx="1046163" cy="187325"/>
            <a:chOff x="0" y="0"/>
            <a:chExt cx="413345" cy="74221"/>
          </a:xfrm>
        </p:grpSpPr>
        <p:sp>
          <p:nvSpPr>
            <p:cNvPr id="28713" name="Freeform 19">
              <a:extLst>
                <a:ext uri="{FF2B5EF4-FFF2-40B4-BE49-F238E27FC236}">
                  <a16:creationId xmlns:a16="http://schemas.microsoft.com/office/drawing/2014/main" id="{3577C84E-BBDD-4831-BFE8-3EDE41DA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413345" cy="74221"/>
            </a:xfrm>
            <a:custGeom>
              <a:avLst/>
              <a:gdLst>
                <a:gd name="T0" fmla="*/ 0 w 413345"/>
                <a:gd name="T1" fmla="*/ 0 h 74221"/>
                <a:gd name="T2" fmla="*/ 413345 w 413345"/>
                <a:gd name="T3" fmla="*/ 0 h 74221"/>
                <a:gd name="T4" fmla="*/ 413345 w 413345"/>
                <a:gd name="T5" fmla="*/ 74221 h 74221"/>
                <a:gd name="T6" fmla="*/ 0 w 413345"/>
                <a:gd name="T7" fmla="*/ 74221 h 74221"/>
                <a:gd name="T8" fmla="*/ 0 w 413345"/>
                <a:gd name="T9" fmla="*/ 0 h 74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3345" h="74221">
                  <a:moveTo>
                    <a:pt x="0" y="0"/>
                  </a:moveTo>
                  <a:lnTo>
                    <a:pt x="413345" y="0"/>
                  </a:lnTo>
                  <a:lnTo>
                    <a:pt x="413345" y="74221"/>
                  </a:lnTo>
                  <a:lnTo>
                    <a:pt x="0" y="742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sp>
          <p:nvSpPr>
            <p:cNvPr id="28714" name="TextBox 20">
              <a:extLst>
                <a:ext uri="{FF2B5EF4-FFF2-40B4-BE49-F238E27FC236}">
                  <a16:creationId xmlns:a16="http://schemas.microsoft.com/office/drawing/2014/main" id="{30F313F7-B88E-4A33-A907-50468D627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3867" tIns="33867" rIns="33867" bIns="33867" anchor="ctr"/>
            <a:lstStyle/>
            <a:p>
              <a:pPr algn="ctr">
                <a:lnSpc>
                  <a:spcPts val="1963"/>
                </a:lnSpc>
              </a:pPr>
              <a:endParaRPr lang="pt-BR" altLang="pt-BR" sz="1600"/>
            </a:p>
          </p:txBody>
        </p:sp>
      </p:grpSp>
      <p:sp>
        <p:nvSpPr>
          <p:cNvPr id="28683" name="AutoShape 21">
            <a:extLst>
              <a:ext uri="{FF2B5EF4-FFF2-40B4-BE49-F238E27FC236}">
                <a16:creationId xmlns:a16="http://schemas.microsoft.com/office/drawing/2014/main" id="{DD2A2EA6-AF8B-4D3D-BE7B-533721598C42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2435225" y="4008438"/>
            <a:ext cx="1046163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84" name="AutoShape 22">
            <a:extLst>
              <a:ext uri="{FF2B5EF4-FFF2-40B4-BE49-F238E27FC236}">
                <a16:creationId xmlns:a16="http://schemas.microsoft.com/office/drawing/2014/main" id="{6B57A5E7-12C5-4BF8-B722-BF1735DD852E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0802938" y="4008438"/>
            <a:ext cx="1046162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85" name="AutoShape 23">
            <a:extLst>
              <a:ext uri="{FF2B5EF4-FFF2-40B4-BE49-F238E27FC236}">
                <a16:creationId xmlns:a16="http://schemas.microsoft.com/office/drawing/2014/main" id="{CA39757C-EB01-42D6-8138-96966D5A7223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6619875" y="4008438"/>
            <a:ext cx="104775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86" name="AutoShape 24">
            <a:extLst>
              <a:ext uri="{FF2B5EF4-FFF2-40B4-BE49-F238E27FC236}">
                <a16:creationId xmlns:a16="http://schemas.microsoft.com/office/drawing/2014/main" id="{4C2FE00A-012A-4937-BDE7-CF70FAC5C0B7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1389063" y="4008438"/>
            <a:ext cx="1046162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8687" name="AutoShape 25">
            <a:extLst>
              <a:ext uri="{FF2B5EF4-FFF2-40B4-BE49-F238E27FC236}">
                <a16:creationId xmlns:a16="http://schemas.microsoft.com/office/drawing/2014/main" id="{98E5F756-9BB3-4834-9C20-1B90313EF01A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9756775" y="4008438"/>
            <a:ext cx="1046163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E5614B5-3DE9-4D67-9688-C0DFA2BEB64A}"/>
              </a:ext>
            </a:extLst>
          </p:cNvPr>
          <p:cNvSpPr/>
          <p:nvPr/>
        </p:nvSpPr>
        <p:spPr>
          <a:xfrm>
            <a:off x="262882" y="1120116"/>
            <a:ext cx="11586218" cy="56274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B75F6F5-C21C-4787-A8B1-62D55D15A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1127590"/>
            <a:ext cx="11110913" cy="5158242"/>
          </a:xfrm>
          <a:prstGeom prst="rect">
            <a:avLst/>
          </a:prstGeom>
        </p:spPr>
      </p:pic>
      <p:sp>
        <p:nvSpPr>
          <p:cNvPr id="29" name="TextBox 29">
            <a:extLst>
              <a:ext uri="{FF2B5EF4-FFF2-40B4-BE49-F238E27FC236}">
                <a16:creationId xmlns:a16="http://schemas.microsoft.com/office/drawing/2014/main" id="{21E45750-1113-4413-BFCB-944493A8F065}"/>
              </a:ext>
            </a:extLst>
          </p:cNvPr>
          <p:cNvSpPr txBox="1"/>
          <p:nvPr/>
        </p:nvSpPr>
        <p:spPr>
          <a:xfrm>
            <a:off x="940577" y="1411846"/>
            <a:ext cx="1227138" cy="3365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799"/>
              </a:lnSpc>
              <a:defRPr/>
            </a:pPr>
            <a:r>
              <a:rPr lang="en-US" sz="2333" dirty="0">
                <a:solidFill>
                  <a:srgbClr val="E64646"/>
                </a:solidFill>
                <a:latin typeface="Libre Baskerville Bold"/>
              </a:rPr>
              <a:t>1997</a:t>
            </a:r>
          </a:p>
        </p:txBody>
      </p:sp>
      <p:sp>
        <p:nvSpPr>
          <p:cNvPr id="30" name="TextBox 30">
            <a:extLst>
              <a:ext uri="{FF2B5EF4-FFF2-40B4-BE49-F238E27FC236}">
                <a16:creationId xmlns:a16="http://schemas.microsoft.com/office/drawing/2014/main" id="{3C093143-F01D-42B3-87EB-05E38F8AE2E6}"/>
              </a:ext>
            </a:extLst>
          </p:cNvPr>
          <p:cNvSpPr txBox="1"/>
          <p:nvPr/>
        </p:nvSpPr>
        <p:spPr>
          <a:xfrm>
            <a:off x="5010945" y="1401379"/>
            <a:ext cx="1390650" cy="338137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799"/>
              </a:lnSpc>
              <a:defRPr/>
            </a:pPr>
            <a:r>
              <a:rPr lang="en-US" sz="2333" dirty="0">
                <a:solidFill>
                  <a:srgbClr val="E64646"/>
                </a:solidFill>
                <a:latin typeface="Libre Baskerville Bold"/>
              </a:rPr>
              <a:t>2006/07</a:t>
            </a:r>
          </a:p>
        </p:txBody>
      </p:sp>
      <p:sp>
        <p:nvSpPr>
          <p:cNvPr id="31" name="TextBox 31">
            <a:extLst>
              <a:ext uri="{FF2B5EF4-FFF2-40B4-BE49-F238E27FC236}">
                <a16:creationId xmlns:a16="http://schemas.microsoft.com/office/drawing/2014/main" id="{9E830AF6-4C31-424A-965B-FC5FD3B4C83A}"/>
              </a:ext>
            </a:extLst>
          </p:cNvPr>
          <p:cNvSpPr txBox="1"/>
          <p:nvPr/>
        </p:nvSpPr>
        <p:spPr>
          <a:xfrm>
            <a:off x="9359900" y="1416496"/>
            <a:ext cx="1227137" cy="3365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799"/>
              </a:lnSpc>
              <a:defRPr/>
            </a:pPr>
            <a:r>
              <a:rPr lang="en-US" sz="2333" dirty="0">
                <a:solidFill>
                  <a:srgbClr val="E64646"/>
                </a:solidFill>
                <a:latin typeface="Libre Baskerville Bold"/>
              </a:rPr>
              <a:t>2025</a:t>
            </a:r>
          </a:p>
        </p:txBody>
      </p:sp>
      <p:sp>
        <p:nvSpPr>
          <p:cNvPr id="32" name="TextBox 32">
            <a:extLst>
              <a:ext uri="{FF2B5EF4-FFF2-40B4-BE49-F238E27FC236}">
                <a16:creationId xmlns:a16="http://schemas.microsoft.com/office/drawing/2014/main" id="{00201F51-07EF-4AEB-A910-EB7F8B41D7BF}"/>
              </a:ext>
            </a:extLst>
          </p:cNvPr>
          <p:cNvSpPr txBox="1"/>
          <p:nvPr/>
        </p:nvSpPr>
        <p:spPr>
          <a:xfrm>
            <a:off x="2958306" y="1411846"/>
            <a:ext cx="1227138" cy="3365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799"/>
              </a:lnSpc>
              <a:defRPr/>
            </a:pPr>
            <a:r>
              <a:rPr lang="en-US" sz="2333" dirty="0">
                <a:solidFill>
                  <a:srgbClr val="E64646"/>
                </a:solidFill>
                <a:latin typeface="Libre Baskerville Bold"/>
              </a:rPr>
              <a:t>1999</a:t>
            </a:r>
          </a:p>
        </p:txBody>
      </p:sp>
      <p:sp>
        <p:nvSpPr>
          <p:cNvPr id="33" name="TextBox 33">
            <a:extLst>
              <a:ext uri="{FF2B5EF4-FFF2-40B4-BE49-F238E27FC236}">
                <a16:creationId xmlns:a16="http://schemas.microsoft.com/office/drawing/2014/main" id="{6B66CF47-1CB0-4672-BF83-7783593E76FE}"/>
              </a:ext>
            </a:extLst>
          </p:cNvPr>
          <p:cNvSpPr txBox="1"/>
          <p:nvPr/>
        </p:nvSpPr>
        <p:spPr>
          <a:xfrm>
            <a:off x="7143749" y="1411846"/>
            <a:ext cx="1225550" cy="336550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ctr">
              <a:lnSpc>
                <a:spcPts val="2799"/>
              </a:lnSpc>
              <a:defRPr/>
            </a:pPr>
            <a:r>
              <a:rPr lang="en-US" sz="2333" dirty="0">
                <a:solidFill>
                  <a:srgbClr val="E64646"/>
                </a:solidFill>
                <a:latin typeface="Libre Baskerville Bold"/>
              </a:rPr>
              <a:t>2014</a:t>
            </a:r>
          </a:p>
        </p:txBody>
      </p:sp>
      <p:sp>
        <p:nvSpPr>
          <p:cNvPr id="28696" name="TextBox 34">
            <a:extLst>
              <a:ext uri="{FF2B5EF4-FFF2-40B4-BE49-F238E27FC236}">
                <a16:creationId xmlns:a16="http://schemas.microsoft.com/office/drawing/2014/main" id="{03BB01E7-EDC8-4AE0-BB36-70BB144B0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7736" y="-174818"/>
            <a:ext cx="9707563" cy="130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ts val="5200"/>
              </a:lnSpc>
            </a:pPr>
            <a:r>
              <a:rPr lang="en-US" altLang="pt-BR" sz="3200" dirty="0" err="1">
                <a:solidFill>
                  <a:srgbClr val="E64646"/>
                </a:solidFill>
                <a:latin typeface="Libre Baskerville Bold" panose="020B0604020202020204"/>
              </a:rPr>
              <a:t>Conferências</a:t>
            </a:r>
            <a:r>
              <a:rPr lang="en-US" altLang="pt-BR" sz="3200" dirty="0">
                <a:solidFill>
                  <a:srgbClr val="E64646"/>
                </a:solidFill>
                <a:latin typeface="Libre Baskerville Bold" panose="020B0604020202020204"/>
              </a:rPr>
              <a:t> </a:t>
            </a:r>
            <a:r>
              <a:rPr lang="en-US" altLang="pt-BR" sz="3200" dirty="0" err="1">
                <a:solidFill>
                  <a:srgbClr val="E64646"/>
                </a:solidFill>
                <a:latin typeface="Libre Baskerville Bold" panose="020B0604020202020204"/>
              </a:rPr>
              <a:t>Municipais</a:t>
            </a:r>
            <a:r>
              <a:rPr lang="en-US" altLang="pt-BR" sz="3200" dirty="0">
                <a:solidFill>
                  <a:srgbClr val="E64646"/>
                </a:solidFill>
                <a:latin typeface="Libre Baskerville Bold" panose="020B0604020202020204"/>
              </a:rPr>
              <a:t> </a:t>
            </a:r>
          </a:p>
          <a:p>
            <a:pPr algn="ctr">
              <a:lnSpc>
                <a:spcPts val="5200"/>
              </a:lnSpc>
            </a:pPr>
            <a:r>
              <a:rPr lang="en-US" altLang="pt-BR" sz="3200" dirty="0">
                <a:solidFill>
                  <a:srgbClr val="E64646"/>
                </a:solidFill>
                <a:latin typeface="Libre Baskerville Bold" panose="020B0604020202020204"/>
              </a:rPr>
              <a:t>de Saúde do Trabalhador São Paulo </a:t>
            </a:r>
          </a:p>
        </p:txBody>
      </p:sp>
      <p:grpSp>
        <p:nvGrpSpPr>
          <p:cNvPr id="28697" name="Group 35">
            <a:extLst>
              <a:ext uri="{FF2B5EF4-FFF2-40B4-BE49-F238E27FC236}">
                <a16:creationId xmlns:a16="http://schemas.microsoft.com/office/drawing/2014/main" id="{8914EBE3-85BC-4419-924B-9A94915AE3EE}"/>
              </a:ext>
            </a:extLst>
          </p:cNvPr>
          <p:cNvGrpSpPr>
            <a:grpSpLocks/>
          </p:cNvGrpSpPr>
          <p:nvPr/>
        </p:nvGrpSpPr>
        <p:grpSpPr bwMode="auto">
          <a:xfrm>
            <a:off x="525562" y="1767445"/>
            <a:ext cx="2057169" cy="5003962"/>
            <a:chOff x="-2752" y="-5342684"/>
            <a:chExt cx="4113814" cy="10009973"/>
          </a:xfrm>
        </p:grpSpPr>
        <p:sp>
          <p:nvSpPr>
            <p:cNvPr id="36" name="TextBox 36">
              <a:extLst>
                <a:ext uri="{FF2B5EF4-FFF2-40B4-BE49-F238E27FC236}">
                  <a16:creationId xmlns:a16="http://schemas.microsoft.com/office/drawing/2014/main" id="{F340E724-ECD8-4273-A33C-7DEF55D9A778}"/>
                </a:ext>
              </a:extLst>
            </p:cNvPr>
            <p:cNvSpPr txBox="1"/>
            <p:nvPr/>
          </p:nvSpPr>
          <p:spPr>
            <a:xfrm>
              <a:off x="-2752" y="-5342684"/>
              <a:ext cx="4113814" cy="102573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1º </a:t>
              </a:r>
              <a:r>
                <a:rPr lang="en-US" sz="1667" dirty="0" err="1">
                  <a:solidFill>
                    <a:srgbClr val="000000"/>
                  </a:solidFill>
                  <a:latin typeface="Libre Baskerville Bold"/>
                </a:rPr>
                <a:t>Conferência</a:t>
              </a: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 Municipal de ST</a:t>
              </a:r>
            </a:p>
          </p:txBody>
        </p:sp>
        <p:sp>
          <p:nvSpPr>
            <p:cNvPr id="28712" name="TextBox 37">
              <a:extLst>
                <a:ext uri="{FF2B5EF4-FFF2-40B4-BE49-F238E27FC236}">
                  <a16:creationId xmlns:a16="http://schemas.microsoft.com/office/drawing/2014/main" id="{D05ECEC0-873A-40F7-8A54-FAF3C040C3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103" y="344066"/>
              <a:ext cx="3612800" cy="4323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marL="0" lvl="1" algn="ctr">
                <a:lnSpc>
                  <a:spcPts val="1900"/>
                </a:lnSpc>
              </a:pPr>
              <a:endParaRPr lang="en-US" altLang="pt-BR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>
                <a:lnSpc>
                  <a:spcPts val="1900"/>
                </a:lnSpc>
              </a:pPr>
              <a:r>
                <a:rPr lang="en-US" altLang="pt-BR" sz="1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Tema</a:t>
              </a:r>
              <a:r>
                <a:rPr lang="en-US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Cidadania é Trabalho </a:t>
              </a:r>
            </a:p>
            <a:p>
              <a:pPr marL="0" lvl="1">
                <a:lnSpc>
                  <a:spcPts val="1900"/>
                </a:lnSpc>
              </a:pP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com Saúde</a:t>
              </a:r>
            </a:p>
            <a:p>
              <a:pPr marL="0" lvl="1">
                <a:lnSpc>
                  <a:spcPts val="1900"/>
                </a:lnSpc>
              </a:pPr>
              <a:r>
                <a:rPr lang="en-US" altLang="pt-BR" sz="1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Iniciativa</a:t>
              </a:r>
              <a:r>
                <a:rPr lang="en-US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alt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Movimento social e sindical, articulados na Plenária dos Conselhos Gestores dos CRST, com apoio da Comissão de Saúde da Câmara Municipal de SP</a:t>
              </a:r>
              <a:endParaRPr lang="en-US" altLang="pt-B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698" name="Group 38">
            <a:extLst>
              <a:ext uri="{FF2B5EF4-FFF2-40B4-BE49-F238E27FC236}">
                <a16:creationId xmlns:a16="http://schemas.microsoft.com/office/drawing/2014/main" id="{519C8617-5122-4F33-BA2A-7049573DA44C}"/>
              </a:ext>
            </a:extLst>
          </p:cNvPr>
          <p:cNvGrpSpPr>
            <a:grpSpLocks/>
          </p:cNvGrpSpPr>
          <p:nvPr/>
        </p:nvGrpSpPr>
        <p:grpSpPr bwMode="auto">
          <a:xfrm>
            <a:off x="2660690" y="1752497"/>
            <a:ext cx="1992003" cy="4783979"/>
            <a:chOff x="-313319" y="-7436936"/>
            <a:chExt cx="3982907" cy="9565766"/>
          </a:xfrm>
        </p:grpSpPr>
        <p:sp>
          <p:nvSpPr>
            <p:cNvPr id="39" name="TextBox 39">
              <a:extLst>
                <a:ext uri="{FF2B5EF4-FFF2-40B4-BE49-F238E27FC236}">
                  <a16:creationId xmlns:a16="http://schemas.microsoft.com/office/drawing/2014/main" id="{04E2FFB3-C833-4951-8CE7-BBA9F68D3F3F}"/>
                </a:ext>
              </a:extLst>
            </p:cNvPr>
            <p:cNvSpPr txBox="1"/>
            <p:nvPr/>
          </p:nvSpPr>
          <p:spPr>
            <a:xfrm>
              <a:off x="-174259" y="-7436936"/>
              <a:ext cx="3721445" cy="1025289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2º </a:t>
              </a:r>
              <a:r>
                <a:rPr lang="en-US" sz="1667" dirty="0" err="1">
                  <a:solidFill>
                    <a:srgbClr val="000000"/>
                  </a:solidFill>
                  <a:latin typeface="Libre Baskerville Bold"/>
                </a:rPr>
                <a:t>Conferência</a:t>
              </a: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 Municipal de ST</a:t>
              </a:r>
            </a:p>
          </p:txBody>
        </p:sp>
        <p:sp>
          <p:nvSpPr>
            <p:cNvPr id="28710" name="TextBox 40">
              <a:extLst>
                <a:ext uri="{FF2B5EF4-FFF2-40B4-BE49-F238E27FC236}">
                  <a16:creationId xmlns:a16="http://schemas.microsoft.com/office/drawing/2014/main" id="{008C59DD-D6E5-4ECF-AA15-673DC13A3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13319" y="-1218115"/>
              <a:ext cx="3982907" cy="3346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marL="0" lvl="1">
                <a:lnSpc>
                  <a:spcPts val="1900"/>
                </a:lnSpc>
              </a:pPr>
              <a:r>
                <a:rPr lang="en-US" altLang="pt-BR" sz="1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Tema</a:t>
              </a:r>
              <a:r>
                <a:rPr lang="en-US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A Cidade Construindo o Trabalho Saudável</a:t>
              </a:r>
            </a:p>
            <a:p>
              <a:pPr marL="0" lvl="1">
                <a:lnSpc>
                  <a:spcPts val="1900"/>
                </a:lnSpc>
              </a:pPr>
              <a:r>
                <a:rPr lang="en-US" altLang="pt-BR" sz="1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Iniciativa</a:t>
              </a:r>
              <a:r>
                <a:rPr lang="en-US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en-US" alt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Movimento social e sindical, articulados na Plenária dos Conselhos Gestores dos CRST, com apoio da Comissão de Saúde da Câmara Municipal de SP</a:t>
              </a:r>
              <a:endParaRPr lang="en-US" altLang="pt-BR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699" name="Group 41">
            <a:extLst>
              <a:ext uri="{FF2B5EF4-FFF2-40B4-BE49-F238E27FC236}">
                <a16:creationId xmlns:a16="http://schemas.microsoft.com/office/drawing/2014/main" id="{06FE56FE-7E6C-49F2-BABA-AE2CF2A77712}"/>
              </a:ext>
            </a:extLst>
          </p:cNvPr>
          <p:cNvGrpSpPr>
            <a:grpSpLocks/>
          </p:cNvGrpSpPr>
          <p:nvPr/>
        </p:nvGrpSpPr>
        <p:grpSpPr bwMode="auto">
          <a:xfrm>
            <a:off x="6898708" y="1782259"/>
            <a:ext cx="2105458" cy="4754217"/>
            <a:chOff x="286433" y="-5625788"/>
            <a:chExt cx="2662293" cy="9510632"/>
          </a:xfrm>
        </p:grpSpPr>
        <p:sp>
          <p:nvSpPr>
            <p:cNvPr id="42" name="TextBox 42">
              <a:extLst>
                <a:ext uri="{FF2B5EF4-FFF2-40B4-BE49-F238E27FC236}">
                  <a16:creationId xmlns:a16="http://schemas.microsoft.com/office/drawing/2014/main" id="{C0BB7AA0-F1D3-4A3F-BCB5-EDBC2E1BFED9}"/>
                </a:ext>
              </a:extLst>
            </p:cNvPr>
            <p:cNvSpPr txBox="1"/>
            <p:nvPr/>
          </p:nvSpPr>
          <p:spPr>
            <a:xfrm>
              <a:off x="286433" y="-5625788"/>
              <a:ext cx="2252102" cy="102576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4º </a:t>
              </a:r>
              <a:r>
                <a:rPr lang="en-US" sz="1667" dirty="0" err="1">
                  <a:solidFill>
                    <a:srgbClr val="000000"/>
                  </a:solidFill>
                  <a:latin typeface="Libre Baskerville Bold"/>
                </a:rPr>
                <a:t>Conferência</a:t>
              </a: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 Municipal de ST</a:t>
              </a:r>
            </a:p>
          </p:txBody>
        </p:sp>
        <p:sp>
          <p:nvSpPr>
            <p:cNvPr id="28708" name="TextBox 43">
              <a:extLst>
                <a:ext uri="{FF2B5EF4-FFF2-40B4-BE49-F238E27FC236}">
                  <a16:creationId xmlns:a16="http://schemas.microsoft.com/office/drawing/2014/main" id="{7AE5DD39-1AC0-44B6-A40F-6A86286C47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254" y="614858"/>
              <a:ext cx="2469472" cy="32699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538"/>
                </a:spcAft>
              </a:pPr>
              <a:r>
                <a:rPr lang="en-US" altLang="pt-BR" sz="1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Tema</a:t>
              </a:r>
              <a:r>
                <a:rPr lang="en-US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Saúde do Trabalhador e da Trabalhadora, Direito de Todos e Todas e Dever do Estado</a:t>
              </a:r>
              <a:b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</a:br>
              <a:r>
                <a:rPr lang="pt-BR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Iniciativa: </a:t>
              </a:r>
              <a:r>
                <a:rPr lang="en-US" altLang="pt-BR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Controle</a:t>
              </a:r>
              <a:r>
                <a:rPr lang="en-US" alt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pt-BR" sz="100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pt-BR" altLang="pt-BR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ocial</a:t>
              </a: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 e da gestão, via Comissão Intersetorial de Saúde do Trabalhador – CIST do Conselho Municipal de Saúde com apoio integral da SMS.G – Área Técnica de Saúde do Trabalhador</a:t>
              </a:r>
            </a:p>
          </p:txBody>
        </p:sp>
      </p:grpSp>
      <p:grpSp>
        <p:nvGrpSpPr>
          <p:cNvPr id="28700" name="Group 44">
            <a:extLst>
              <a:ext uri="{FF2B5EF4-FFF2-40B4-BE49-F238E27FC236}">
                <a16:creationId xmlns:a16="http://schemas.microsoft.com/office/drawing/2014/main" id="{DB0B78B6-55BA-400D-852C-A82767F41F2A}"/>
              </a:ext>
            </a:extLst>
          </p:cNvPr>
          <p:cNvGrpSpPr>
            <a:grpSpLocks/>
          </p:cNvGrpSpPr>
          <p:nvPr/>
        </p:nvGrpSpPr>
        <p:grpSpPr bwMode="auto">
          <a:xfrm>
            <a:off x="4677685" y="1767444"/>
            <a:ext cx="2078448" cy="4765770"/>
            <a:chOff x="-122004" y="-5226681"/>
            <a:chExt cx="4156826" cy="9532864"/>
          </a:xfrm>
        </p:grpSpPr>
        <p:sp>
          <p:nvSpPr>
            <p:cNvPr id="45" name="TextBox 45">
              <a:extLst>
                <a:ext uri="{FF2B5EF4-FFF2-40B4-BE49-F238E27FC236}">
                  <a16:creationId xmlns:a16="http://schemas.microsoft.com/office/drawing/2014/main" id="{08723D48-654C-436E-9EE6-F491615F939A}"/>
                </a:ext>
              </a:extLst>
            </p:cNvPr>
            <p:cNvSpPr txBox="1"/>
            <p:nvPr/>
          </p:nvSpPr>
          <p:spPr>
            <a:xfrm>
              <a:off x="-122004" y="-5226681"/>
              <a:ext cx="4114269" cy="102566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3º </a:t>
              </a:r>
              <a:r>
                <a:rPr lang="en-US" sz="1667" dirty="0" err="1">
                  <a:solidFill>
                    <a:srgbClr val="000000"/>
                  </a:solidFill>
                  <a:latin typeface="Libre Baskerville Bold"/>
                </a:rPr>
                <a:t>Conferência</a:t>
              </a: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 Municipal de ST</a:t>
              </a:r>
            </a:p>
          </p:txBody>
        </p:sp>
        <p:sp>
          <p:nvSpPr>
            <p:cNvPr id="28706" name="TextBox 46">
              <a:extLst>
                <a:ext uri="{FF2B5EF4-FFF2-40B4-BE49-F238E27FC236}">
                  <a16:creationId xmlns:a16="http://schemas.microsoft.com/office/drawing/2014/main" id="{3791A095-4DBD-4E63-871D-5F097B8F63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228" y="958006"/>
              <a:ext cx="3661594" cy="33481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342900" indent="-3429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marL="0" lvl="1">
                <a:lnSpc>
                  <a:spcPts val="1900"/>
                </a:lnSpc>
              </a:pPr>
              <a:r>
                <a:rPr lang="en-US" altLang="pt-BR" sz="1000" b="1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Tema</a:t>
              </a:r>
              <a:r>
                <a:rPr lang="en-US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pt-BR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Trabalhar Sim, Adoecer Não</a:t>
              </a:r>
            </a:p>
            <a:p>
              <a:pPr marL="0" lvl="1">
                <a:lnSpc>
                  <a:spcPts val="1900"/>
                </a:lnSpc>
              </a:pPr>
              <a:r>
                <a:rPr lang="pt-BR" altLang="pt-BR" sz="1000" b="1" dirty="0">
                  <a:solidFill>
                    <a:schemeClr val="tx1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Iniciativa: </a:t>
              </a:r>
              <a:r>
                <a:rPr lang="en-US" alt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r>
                <a:rPr lang="pt-BR" altLang="pt-BR" sz="1000" dirty="0" err="1">
                  <a:solidFill>
                    <a:schemeClr val="tx1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ovimento</a:t>
              </a:r>
              <a:r>
                <a:rPr lang="pt-BR" altLang="pt-BR" sz="1000" dirty="0">
                  <a:solidFill>
                    <a:schemeClr val="tx1"/>
                  </a:solidFill>
                  <a:latin typeface="Arial" panose="020B0604020202020204" pitchFamily="34" charset="0"/>
                  <a:cs typeface="Calibri" panose="020F0502020204030204" pitchFamily="34" charset="0"/>
                </a:rPr>
                <a:t> social e sindical, articulados na Plenária dos Conselhos Gestores dos CRST, com participação da Gestão Municipal</a:t>
              </a:r>
            </a:p>
          </p:txBody>
        </p:sp>
      </p:grpSp>
      <p:grpSp>
        <p:nvGrpSpPr>
          <p:cNvPr id="28701" name="Group 47">
            <a:extLst>
              <a:ext uri="{FF2B5EF4-FFF2-40B4-BE49-F238E27FC236}">
                <a16:creationId xmlns:a16="http://schemas.microsoft.com/office/drawing/2014/main" id="{98FA2916-30EF-47D1-9E2D-356561246484}"/>
              </a:ext>
            </a:extLst>
          </p:cNvPr>
          <p:cNvGrpSpPr>
            <a:grpSpLocks/>
          </p:cNvGrpSpPr>
          <p:nvPr/>
        </p:nvGrpSpPr>
        <p:grpSpPr bwMode="auto">
          <a:xfrm>
            <a:off x="9064556" y="1793247"/>
            <a:ext cx="2338116" cy="4060988"/>
            <a:chOff x="342914" y="-4645552"/>
            <a:chExt cx="4676308" cy="8123827"/>
          </a:xfrm>
        </p:grpSpPr>
        <p:sp>
          <p:nvSpPr>
            <p:cNvPr id="48" name="TextBox 48">
              <a:extLst>
                <a:ext uri="{FF2B5EF4-FFF2-40B4-BE49-F238E27FC236}">
                  <a16:creationId xmlns:a16="http://schemas.microsoft.com/office/drawing/2014/main" id="{E092AD58-6253-43D3-9A7E-79F706009CED}"/>
                </a:ext>
              </a:extLst>
            </p:cNvPr>
            <p:cNvSpPr txBox="1"/>
            <p:nvPr/>
          </p:nvSpPr>
          <p:spPr>
            <a:xfrm>
              <a:off x="654360" y="-4645552"/>
              <a:ext cx="2803470" cy="102615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>
                <a:lnSpc>
                  <a:spcPts val="2000"/>
                </a:lnSpc>
                <a:defRPr/>
              </a:pP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5º </a:t>
              </a:r>
              <a:r>
                <a:rPr lang="en-US" sz="1667" dirty="0" err="1">
                  <a:solidFill>
                    <a:srgbClr val="000000"/>
                  </a:solidFill>
                  <a:latin typeface="Libre Baskerville Bold"/>
                </a:rPr>
                <a:t>Conferência</a:t>
              </a:r>
              <a:endParaRPr lang="en-US" sz="1667" dirty="0">
                <a:solidFill>
                  <a:srgbClr val="000000"/>
                </a:solidFill>
                <a:latin typeface="Libre Baskerville Bold"/>
              </a:endParaRPr>
            </a:p>
            <a:p>
              <a:pPr algn="ctr">
                <a:lnSpc>
                  <a:spcPts val="2000"/>
                </a:lnSpc>
                <a:defRPr/>
              </a:pPr>
              <a:r>
                <a:rPr lang="en-US" sz="1667" dirty="0">
                  <a:solidFill>
                    <a:srgbClr val="000000"/>
                  </a:solidFill>
                  <a:latin typeface="Libre Baskerville Bold"/>
                </a:rPr>
                <a:t>Municipal de ST</a:t>
              </a:r>
            </a:p>
          </p:txBody>
        </p:sp>
        <p:sp>
          <p:nvSpPr>
            <p:cNvPr id="49" name="TextBox 49">
              <a:extLst>
                <a:ext uri="{FF2B5EF4-FFF2-40B4-BE49-F238E27FC236}">
                  <a16:creationId xmlns:a16="http://schemas.microsoft.com/office/drawing/2014/main" id="{27139BE0-E68F-4883-A146-21739393E686}"/>
                </a:ext>
              </a:extLst>
            </p:cNvPr>
            <p:cNvSpPr txBox="1"/>
            <p:nvPr/>
          </p:nvSpPr>
          <p:spPr>
            <a:xfrm>
              <a:off x="342914" y="1572841"/>
              <a:ext cx="4676308" cy="190543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lvl="1" indent="0" algn="ctr">
                <a:lnSpc>
                  <a:spcPts val="1905"/>
                </a:lnSpc>
                <a:defRPr/>
              </a:pPr>
              <a:r>
                <a:rPr lang="en-US" sz="1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Pré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Conferências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22/02/2024 CRS</a:t>
              </a:r>
            </a:p>
            <a:p>
              <a:pPr marL="0" lvl="1" indent="0" algn="ctr">
                <a:lnSpc>
                  <a:spcPts val="1905"/>
                </a:lnSpc>
                <a:defRPr/>
              </a:pPr>
              <a:r>
                <a:rPr lang="en-US" sz="1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Conferência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Municipal - 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 e 04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abril</a:t>
              </a:r>
              <a:endParaRPr lang="en-US" sz="1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lvl="1" indent="0" algn="ctr">
                <a:lnSpc>
                  <a:spcPts val="1905"/>
                </a:lnSpc>
                <a:defRPr/>
              </a:pPr>
              <a:r>
                <a:rPr lang="en-US" sz="1000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Estadual</a:t>
              </a: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 15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abril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 15 de </a:t>
              </a:r>
              <a:r>
                <a:rPr lang="en-US" sz="10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junho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marL="0" lvl="1" indent="0" algn="ctr">
                <a:lnSpc>
                  <a:spcPts val="1905"/>
                </a:lnSpc>
                <a:defRPr/>
              </a:pPr>
              <a:r>
                <a:rPr lang="en-US" sz="10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Nacional -</a:t>
              </a:r>
              <a:r>
                <a:rPr lang="en-US" sz="10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18 a 21 de Agosto </a:t>
              </a:r>
            </a:p>
          </p:txBody>
        </p:sp>
      </p:grpSp>
      <p:pic>
        <p:nvPicPr>
          <p:cNvPr id="28702" name="Picture 2" descr="Saiu o edital do SMS-SP 2024: veja aqui o perfil de prova, dicas e outras  informações importantes! - Aristo">
            <a:extLst>
              <a:ext uri="{FF2B5EF4-FFF2-40B4-BE49-F238E27FC236}">
                <a16:creationId xmlns:a16="http://schemas.microsoft.com/office/drawing/2014/main" id="{061A06D2-BD43-4086-9EBB-C4C5DFEA7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203" y="5606998"/>
            <a:ext cx="2906712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9AD9634-2BC6-4359-AC49-14D8AB2E57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487" y="2332115"/>
            <a:ext cx="2126757" cy="187417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55B8033D-2E5A-45A2-9D35-2F1E8A4302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0951" y="2301780"/>
            <a:ext cx="2199744" cy="193310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EBA6BE5C-40E4-4558-8D58-819A4374DE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4578" y="2325727"/>
            <a:ext cx="2199744" cy="165883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CD5FC50-01E1-4BDE-84C4-06AF21289C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994" y="2321319"/>
            <a:ext cx="2023705" cy="141888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9D42FCB5-05ED-4FE5-B5F1-55260FF293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328" y="2301780"/>
            <a:ext cx="2148016" cy="14098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80184DD0-CA6D-467D-95A4-ED4C8824D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F239BA2-64C5-4B68-9DF1-73D92FF61C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783579"/>
              </p:ext>
            </p:extLst>
          </p:nvPr>
        </p:nvGraphicFramePr>
        <p:xfrm>
          <a:off x="282575" y="990600"/>
          <a:ext cx="11387140" cy="5740415"/>
        </p:xfrm>
        <a:graphic>
          <a:graphicData uri="http://schemas.openxmlformats.org/drawingml/2006/table">
            <a:tbl>
              <a:tblPr/>
              <a:tblGrid>
                <a:gridCol w="2846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6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6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6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91252">
                <a:tc>
                  <a:txBody>
                    <a:bodyPr/>
                    <a:lstStyle/>
                    <a:p>
                      <a:endParaRPr lang="pt-BR" sz="1200" noProof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noProof="0"/>
                    </a:p>
                  </a:txBody>
                  <a:tcPr marL="60956" marR="60956" marT="30478" marB="30478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noProof="0"/>
                    </a:p>
                  </a:txBody>
                  <a:tcPr marL="60956" marR="60956" marT="30478" marB="30478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noProof="0"/>
                    </a:p>
                  </a:txBody>
                  <a:tcPr marL="60956" marR="60956" marT="30478" marB="30478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4804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1988</a:t>
                      </a:r>
                      <a:endParaRPr lang="pt-BR" sz="700" noProof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1989</a:t>
                      </a:r>
                      <a:endParaRPr lang="pt-BR" sz="700" noProof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1993</a:t>
                      </a:r>
                      <a:endParaRPr lang="pt-BR" sz="700" noProof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chemeClr val="tx1"/>
                          </a:solidFill>
                          <a:latin typeface="Libre Baskerville Bold"/>
                        </a:rPr>
                        <a:t>1990 - 1997</a:t>
                      </a:r>
                      <a:endParaRPr lang="pt-BR" sz="700" noProof="0">
                        <a:solidFill>
                          <a:schemeClr val="tx1"/>
                        </a:solidFill>
                      </a:endParaRPr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3243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Constituição Federal –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kern="1200" noProof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Art. 200 da CF de 1988, VIII “colaborar na proteção do meio ambiente, nele compreendido o do trabalho.” ; </a:t>
                      </a:r>
                      <a:endParaRPr lang="pt-BR" sz="1500" noProof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SUS; </a:t>
                      </a:r>
                    </a:p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8º Conferência Nacional de Saúde </a:t>
                      </a:r>
                      <a:endParaRPr lang="pt-BR" sz="700" noProof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Programa de Saúde do Trabalhador – PST</a:t>
                      </a:r>
                    </a:p>
                    <a:p>
                      <a:pPr algn="l">
                        <a:defRPr/>
                      </a:pPr>
                      <a:endParaRPr lang="pt-BR" sz="800" noProof="0">
                        <a:solidFill>
                          <a:srgbClr val="000000"/>
                        </a:solidFill>
                        <a:latin typeface="Libre Baskerville Bold"/>
                      </a:endParaRPr>
                    </a:p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chemeClr val="accent2"/>
                          </a:solidFill>
                          <a:latin typeface="Libre Baskerville Bold"/>
                        </a:rPr>
                        <a:t>Criação de 6 CRST: Mooca, Lapa, Freguesia do Ó, Santo Amaro, Sé e Itaquera</a:t>
                      </a:r>
                      <a:endParaRPr lang="pt-BR" sz="1500" noProof="0">
                        <a:solidFill>
                          <a:srgbClr val="000000"/>
                        </a:solidFill>
                        <a:latin typeface="Libre Baskerville Bold"/>
                      </a:endParaRPr>
                    </a:p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Norma Operacional Básica</a:t>
                      </a:r>
                      <a:endParaRPr lang="pt-BR" sz="700" noProof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 dirty="0">
                          <a:solidFill>
                            <a:srgbClr val="000000"/>
                          </a:solidFill>
                          <a:latin typeface="Libre Baskerville Bold"/>
                        </a:rPr>
                        <a:t>Cooperação Técnica Brasil-Itália</a:t>
                      </a:r>
                      <a:endParaRPr lang="pt-BR" sz="700" noProof="0" dirty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41100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Assistência;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NEPI;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Conselho Gestor;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Pesquisa/Ensino;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Intervenção*;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Articulação Intersetorial;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Plenária Conselho Gestor</a:t>
                      </a:r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15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Equipamentos;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Formação;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Centro;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Documentos;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Revista Rede</a:t>
                      </a:r>
                    </a:p>
                  </a:txBody>
                  <a:tcPr marL="60956" marR="60956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2561" name="TextBox 12">
            <a:extLst>
              <a:ext uri="{FF2B5EF4-FFF2-40B4-BE49-F238E27FC236}">
                <a16:creationId xmlns:a16="http://schemas.microsoft.com/office/drawing/2014/main" id="{05704F77-9D82-4CDF-8967-E2E414C85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>
                <a:solidFill>
                  <a:srgbClr val="E64646"/>
                </a:solidFill>
                <a:latin typeface="Libre Baskerville Bold"/>
              </a:rPr>
              <a:t>Linha do Tempo – Saúde do Trabalhador</a:t>
            </a:r>
          </a:p>
        </p:txBody>
      </p:sp>
      <p:pic>
        <p:nvPicPr>
          <p:cNvPr id="22562" name="Picture 4" descr="Trabalhadores Tarsila Do Amaral - SOLOLEARN">
            <a:extLst>
              <a:ext uri="{FF2B5EF4-FFF2-40B4-BE49-F238E27FC236}">
                <a16:creationId xmlns:a16="http://schemas.microsoft.com/office/drawing/2014/main" id="{9FAB7D74-B30E-4D74-8335-5CBD733B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954088"/>
            <a:ext cx="2811463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8F5C4E9-A06D-4DB6-A2C3-CA81619C2812}"/>
              </a:ext>
            </a:extLst>
          </p:cNvPr>
          <p:cNvSpPr/>
          <p:nvPr/>
        </p:nvSpPr>
        <p:spPr>
          <a:xfrm>
            <a:off x="6156325" y="6369050"/>
            <a:ext cx="1728788" cy="4302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sp>
        <p:nvSpPr>
          <p:cNvPr id="22564" name="CaixaDeTexto 12">
            <a:extLst>
              <a:ext uri="{FF2B5EF4-FFF2-40B4-BE49-F238E27FC236}">
                <a16:creationId xmlns:a16="http://schemas.microsoft.com/office/drawing/2014/main" id="{7C960D2A-B0AF-4D46-98DA-F1C13F739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6325" y="6369050"/>
            <a:ext cx="2293938" cy="584200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*Intervenção/Assistentes </a:t>
            </a:r>
          </a:p>
          <a:p>
            <a:r>
              <a:rPr lang="pt-BR" altLang="pt-BR" sz="1600"/>
              <a:t>Técnicos do MPF</a:t>
            </a:r>
          </a:p>
        </p:txBody>
      </p:sp>
      <p:cxnSp>
        <p:nvCxnSpPr>
          <p:cNvPr id="16" name="Conector: Angulado 15">
            <a:extLst>
              <a:ext uri="{FF2B5EF4-FFF2-40B4-BE49-F238E27FC236}">
                <a16:creationId xmlns:a16="http://schemas.microsoft.com/office/drawing/2014/main" id="{D452775A-2BCA-41F1-8615-091853596281}"/>
              </a:ext>
            </a:extLst>
          </p:cNvPr>
          <p:cNvCxnSpPr/>
          <p:nvPr/>
        </p:nvCxnSpPr>
        <p:spPr>
          <a:xfrm>
            <a:off x="4267200" y="6232525"/>
            <a:ext cx="1889125" cy="273050"/>
          </a:xfrm>
          <a:prstGeom prst="bentConnector3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16E269DB-304F-455D-9110-3C146B9B6CD8}"/>
              </a:ext>
            </a:extLst>
          </p:cNvPr>
          <p:cNvCxnSpPr>
            <a:cxnSpLocks/>
            <a:stCxn id="22564" idx="3"/>
          </p:cNvCxnSpPr>
          <p:nvPr/>
        </p:nvCxnSpPr>
        <p:spPr>
          <a:xfrm flipV="1">
            <a:off x="8450263" y="6584950"/>
            <a:ext cx="3741737" cy="76200"/>
          </a:xfrm>
          <a:prstGeom prst="bentConnector3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2567" name="Picture 8" descr="SIA SUS → O que É, DataSus, Versões, Download【AQUI!!】">
            <a:extLst>
              <a:ext uri="{FF2B5EF4-FFF2-40B4-BE49-F238E27FC236}">
                <a16:creationId xmlns:a16="http://schemas.microsoft.com/office/drawing/2014/main" id="{2A83435A-CE73-47B1-AE6D-2721BC00F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316038"/>
            <a:ext cx="2586037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68" name="Picture 12" descr="Missão Brasil e Itália">
            <a:extLst>
              <a:ext uri="{FF2B5EF4-FFF2-40B4-BE49-F238E27FC236}">
                <a16:creationId xmlns:a16="http://schemas.microsoft.com/office/drawing/2014/main" id="{7D637421-CEB1-48A3-A7E0-6E6E4585B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969963"/>
            <a:ext cx="2846387" cy="219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559CB73B-D764-4015-99EE-4F3AE0147166}"/>
              </a:ext>
            </a:extLst>
          </p:cNvPr>
          <p:cNvCxnSpPr>
            <a:cxnSpLocks/>
          </p:cNvCxnSpPr>
          <p:nvPr/>
        </p:nvCxnSpPr>
        <p:spPr>
          <a:xfrm>
            <a:off x="3505200" y="3683000"/>
            <a:ext cx="0" cy="2032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F14588EA-644E-4A62-B587-C18603F0782D}"/>
              </a:ext>
            </a:extLst>
          </p:cNvPr>
          <p:cNvCxnSpPr/>
          <p:nvPr/>
        </p:nvCxnSpPr>
        <p:spPr>
          <a:xfrm>
            <a:off x="3505200" y="3683000"/>
            <a:ext cx="8686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Retângulo 18">
            <a:extLst>
              <a:ext uri="{FF2B5EF4-FFF2-40B4-BE49-F238E27FC236}">
                <a16:creationId xmlns:a16="http://schemas.microsoft.com/office/drawing/2014/main" id="{97718BC8-85E3-4111-BDD2-A9AC44701430}"/>
              </a:ext>
            </a:extLst>
          </p:cNvPr>
          <p:cNvSpPr/>
          <p:nvPr/>
        </p:nvSpPr>
        <p:spPr>
          <a:xfrm>
            <a:off x="265113" y="5373688"/>
            <a:ext cx="2681287" cy="14255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</a:rPr>
              <a:t>PST – Programa de Saúde do Trabalhador;</a:t>
            </a:r>
          </a:p>
          <a:p>
            <a:pPr>
              <a:defRPr/>
            </a:pP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</a:rPr>
              <a:t>ST – Área Técnica na Atenção Básica;</a:t>
            </a:r>
          </a:p>
          <a:p>
            <a:pPr>
              <a:defRPr/>
            </a:pPr>
            <a:r>
              <a:rPr lang="pt-BR" sz="1600" dirty="0">
                <a:latin typeface="Roboto" panose="02000000000000000000" pitchFamily="2" charset="0"/>
                <a:ea typeface="Roboto" panose="02000000000000000000" pitchFamily="2" charset="0"/>
              </a:rPr>
              <a:t>VS – Vigilância Em Saúde</a:t>
            </a:r>
          </a:p>
        </p:txBody>
      </p:sp>
      <p:sp>
        <p:nvSpPr>
          <p:cNvPr id="22572" name="CaixaDeTexto 19">
            <a:extLst>
              <a:ext uri="{FF2B5EF4-FFF2-40B4-BE49-F238E27FC236}">
                <a16:creationId xmlns:a16="http://schemas.microsoft.com/office/drawing/2014/main" id="{5C4C8434-2AB2-49EF-9803-2EDC68A56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2913" y="2978150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</a:t>
            </a:r>
          </a:p>
        </p:txBody>
      </p:sp>
      <p:sp>
        <p:nvSpPr>
          <p:cNvPr id="22573" name="CaixaDeTexto 24">
            <a:extLst>
              <a:ext uri="{FF2B5EF4-FFF2-40B4-BE49-F238E27FC236}">
                <a16:creationId xmlns:a16="http://schemas.microsoft.com/office/drawing/2014/main" id="{7327E519-07C4-4903-A4C7-C9C8B300E1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0250" y="2963863"/>
            <a:ext cx="287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2</a:t>
            </a:r>
          </a:p>
        </p:txBody>
      </p:sp>
      <p:pic>
        <p:nvPicPr>
          <p:cNvPr id="22574" name="Picture 2" descr="Desenho que fiz à mão livre de construções importantes de SP no formato de  um Skyline, usando canetas nanquim :) : r/saopaulo">
            <a:extLst>
              <a:ext uri="{FF2B5EF4-FFF2-40B4-BE49-F238E27FC236}">
                <a16:creationId xmlns:a16="http://schemas.microsoft.com/office/drawing/2014/main" id="{46D92D18-EB61-4112-AB6B-B8748CDEC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969963"/>
            <a:ext cx="2814637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75" name="CaixaDeTexto 25">
            <a:extLst>
              <a:ext uri="{FF2B5EF4-FFF2-40B4-BE49-F238E27FC236}">
                <a16:creationId xmlns:a16="http://schemas.microsoft.com/office/drawing/2014/main" id="{F31B882D-4AAB-4A19-A605-1106BC698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9488" y="2943225"/>
            <a:ext cx="2873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3</a:t>
            </a:r>
          </a:p>
        </p:txBody>
      </p:sp>
      <p:sp>
        <p:nvSpPr>
          <p:cNvPr id="22576" name="CaixaDeTexto 27">
            <a:extLst>
              <a:ext uri="{FF2B5EF4-FFF2-40B4-BE49-F238E27FC236}">
                <a16:creationId xmlns:a16="http://schemas.microsoft.com/office/drawing/2014/main" id="{B917E297-97CF-46C8-887A-B0870C23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20488" y="2970213"/>
            <a:ext cx="28733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35337CF-33F8-4FA9-8528-80D4EBC6BE26}"/>
              </a:ext>
            </a:extLst>
          </p:cNvPr>
          <p:cNvSpPr/>
          <p:nvPr/>
        </p:nvSpPr>
        <p:spPr>
          <a:xfrm>
            <a:off x="355600" y="6426200"/>
            <a:ext cx="17780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pic>
        <p:nvPicPr>
          <p:cNvPr id="24579" name="Picture 2">
            <a:extLst>
              <a:ext uri="{FF2B5EF4-FFF2-40B4-BE49-F238E27FC236}">
                <a16:creationId xmlns:a16="http://schemas.microsoft.com/office/drawing/2014/main" id="{9917EE51-972B-47FF-B826-4AA359B8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B4E6BB64-C7FA-4889-B255-5E42E9FC9604}"/>
              </a:ext>
            </a:extLst>
          </p:cNvPr>
          <p:cNvSpPr/>
          <p:nvPr/>
        </p:nvSpPr>
        <p:spPr>
          <a:xfrm>
            <a:off x="355600" y="6356350"/>
            <a:ext cx="16764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dirty="0"/>
          </a:p>
        </p:txBody>
      </p:sp>
      <p:sp>
        <p:nvSpPr>
          <p:cNvPr id="24581" name="TextBox 12">
            <a:extLst>
              <a:ext uri="{FF2B5EF4-FFF2-40B4-BE49-F238E27FC236}">
                <a16:creationId xmlns:a16="http://schemas.microsoft.com/office/drawing/2014/main" id="{B780214F-3DE5-4E7D-A505-ADF480CAC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>
                <a:solidFill>
                  <a:srgbClr val="E64646"/>
                </a:solidFill>
                <a:latin typeface="Libre Baskerville Bold"/>
              </a:rPr>
              <a:t>Linha do Tempo – Saúde do Trabalhador</a:t>
            </a:r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0858DFE0-12AE-4824-89A8-1A7E076B5ACC}"/>
              </a:ext>
            </a:extLst>
          </p:cNvPr>
          <p:cNvCxnSpPr>
            <a:cxnSpLocks/>
          </p:cNvCxnSpPr>
          <p:nvPr/>
        </p:nvCxnSpPr>
        <p:spPr>
          <a:xfrm flipV="1">
            <a:off x="-1146175" y="6577013"/>
            <a:ext cx="1501775" cy="0"/>
          </a:xfrm>
          <a:prstGeom prst="bentConnector3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4" name="Conector: Angulado 23">
            <a:extLst>
              <a:ext uri="{FF2B5EF4-FFF2-40B4-BE49-F238E27FC236}">
                <a16:creationId xmlns:a16="http://schemas.microsoft.com/office/drawing/2014/main" id="{68D8E7B7-78C9-4EF7-8FAC-6ADCB7EA7CA9}"/>
              </a:ext>
            </a:extLst>
          </p:cNvPr>
          <p:cNvCxnSpPr>
            <a:cxnSpLocks/>
          </p:cNvCxnSpPr>
          <p:nvPr/>
        </p:nvCxnSpPr>
        <p:spPr>
          <a:xfrm flipV="1">
            <a:off x="2032000" y="6577013"/>
            <a:ext cx="1111250" cy="0"/>
          </a:xfrm>
          <a:prstGeom prst="bentConnector3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Retângulo 26">
            <a:extLst>
              <a:ext uri="{FF2B5EF4-FFF2-40B4-BE49-F238E27FC236}">
                <a16:creationId xmlns:a16="http://schemas.microsoft.com/office/drawing/2014/main" id="{566AA596-986A-4B23-A4C1-EC97EB97D44A}"/>
              </a:ext>
            </a:extLst>
          </p:cNvPr>
          <p:cNvSpPr/>
          <p:nvPr/>
        </p:nvSpPr>
        <p:spPr>
          <a:xfrm>
            <a:off x="5927725" y="6276975"/>
            <a:ext cx="2844800" cy="4572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 dirty="0"/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686D86-2AC1-4B4A-BB46-C3CBD2E97D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326897"/>
              </p:ext>
            </p:extLst>
          </p:nvPr>
        </p:nvGraphicFramePr>
        <p:xfrm>
          <a:off x="282575" y="971550"/>
          <a:ext cx="11263313" cy="6146800"/>
        </p:xfrm>
        <a:graphic>
          <a:graphicData uri="http://schemas.openxmlformats.org/drawingml/2006/table">
            <a:tbl>
              <a:tblPr/>
              <a:tblGrid>
                <a:gridCol w="27220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70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70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70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19708"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62" marR="60962" marT="30480" marB="3048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62" marR="60962" marT="30480" marB="3048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62" marR="60962" marT="30480" marB="3048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179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1999</a:t>
                      </a:r>
                      <a:endParaRPr lang="pt-BR" sz="700" noProof="0"/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2002</a:t>
                      </a:r>
                      <a:endParaRPr lang="pt-BR" sz="700" noProof="0"/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2004</a:t>
                      </a:r>
                      <a:endParaRPr lang="pt-BR" sz="700" noProof="0"/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chemeClr val="tx1"/>
                          </a:solidFill>
                          <a:latin typeface="Libre Baskerville Bold"/>
                        </a:rPr>
                        <a:t>2005</a:t>
                      </a:r>
                      <a:endParaRPr lang="pt-BR" sz="700" noProof="0">
                        <a:solidFill>
                          <a:schemeClr val="tx1"/>
                        </a:solidFill>
                      </a:endParaRPr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82212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NTEP;</a:t>
                      </a:r>
                    </a:p>
                    <a:p>
                      <a:pPr algn="l">
                        <a:defRPr/>
                      </a:pPr>
                      <a:endParaRPr lang="pt-BR" sz="1500" noProof="0">
                        <a:solidFill>
                          <a:srgbClr val="000000"/>
                        </a:solidFill>
                        <a:latin typeface="Libre Baskerville Bold"/>
                      </a:endParaRPr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Criação da Rede Nascional de Atenção Integral à Saúde do Trabalhador - RENAST</a:t>
                      </a:r>
                    </a:p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Portaria MS 777 – </a:t>
                      </a:r>
                    </a:p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DART/SINAN;</a:t>
                      </a:r>
                    </a:p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Área Técnica ST;</a:t>
                      </a:r>
                    </a:p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VST (VE+VS)</a:t>
                      </a:r>
                      <a:endParaRPr lang="pt-BR" sz="700" noProof="0"/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3088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noProof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Assistentes Técnicos</a:t>
                      </a:r>
                      <a:br>
                        <a:rPr lang="pt-BR" sz="1200" noProof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</a:br>
                      <a:r>
                        <a:rPr lang="pt-BR" sz="1200" noProof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 do MPT</a:t>
                      </a:r>
                    </a:p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SIVAT (Portaria SMS 1470/2022);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Comitê  Interinstit. AT graves e fatais (2002 – até o momento)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Municipalização da VS e Código Sanitário MSP (Lei 13.725);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Criação da COVISA; Subgerência de VST – Vinculada à V. Sanitária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         -&gt; Informação  (VE – UVIS)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         -&gt; Intervenção (VS)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Autoridades Sanitárias (Técnicos CRST + Subg. VST)</a:t>
                      </a:r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VST passa para VS Ambiental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               -&gt; Informação (VE – UVIS)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               -&gt; Intervenção (VS)</a:t>
                      </a:r>
                    </a:p>
                  </a:txBody>
                  <a:tcPr marL="60962" marR="60962" marT="30480" marB="30480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6F6007A4-F084-4AF2-8A27-D27592A8F274}"/>
              </a:ext>
            </a:extLst>
          </p:cNvPr>
          <p:cNvCxnSpPr>
            <a:cxnSpLocks/>
          </p:cNvCxnSpPr>
          <p:nvPr/>
        </p:nvCxnSpPr>
        <p:spPr>
          <a:xfrm flipV="1">
            <a:off x="2647950" y="6577013"/>
            <a:ext cx="3279775" cy="0"/>
          </a:xfrm>
          <a:prstGeom prst="bentConnector3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3" name="Conector: Angulado 32">
            <a:extLst>
              <a:ext uri="{FF2B5EF4-FFF2-40B4-BE49-F238E27FC236}">
                <a16:creationId xmlns:a16="http://schemas.microsoft.com/office/drawing/2014/main" id="{C5E1104B-0253-40B9-BF04-EC8C659355A0}"/>
              </a:ext>
            </a:extLst>
          </p:cNvPr>
          <p:cNvCxnSpPr>
            <a:cxnSpLocks/>
          </p:cNvCxnSpPr>
          <p:nvPr/>
        </p:nvCxnSpPr>
        <p:spPr>
          <a:xfrm>
            <a:off x="8772525" y="6577013"/>
            <a:ext cx="3676650" cy="0"/>
          </a:xfrm>
          <a:prstGeom prst="bentConnector3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Conector reto 4">
            <a:extLst>
              <a:ext uri="{FF2B5EF4-FFF2-40B4-BE49-F238E27FC236}">
                <a16:creationId xmlns:a16="http://schemas.microsoft.com/office/drawing/2014/main" id="{2785302B-E6DF-4269-B3D4-7C10B34967D5}"/>
              </a:ext>
            </a:extLst>
          </p:cNvPr>
          <p:cNvCxnSpPr>
            <a:cxnSpLocks/>
          </p:cNvCxnSpPr>
          <p:nvPr/>
        </p:nvCxnSpPr>
        <p:spPr>
          <a:xfrm flipH="1">
            <a:off x="0" y="3683000"/>
            <a:ext cx="3101975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71E8C754-331D-4A54-9F2D-2843D23EE986}"/>
              </a:ext>
            </a:extLst>
          </p:cNvPr>
          <p:cNvCxnSpPr>
            <a:cxnSpLocks/>
          </p:cNvCxnSpPr>
          <p:nvPr/>
        </p:nvCxnSpPr>
        <p:spPr>
          <a:xfrm>
            <a:off x="3101975" y="3683000"/>
            <a:ext cx="0" cy="960438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0144FEE6-5917-4F8B-B17F-5E90200A302F}"/>
              </a:ext>
            </a:extLst>
          </p:cNvPr>
          <p:cNvCxnSpPr>
            <a:cxnSpLocks/>
          </p:cNvCxnSpPr>
          <p:nvPr/>
        </p:nvCxnSpPr>
        <p:spPr>
          <a:xfrm flipV="1">
            <a:off x="3101975" y="4605338"/>
            <a:ext cx="2978150" cy="5080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E1D08E46-881A-40AD-95C8-A849B65B53A2}"/>
              </a:ext>
            </a:extLst>
          </p:cNvPr>
          <p:cNvCxnSpPr>
            <a:cxnSpLocks/>
          </p:cNvCxnSpPr>
          <p:nvPr/>
        </p:nvCxnSpPr>
        <p:spPr>
          <a:xfrm flipV="1">
            <a:off x="4591050" y="4471988"/>
            <a:ext cx="1385888" cy="171450"/>
          </a:xfrm>
          <a:prstGeom prst="bentConnector3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DDBEB17D-8232-4363-8D07-06AF2A8DD436}"/>
              </a:ext>
            </a:extLst>
          </p:cNvPr>
          <p:cNvCxnSpPr/>
          <p:nvPr/>
        </p:nvCxnSpPr>
        <p:spPr>
          <a:xfrm>
            <a:off x="7721600" y="4445000"/>
            <a:ext cx="46228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4622" name="Picture 2" descr="SAÚDE E QUALIDADE DE VIDA DO TRABALHADOR – PROJETOS INTEGRADORES">
            <a:extLst>
              <a:ext uri="{FF2B5EF4-FFF2-40B4-BE49-F238E27FC236}">
                <a16:creationId xmlns:a16="http://schemas.microsoft.com/office/drawing/2014/main" id="{F586E68A-A680-4DB0-8731-DC4D40FCA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971550"/>
            <a:ext cx="2805112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5F466D2E-287C-4EE9-8815-5698735C5679}"/>
              </a:ext>
            </a:extLst>
          </p:cNvPr>
          <p:cNvCxnSpPr/>
          <p:nvPr/>
        </p:nvCxnSpPr>
        <p:spPr>
          <a:xfrm>
            <a:off x="7315200" y="4648200"/>
            <a:ext cx="5283200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4624" name="Picture 4" descr="Caderno de Análise ROTEIRO PARA USO DO SINAN NET, ANÁLISE DA QUALIDADE DA  BASE DE DADOS E CÁLCULO DE INDICADORES EPIDEMIOLÓG">
            <a:extLst>
              <a:ext uri="{FF2B5EF4-FFF2-40B4-BE49-F238E27FC236}">
                <a16:creationId xmlns:a16="http://schemas.microsoft.com/office/drawing/2014/main" id="{5DED8C97-D225-4643-A791-3D150E716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990600"/>
            <a:ext cx="2805112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25" name="Picture 8">
            <a:extLst>
              <a:ext uri="{FF2B5EF4-FFF2-40B4-BE49-F238E27FC236}">
                <a16:creationId xmlns:a16="http://schemas.microsoft.com/office/drawing/2014/main" id="{4B36F220-DA19-4C9F-A782-3D9844AA8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788" y="979488"/>
            <a:ext cx="280511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26" name="CaixaDeTexto 36">
            <a:extLst>
              <a:ext uri="{FF2B5EF4-FFF2-40B4-BE49-F238E27FC236}">
                <a16:creationId xmlns:a16="http://schemas.microsoft.com/office/drawing/2014/main" id="{7D38EE3B-6C75-480B-80EE-196282D141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575" y="2882900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5</a:t>
            </a:r>
          </a:p>
        </p:txBody>
      </p:sp>
      <p:sp>
        <p:nvSpPr>
          <p:cNvPr id="24627" name="CaixaDeTexto 37">
            <a:extLst>
              <a:ext uri="{FF2B5EF4-FFF2-40B4-BE49-F238E27FC236}">
                <a16:creationId xmlns:a16="http://schemas.microsoft.com/office/drawing/2014/main" id="{6548E035-854C-451A-B31D-95F1752C6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600" y="2876550"/>
            <a:ext cx="2873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6</a:t>
            </a:r>
          </a:p>
        </p:txBody>
      </p:sp>
      <p:sp>
        <p:nvSpPr>
          <p:cNvPr id="24628" name="CaixaDeTexto 38">
            <a:extLst>
              <a:ext uri="{FF2B5EF4-FFF2-40B4-BE49-F238E27FC236}">
                <a16:creationId xmlns:a16="http://schemas.microsoft.com/office/drawing/2014/main" id="{6F1F6B07-E937-4949-B2D6-1D860CD77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0" y="2882900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7</a:t>
            </a:r>
          </a:p>
        </p:txBody>
      </p:sp>
      <p:sp>
        <p:nvSpPr>
          <p:cNvPr id="24629" name="CaixaDeTexto 39">
            <a:extLst>
              <a:ext uri="{FF2B5EF4-FFF2-40B4-BE49-F238E27FC236}">
                <a16:creationId xmlns:a16="http://schemas.microsoft.com/office/drawing/2014/main" id="{989F40B8-9E35-4A56-A5F2-8D93D45E46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4925" y="2882900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8</a:t>
            </a:r>
          </a:p>
        </p:txBody>
      </p:sp>
      <p:pic>
        <p:nvPicPr>
          <p:cNvPr id="24630" name="Picture 10" descr="Rede Nacional de Atenção Integral à Saúde do Trabalhador (RENAST) | Renast  online">
            <a:extLst>
              <a:ext uri="{FF2B5EF4-FFF2-40B4-BE49-F238E27FC236}">
                <a16:creationId xmlns:a16="http://schemas.microsoft.com/office/drawing/2014/main" id="{C8551227-ACB3-496D-A1CE-82AA2309F2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9600" y="971550"/>
            <a:ext cx="2794000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1C77B74F-6E42-4512-AF25-A950288CA8E2}"/>
              </a:ext>
            </a:extLst>
          </p:cNvPr>
          <p:cNvSpPr/>
          <p:nvPr/>
        </p:nvSpPr>
        <p:spPr>
          <a:xfrm>
            <a:off x="355600" y="6426200"/>
            <a:ext cx="17780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B707AE95-64F5-4B9F-BAD8-29F01DD1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225C6AE-D2BE-47A2-B27E-E2D45C6971AD}"/>
              </a:ext>
            </a:extLst>
          </p:cNvPr>
          <p:cNvSpPr/>
          <p:nvPr/>
        </p:nvSpPr>
        <p:spPr>
          <a:xfrm>
            <a:off x="282575" y="6223000"/>
            <a:ext cx="2003425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sp>
        <p:nvSpPr>
          <p:cNvPr id="25605" name="TextBox 12">
            <a:extLst>
              <a:ext uri="{FF2B5EF4-FFF2-40B4-BE49-F238E27FC236}">
                <a16:creationId xmlns:a16="http://schemas.microsoft.com/office/drawing/2014/main" id="{1ED66BCC-48B8-40A1-8513-53CFF078B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>
                <a:solidFill>
                  <a:srgbClr val="E64646"/>
                </a:solidFill>
                <a:latin typeface="Libre Baskerville Bold"/>
              </a:rPr>
              <a:t>Linha do Tempo – Saúde do Trabalhador</a:t>
            </a:r>
          </a:p>
        </p:txBody>
      </p:sp>
      <p:cxnSp>
        <p:nvCxnSpPr>
          <p:cNvPr id="22" name="Conector: Angulado 21">
            <a:extLst>
              <a:ext uri="{FF2B5EF4-FFF2-40B4-BE49-F238E27FC236}">
                <a16:creationId xmlns:a16="http://schemas.microsoft.com/office/drawing/2014/main" id="{600A469E-111E-4066-86CA-A4193AC67E46}"/>
              </a:ext>
            </a:extLst>
          </p:cNvPr>
          <p:cNvCxnSpPr>
            <a:cxnSpLocks/>
          </p:cNvCxnSpPr>
          <p:nvPr/>
        </p:nvCxnSpPr>
        <p:spPr>
          <a:xfrm flipV="1">
            <a:off x="-1219200" y="6577013"/>
            <a:ext cx="1501775" cy="0"/>
          </a:xfrm>
          <a:prstGeom prst="bentConnector3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EB6C1A5-AD37-4509-877A-0BC86ED534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708932"/>
              </p:ext>
            </p:extLst>
          </p:nvPr>
        </p:nvGraphicFramePr>
        <p:xfrm>
          <a:off x="282575" y="990600"/>
          <a:ext cx="11387140" cy="6330950"/>
        </p:xfrm>
        <a:graphic>
          <a:graphicData uri="http://schemas.openxmlformats.org/drawingml/2006/table">
            <a:tbl>
              <a:tblPr/>
              <a:tblGrid>
                <a:gridCol w="2846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67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6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467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2694"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6" marR="60956" marT="30483" marB="30483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6" marR="60956" marT="30483" marB="30483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6" marR="60956" marT="30483" marB="30483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205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2007</a:t>
                      </a:r>
                      <a:endParaRPr lang="pt-BR" sz="700" noProof="0"/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2008</a:t>
                      </a:r>
                      <a:endParaRPr lang="pt-BR" sz="700" noProof="0"/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2012</a:t>
                      </a:r>
                      <a:endParaRPr lang="pt-BR" sz="700" noProof="0"/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chemeClr val="tx1"/>
                          </a:solidFill>
                          <a:latin typeface="Libre Baskerville Bold"/>
                        </a:rPr>
                        <a:t>2013</a:t>
                      </a:r>
                      <a:endParaRPr lang="pt-BR" sz="700" noProof="0">
                        <a:solidFill>
                          <a:schemeClr val="tx1"/>
                        </a:solidFill>
                      </a:endParaRPr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8245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NOST;</a:t>
                      </a:r>
                    </a:p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Notificação Compulsória das Doenças e Agravos Relacionados ao Trabalho (DART) no SINAN</a:t>
                      </a:r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1500" noProof="0">
                        <a:solidFill>
                          <a:srgbClr val="000000"/>
                        </a:solidFill>
                        <a:latin typeface="Libre Baskerville Bold"/>
                      </a:endParaRPr>
                    </a:p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Política Nacional Saúde do Trabalhador e Trabalhadora - PNSTT</a:t>
                      </a:r>
                    </a:p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latin typeface="Libre Baskerville Bold" panose="020B0604020202020204" charset="0"/>
                        </a:rPr>
                        <a:t>Área Técnica Saúde do Trabalhador – Gabinete Secretário</a:t>
                      </a:r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7960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600" noProof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r>
                        <a:rPr lang="pt-BR" sz="1200" noProof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CRST: relatórios no SIVISA +</a:t>
                      </a:r>
                    </a:p>
                    <a:p>
                      <a:pPr algn="l">
                        <a:defRPr/>
                      </a:pPr>
                      <a:r>
                        <a:rPr lang="pt-BR" sz="1200" noProof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Processos Administrativos</a:t>
                      </a:r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Sistema Municipal de VS (Dec. Mun. 50.079)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Portaria 1.823/2012</a:t>
                      </a:r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GT Educação Permanente;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Gerência VST (2013-2014);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Reabertura do Núcleo de Vigilância do CRST Leste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6" marR="60956" marT="30483" marB="30483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F7E2AE37-B81A-4BB3-B9C2-0F1212EEC943}"/>
              </a:ext>
            </a:extLst>
          </p:cNvPr>
          <p:cNvCxnSpPr>
            <a:cxnSpLocks/>
          </p:cNvCxnSpPr>
          <p:nvPr/>
        </p:nvCxnSpPr>
        <p:spPr>
          <a:xfrm flipH="1">
            <a:off x="0" y="4445000"/>
            <a:ext cx="15240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110E273-AAC4-4275-86A0-5316CA125733}"/>
              </a:ext>
            </a:extLst>
          </p:cNvPr>
          <p:cNvCxnSpPr>
            <a:cxnSpLocks/>
          </p:cNvCxnSpPr>
          <p:nvPr/>
        </p:nvCxnSpPr>
        <p:spPr>
          <a:xfrm>
            <a:off x="152400" y="4445000"/>
            <a:ext cx="0" cy="10668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26A68CC7-9000-4165-AFD5-DDC263A36507}"/>
              </a:ext>
            </a:extLst>
          </p:cNvPr>
          <p:cNvCxnSpPr>
            <a:cxnSpLocks/>
          </p:cNvCxnSpPr>
          <p:nvPr/>
        </p:nvCxnSpPr>
        <p:spPr>
          <a:xfrm>
            <a:off x="134938" y="5511800"/>
            <a:ext cx="8653462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848329A8-A1BE-476B-A931-82EE63886D02}"/>
              </a:ext>
            </a:extLst>
          </p:cNvPr>
          <p:cNvCxnSpPr>
            <a:cxnSpLocks/>
          </p:cNvCxnSpPr>
          <p:nvPr/>
        </p:nvCxnSpPr>
        <p:spPr>
          <a:xfrm flipV="1">
            <a:off x="8788400" y="4191000"/>
            <a:ext cx="0" cy="132080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3626F6C1-6409-4066-842D-B08C3601FD28}"/>
              </a:ext>
            </a:extLst>
          </p:cNvPr>
          <p:cNvCxnSpPr/>
          <p:nvPr/>
        </p:nvCxnSpPr>
        <p:spPr>
          <a:xfrm>
            <a:off x="8788400" y="4191000"/>
            <a:ext cx="1016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14817B6B-D342-46B3-8E76-5F36022E6EDD}"/>
              </a:ext>
            </a:extLst>
          </p:cNvPr>
          <p:cNvCxnSpPr/>
          <p:nvPr/>
        </p:nvCxnSpPr>
        <p:spPr>
          <a:xfrm>
            <a:off x="8788400" y="4648200"/>
            <a:ext cx="5283200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5643" name="Picture 8" descr="Vigilância em Saúde">
            <a:extLst>
              <a:ext uri="{FF2B5EF4-FFF2-40B4-BE49-F238E27FC236}">
                <a16:creationId xmlns:a16="http://schemas.microsoft.com/office/drawing/2014/main" id="{F3A5611C-2A62-415E-8321-E5D50B9BE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4" b="14442"/>
          <a:stretch>
            <a:fillRect/>
          </a:stretch>
        </p:blipFill>
        <p:spPr bwMode="auto">
          <a:xfrm>
            <a:off x="274638" y="990600"/>
            <a:ext cx="2835275" cy="21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4" name="CaixaDeTexto 27">
            <a:extLst>
              <a:ext uri="{FF2B5EF4-FFF2-40B4-BE49-F238E27FC236}">
                <a16:creationId xmlns:a16="http://schemas.microsoft.com/office/drawing/2014/main" id="{105321DA-945E-4FEA-85A9-7D84B0A02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8300" y="2949575"/>
            <a:ext cx="2873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9</a:t>
            </a:r>
          </a:p>
        </p:txBody>
      </p:sp>
      <p:pic>
        <p:nvPicPr>
          <p:cNvPr id="25645" name="Imagem 26">
            <a:extLst>
              <a:ext uri="{FF2B5EF4-FFF2-40B4-BE49-F238E27FC236}">
                <a16:creationId xmlns:a16="http://schemas.microsoft.com/office/drawing/2014/main" id="{9F9CB319-E4E5-4F42-B17F-3D84AEC19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990600"/>
            <a:ext cx="2827337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6" name="CaixaDeTexto 30">
            <a:extLst>
              <a:ext uri="{FF2B5EF4-FFF2-40B4-BE49-F238E27FC236}">
                <a16:creationId xmlns:a16="http://schemas.microsoft.com/office/drawing/2014/main" id="{5F237D08-E0F1-4CE1-B3DC-919312AD1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2949575"/>
            <a:ext cx="3905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10</a:t>
            </a:r>
          </a:p>
        </p:txBody>
      </p:sp>
      <p:pic>
        <p:nvPicPr>
          <p:cNvPr id="25647" name="Imagem 37" descr="Placa vermelha com letras brancas&#10;&#10;Descrição gerada automaticamente com confiança baixa">
            <a:extLst>
              <a:ext uri="{FF2B5EF4-FFF2-40B4-BE49-F238E27FC236}">
                <a16:creationId xmlns:a16="http://schemas.microsoft.com/office/drawing/2014/main" id="{044A17C9-ADAA-4593-9AB6-752743430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538" y="971550"/>
            <a:ext cx="2779712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8" name="CaixaDeTexto 38">
            <a:extLst>
              <a:ext uri="{FF2B5EF4-FFF2-40B4-BE49-F238E27FC236}">
                <a16:creationId xmlns:a16="http://schemas.microsoft.com/office/drawing/2014/main" id="{C4A13729-6769-4D80-86E2-0F3A0C59B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91900" y="2905125"/>
            <a:ext cx="388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12</a:t>
            </a:r>
          </a:p>
        </p:txBody>
      </p:sp>
      <p:pic>
        <p:nvPicPr>
          <p:cNvPr id="25649" name="Picture 12" descr="COLABORA CGSAT: SAÚDE DO TRABALHADOR NO SUS">
            <a:extLst>
              <a:ext uri="{FF2B5EF4-FFF2-40B4-BE49-F238E27FC236}">
                <a16:creationId xmlns:a16="http://schemas.microsoft.com/office/drawing/2014/main" id="{3DA96FA3-D695-43BE-8773-E2BF81B27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981075"/>
            <a:ext cx="2779712" cy="217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50" name="CaixaDeTexto 35">
            <a:extLst>
              <a:ext uri="{FF2B5EF4-FFF2-40B4-BE49-F238E27FC236}">
                <a16:creationId xmlns:a16="http://schemas.microsoft.com/office/drawing/2014/main" id="{FF618E6D-F26E-4365-9906-85F1D69AD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1538" y="2911475"/>
            <a:ext cx="382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11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242D0774-4FCA-44F0-BD66-42081344C5FD}"/>
              </a:ext>
            </a:extLst>
          </p:cNvPr>
          <p:cNvSpPr/>
          <p:nvPr/>
        </p:nvSpPr>
        <p:spPr>
          <a:xfrm>
            <a:off x="355600" y="6426200"/>
            <a:ext cx="17780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pic>
        <p:nvPicPr>
          <p:cNvPr id="26627" name="Picture 2">
            <a:extLst>
              <a:ext uri="{FF2B5EF4-FFF2-40B4-BE49-F238E27FC236}">
                <a16:creationId xmlns:a16="http://schemas.microsoft.com/office/drawing/2014/main" id="{413AC098-9845-4122-8249-B31A6A45E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12">
            <a:extLst>
              <a:ext uri="{FF2B5EF4-FFF2-40B4-BE49-F238E27FC236}">
                <a16:creationId xmlns:a16="http://schemas.microsoft.com/office/drawing/2014/main" id="{CCFBB3E9-6A9B-4D59-B8CF-ED4BCCEA7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>
                <a:solidFill>
                  <a:srgbClr val="E64646"/>
                </a:solidFill>
                <a:latin typeface="Libre Baskerville Bold" panose="020B0604020202020204"/>
              </a:rPr>
              <a:t>Linha do Tempo – Saúde do Trabalhador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EC59CA9-20D7-48C0-B220-008F582ED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034555"/>
              </p:ext>
            </p:extLst>
          </p:nvPr>
        </p:nvGraphicFramePr>
        <p:xfrm>
          <a:off x="144463" y="1012825"/>
          <a:ext cx="11907837" cy="6521450"/>
        </p:xfrm>
        <a:graphic>
          <a:graphicData uri="http://schemas.openxmlformats.org/drawingml/2006/table">
            <a:tbl>
              <a:tblPr/>
              <a:tblGrid>
                <a:gridCol w="24617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0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50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10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6141"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9" marR="60959" marT="30478" marB="30478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/>
                    </a:p>
                  </a:txBody>
                  <a:tcPr marL="60959" marR="60959" marT="30478" marB="30478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endParaRPr lang="pt-BR" sz="1200" dirty="0"/>
                    </a:p>
                  </a:txBody>
                  <a:tcPr marL="60959" marR="60959" marT="30478" marB="30478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15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2014-2015</a:t>
                      </a:r>
                      <a:endParaRPr lang="pt-BR" sz="700" noProof="0"/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defRPr/>
                      </a:pPr>
                      <a:endParaRPr lang="pt-BR" sz="700" noProof="0"/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chemeClr val="tx1"/>
                          </a:solidFill>
                          <a:latin typeface="Libre Baskerville Bold"/>
                        </a:rPr>
                        <a:t>2020                    2022             </a:t>
                      </a:r>
                      <a:endParaRPr lang="pt-BR" sz="700" noProof="0">
                        <a:solidFill>
                          <a:schemeClr val="tx1"/>
                        </a:solidFill>
                      </a:endParaRP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0716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1500" noProof="0">
                        <a:solidFill>
                          <a:srgbClr val="000000"/>
                        </a:solidFill>
                        <a:latin typeface="Libre Baskerville Bold"/>
                      </a:endParaRP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 dirty="0">
                          <a:latin typeface="Libre Baskerville Bold" panose="020B0604020202020204" charset="0"/>
                        </a:rPr>
                        <a:t>Decreto Reestruturação SMS </a:t>
                      </a: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 dirty="0">
                          <a:latin typeface="Libre Baskerville Bold" panose="020B0604020202020204" charset="0"/>
                        </a:rPr>
                        <a:t>Política Nacional de Vigilância em Saúde</a:t>
                      </a:r>
                    </a:p>
                    <a:p>
                      <a:pPr algn="l">
                        <a:defRPr/>
                      </a:pPr>
                      <a:endParaRPr lang="pt-BR" sz="1500" noProof="0" dirty="0">
                        <a:latin typeface="Libre Baskerville Bold" panose="020B060402020202020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noProof="0" dirty="0">
                          <a:solidFill>
                            <a:srgbClr val="000000"/>
                          </a:solidFill>
                          <a:latin typeface="Libre Baskerville Bold"/>
                        </a:rPr>
                        <a:t>Incorporação </a:t>
                      </a:r>
                      <a:r>
                        <a:rPr lang="pt-BR" sz="1500" noProof="0" dirty="0" err="1">
                          <a:solidFill>
                            <a:srgbClr val="000000"/>
                          </a:solidFill>
                          <a:latin typeface="Libre Baskerville Bold"/>
                        </a:rPr>
                        <a:t>Ativ</a:t>
                      </a:r>
                      <a:r>
                        <a:rPr lang="pt-BR" sz="1500" noProof="0" dirty="0">
                          <a:solidFill>
                            <a:srgbClr val="000000"/>
                          </a:solidFill>
                          <a:latin typeface="Libre Baskerville Bold"/>
                        </a:rPr>
                        <a:t> AT-ST a DVISAT</a:t>
                      </a: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noProof="0">
                          <a:latin typeface="Libre Baskerville Bold" panose="020B0604020202020204" charset="0"/>
                        </a:rPr>
                        <a:t> Qualifica CEREST   </a:t>
                      </a:r>
                    </a:p>
                    <a:p>
                      <a:pPr algn="l">
                        <a:defRPr/>
                      </a:pPr>
                      <a:endParaRPr lang="pt-BR" sz="1500" noProof="0">
                        <a:latin typeface="Libre Baskerville Bold" panose="020B0604020202020204" charset="0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300" noProof="0">
                          <a:solidFill>
                            <a:srgbClr val="000000"/>
                          </a:solidFill>
                          <a:latin typeface="Libre Baskerville Bold" panose="020B0604020202020204" charset="0"/>
                        </a:rPr>
                        <a:t>Publicação dos </a:t>
                      </a:r>
                      <a:r>
                        <a:rPr lang="pt-BR" sz="1300" noProof="0">
                          <a:solidFill>
                            <a:srgbClr val="000000"/>
                          </a:solidFill>
                          <a:latin typeface="Libre Baskerville Bold" panose="020B0604020202020204" charset="0"/>
                          <a:hlinkClick r:id="rId3"/>
                        </a:rPr>
                        <a:t>Cadernos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300" noProof="0">
                          <a:solidFill>
                            <a:srgbClr val="000000"/>
                          </a:solidFill>
                          <a:latin typeface="Libre Baskerville Bold" panose="020B0604020202020204" charset="0"/>
                          <a:hlinkClick r:id="rId3"/>
                        </a:rPr>
                        <a:t>Técnicos de Saúde do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300" noProof="0">
                          <a:solidFill>
                            <a:srgbClr val="000000"/>
                          </a:solidFill>
                          <a:latin typeface="Libre Baskerville Bold" panose="020B0604020202020204" charset="0"/>
                          <a:hlinkClick r:id="rId3"/>
                        </a:rPr>
                        <a:t>Trabalhador</a:t>
                      </a:r>
                      <a:r>
                        <a:rPr lang="pt-BR" sz="1300" noProof="0">
                          <a:solidFill>
                            <a:srgbClr val="000000"/>
                          </a:solidFill>
                          <a:latin typeface="Libre Baskerville Bold" panose="020B0604020202020204" charset="0"/>
                        </a:rPr>
                        <a:t>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300" noProof="0">
                          <a:solidFill>
                            <a:srgbClr val="000000"/>
                          </a:solidFill>
                          <a:latin typeface="Libre Baskerville Bold" panose="020B0604020202020204" charset="0"/>
                        </a:rPr>
                        <a:t>DVISAT-COVISA</a:t>
                      </a:r>
                      <a:r>
                        <a:rPr lang="pt-BR" sz="1300" noProof="0">
                          <a:latin typeface="Libre Baskerville Bold" panose="020B0604020202020204" charset="0"/>
                        </a:rPr>
                        <a:t>                       </a:t>
                      </a: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11435">
                <a:tc>
                  <a:txBody>
                    <a:bodyPr/>
                    <a:lstStyle/>
                    <a:p>
                      <a:pPr marL="285750" indent="-285750" eaLnBrk="0" fontAlgn="base" hangingPunct="0">
                        <a:buFont typeface="Arial" panose="020B0604020202020204" pitchFamily="34" charset="0"/>
                        <a:buChar char="•"/>
                      </a:pPr>
                      <a:r>
                        <a:rPr lang="pt-BR" sz="1200" kern="1200" noProof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Informação (VE-UVIS);</a:t>
                      </a:r>
                    </a:p>
                    <a:p>
                      <a:pPr marL="285750" indent="-285750" eaLnBrk="0" fontAlgn="base" hangingPunct="0">
                        <a:buFont typeface="Arial" panose="020B0604020202020204" pitchFamily="34" charset="0"/>
                        <a:buChar char="•"/>
                      </a:pPr>
                      <a:r>
                        <a:rPr lang="pt-BR" sz="1200" kern="1200" noProof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Intervenção (VS);</a:t>
                      </a:r>
                    </a:p>
                    <a:p>
                      <a:pPr marL="285750" indent="-285750" eaLnBrk="0" fontAlgn="base" hangingPunct="0">
                        <a:buFont typeface="Arial" panose="020B0604020202020204" pitchFamily="34" charset="0"/>
                        <a:buChar char="•"/>
                      </a:pPr>
                      <a:r>
                        <a:rPr lang="pt-BR" sz="1200" kern="1200" noProof="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Instituição da Gerência em Saúde do Trabalhador – COVISA (2015)</a:t>
                      </a:r>
                    </a:p>
                    <a:p>
                      <a:pPr algn="l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VST (VE + VS + AT/ AB);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Divisão VST;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-&gt; Informação (VE-UVIS);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-&gt; Intervenção;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-&gt; Assistência (2019);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-&gt; Matriciamento (2019);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-&gt; Controle Social (2019)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b="1" noProof="0">
                          <a:solidFill>
                            <a:srgbClr val="000000"/>
                          </a:solidFill>
                          <a:latin typeface="Roboto"/>
                        </a:rPr>
                        <a:t>Portaria</a:t>
                      </a: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588/2018;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Reformulação do GT de Educação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Permanente em Saúde do Trabalhador;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Atualização e realização do </a:t>
                      </a:r>
                      <a:r>
                        <a:rPr lang="pt-BR" sz="1200" b="1" noProof="0">
                          <a:solidFill>
                            <a:srgbClr val="000000"/>
                          </a:solidFill>
                          <a:latin typeface="Roboto"/>
                        </a:rPr>
                        <a:t>Curso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b="1" noProof="0">
                          <a:solidFill>
                            <a:srgbClr val="000000"/>
                          </a:solidFill>
                          <a:latin typeface="Roboto"/>
                        </a:rPr>
                        <a:t>Semi-Presencial Saúde do Trabalhador na Rede </a:t>
                      </a: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– turma 2019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Publicação de Notas Técnicas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Orientativas sobre Saúde do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Trabalhador e COVID; 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Reestruturação SMS (Dec.            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Mun. 59.685);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Realização do </a:t>
                      </a: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/>
                        </a:rPr>
                        <a:t>Curso Semi-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/>
                        </a:rPr>
                        <a:t>Presencial Saúde do Trabalhador</a:t>
                      </a:r>
                    </a:p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/>
                        </a:rPr>
                        <a:t>na Rede</a:t>
                      </a: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 – turma 2020</a:t>
                      </a:r>
                    </a:p>
                  </a:txBody>
                  <a:tcPr marL="60959" marR="60959" marT="30478" marB="30478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3C92E77-6A9F-4940-A34D-1D6FCCE28023}"/>
              </a:ext>
            </a:extLst>
          </p:cNvPr>
          <p:cNvCxnSpPr/>
          <p:nvPr/>
        </p:nvCxnSpPr>
        <p:spPr>
          <a:xfrm flipV="1">
            <a:off x="10312400" y="1031875"/>
            <a:ext cx="0" cy="217805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2A6905B9-7A4A-4F5B-A396-EB5238D4C7D2}"/>
              </a:ext>
            </a:extLst>
          </p:cNvPr>
          <p:cNvSpPr txBox="1"/>
          <p:nvPr/>
        </p:nvSpPr>
        <p:spPr>
          <a:xfrm>
            <a:off x="10393303" y="4815652"/>
            <a:ext cx="1868560" cy="199997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90510" indent="-190510">
              <a:buFont typeface="Arial" panose="020B0604020202020204" pitchFamily="34" charset="0"/>
              <a:buChar char="•"/>
              <a:defRPr/>
            </a:pPr>
            <a:r>
              <a:rPr lang="pt-BR" sz="1133" b="1" dirty="0">
                <a:highlight>
                  <a:srgbClr val="FBE5D6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Habilitação do CRST</a:t>
            </a:r>
          </a:p>
          <a:p>
            <a:pPr>
              <a:defRPr/>
            </a:pPr>
            <a:r>
              <a:rPr lang="pt-BR" sz="1133" b="1" dirty="0">
                <a:highlight>
                  <a:srgbClr val="FBE5D6"/>
                </a:highlight>
                <a:latin typeface="Roboto" panose="02000000000000000000" pitchFamily="2" charset="0"/>
                <a:ea typeface="Roboto" panose="02000000000000000000" pitchFamily="2" charset="0"/>
              </a:rPr>
              <a:t>Leste</a:t>
            </a:r>
            <a:r>
              <a:rPr lang="pt-BR" sz="1133" dirty="0">
                <a:latin typeface="Roboto" panose="02000000000000000000" pitchFamily="2" charset="0"/>
                <a:ea typeface="Roboto" panose="02000000000000000000" pitchFamily="2" charset="0"/>
              </a:rPr>
              <a:t>;</a:t>
            </a:r>
          </a:p>
          <a:p>
            <a:pPr>
              <a:defRPr/>
            </a:pPr>
            <a:endParaRPr lang="pt-BR" sz="1067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90510" indent="-190510">
              <a:buFont typeface="Arial" panose="020B0604020202020204" pitchFamily="34" charset="0"/>
              <a:buChar char="•"/>
              <a:defRPr/>
            </a:pPr>
            <a:r>
              <a:rPr lang="pt-BR" sz="1133" b="1" dirty="0">
                <a:latin typeface="Roboto" panose="02000000000000000000" pitchFamily="2" charset="0"/>
                <a:ea typeface="Roboto" panose="02000000000000000000" pitchFamily="2" charset="0"/>
              </a:rPr>
              <a:t>Portaria 7/2022 </a:t>
            </a:r>
            <a:r>
              <a:rPr lang="pt-BR" sz="1133" dirty="0">
                <a:latin typeface="Roboto" panose="02000000000000000000" pitchFamily="2" charset="0"/>
                <a:ea typeface="Roboto" panose="02000000000000000000" pitchFamily="2" charset="0"/>
              </a:rPr>
              <a:t>– </a:t>
            </a:r>
          </a:p>
          <a:p>
            <a:pPr>
              <a:defRPr/>
            </a:pPr>
            <a:r>
              <a:rPr lang="pt-BR" sz="1133" dirty="0">
                <a:latin typeface="Roboto" panose="02000000000000000000" pitchFamily="2" charset="0"/>
                <a:ea typeface="Roboto" panose="02000000000000000000" pitchFamily="2" charset="0"/>
              </a:rPr>
              <a:t>Institui o GT de educação permanente em saúde do trabalhador/trabalhadora; </a:t>
            </a:r>
          </a:p>
          <a:p>
            <a:pPr marL="190510" indent="-190510">
              <a:buFont typeface="Arial" panose="020B0604020202020204" pitchFamily="34" charset="0"/>
              <a:buChar char="•"/>
              <a:defRPr/>
            </a:pPr>
            <a:r>
              <a:rPr lang="pt-BR" sz="1133" dirty="0">
                <a:latin typeface="Roboto" panose="02000000000000000000" pitchFamily="2" charset="0"/>
                <a:ea typeface="Roboto" panose="02000000000000000000" pitchFamily="2" charset="0"/>
              </a:rPr>
              <a:t>Realização do </a:t>
            </a:r>
            <a:r>
              <a:rPr lang="pt-BR" sz="1133" b="1" dirty="0">
                <a:latin typeface="Roboto" panose="02000000000000000000" pitchFamily="2" charset="0"/>
                <a:ea typeface="Roboto" panose="02000000000000000000" pitchFamily="2" charset="0"/>
              </a:rPr>
              <a:t>Curso</a:t>
            </a:r>
          </a:p>
          <a:p>
            <a:pPr>
              <a:defRPr/>
            </a:pPr>
            <a:r>
              <a:rPr lang="pt-BR" sz="1133" b="1" dirty="0" err="1">
                <a:latin typeface="Roboto" panose="02000000000000000000" pitchFamily="2" charset="0"/>
                <a:ea typeface="Roboto" panose="02000000000000000000" pitchFamily="2" charset="0"/>
              </a:rPr>
              <a:t>Semi-Presencial</a:t>
            </a:r>
            <a:r>
              <a:rPr lang="pt-BR" sz="1133" b="1" dirty="0">
                <a:latin typeface="Roboto" panose="02000000000000000000" pitchFamily="2" charset="0"/>
                <a:ea typeface="Roboto" panose="02000000000000000000" pitchFamily="2" charset="0"/>
              </a:rPr>
              <a:t> Saúde do Trabalhador na Rede</a:t>
            </a:r>
            <a:r>
              <a:rPr lang="pt-BR" sz="1133" dirty="0">
                <a:latin typeface="Roboto" panose="02000000000000000000" pitchFamily="2" charset="0"/>
                <a:ea typeface="Roboto" panose="02000000000000000000" pitchFamily="2" charset="0"/>
              </a:rPr>
              <a:t> – turma 2022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BA532D8E-BFF0-49FA-97B7-F342F9D6A77B}"/>
              </a:ext>
            </a:extLst>
          </p:cNvPr>
          <p:cNvCxnSpPr>
            <a:cxnSpLocks/>
          </p:cNvCxnSpPr>
          <p:nvPr/>
        </p:nvCxnSpPr>
        <p:spPr>
          <a:xfrm>
            <a:off x="-355600" y="4648200"/>
            <a:ext cx="2806700" cy="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26662" name="Picture 2">
            <a:extLst>
              <a:ext uri="{FF2B5EF4-FFF2-40B4-BE49-F238E27FC236}">
                <a16:creationId xmlns:a16="http://schemas.microsoft.com/office/drawing/2014/main" id="{772D7824-8A22-4D95-9F45-E3606029A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990600"/>
            <a:ext cx="24320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3" name="CaixaDeTexto 16">
            <a:extLst>
              <a:ext uri="{FF2B5EF4-FFF2-40B4-BE49-F238E27FC236}">
                <a16:creationId xmlns:a16="http://schemas.microsoft.com/office/drawing/2014/main" id="{8A459C2C-DFB3-4A2E-A0D6-A2D782B79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1400" y="2908300"/>
            <a:ext cx="390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13</a:t>
            </a:r>
          </a:p>
        </p:txBody>
      </p:sp>
      <p:pic>
        <p:nvPicPr>
          <p:cNvPr id="26664" name="Picture 4">
            <a:extLst>
              <a:ext uri="{FF2B5EF4-FFF2-40B4-BE49-F238E27FC236}">
                <a16:creationId xmlns:a16="http://schemas.microsoft.com/office/drawing/2014/main" id="{5372779E-0889-4981-A205-B32C33E83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4" b="39677"/>
          <a:stretch>
            <a:fillRect/>
          </a:stretch>
        </p:blipFill>
        <p:spPr bwMode="auto">
          <a:xfrm>
            <a:off x="2635250" y="990600"/>
            <a:ext cx="249555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5" name="CaixaDeTexto 18">
            <a:extLst>
              <a:ext uri="{FF2B5EF4-FFF2-40B4-BE49-F238E27FC236}">
                <a16:creationId xmlns:a16="http://schemas.microsoft.com/office/drawing/2014/main" id="{74BE8835-8F83-4CDD-AF4B-BA878540B2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25" y="2908300"/>
            <a:ext cx="390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14</a:t>
            </a:r>
          </a:p>
        </p:txBody>
      </p:sp>
      <p:pic>
        <p:nvPicPr>
          <p:cNvPr id="26666" name="Imagem 17" descr="Logotipo&#10;&#10;Descrição gerada automaticamente">
            <a:extLst>
              <a:ext uri="{FF2B5EF4-FFF2-40B4-BE49-F238E27FC236}">
                <a16:creationId xmlns:a16="http://schemas.microsoft.com/office/drawing/2014/main" id="{47A7FAD7-7DA6-4B60-9B0B-69F8092C0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1012825"/>
            <a:ext cx="2738438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7" name="CaixaDeTexto 21">
            <a:extLst>
              <a:ext uri="{FF2B5EF4-FFF2-40B4-BE49-F238E27FC236}">
                <a16:creationId xmlns:a16="http://schemas.microsoft.com/office/drawing/2014/main" id="{03270E6B-51B5-4363-8728-7A9C8B912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1600" y="2946400"/>
            <a:ext cx="390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15</a:t>
            </a:r>
          </a:p>
        </p:txBody>
      </p:sp>
      <p:pic>
        <p:nvPicPr>
          <p:cNvPr id="26668" name="Picture 10" descr="Rede Nacional de Atenção Integral à Saúde do Trabalhador (RENAST) | Renast  online">
            <a:extLst>
              <a:ext uri="{FF2B5EF4-FFF2-40B4-BE49-F238E27FC236}">
                <a16:creationId xmlns:a16="http://schemas.microsoft.com/office/drawing/2014/main" id="{AC53C277-06A6-4760-9063-2BC99FAC1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990600"/>
            <a:ext cx="2335213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69" name="CaixaDeTexto 24">
            <a:extLst>
              <a:ext uri="{FF2B5EF4-FFF2-40B4-BE49-F238E27FC236}">
                <a16:creationId xmlns:a16="http://schemas.microsoft.com/office/drawing/2014/main" id="{58509AF4-7FBF-4564-B302-4CB720F4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55225" y="2968625"/>
            <a:ext cx="388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16</a:t>
            </a:r>
          </a:p>
        </p:txBody>
      </p:sp>
      <p:pic>
        <p:nvPicPr>
          <p:cNvPr id="26670" name="Imagem 28">
            <a:extLst>
              <a:ext uri="{FF2B5EF4-FFF2-40B4-BE49-F238E27FC236}">
                <a16:creationId xmlns:a16="http://schemas.microsoft.com/office/drawing/2014/main" id="{C2766279-DBF9-4C20-8207-51D0088E2B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450" y="1004888"/>
            <a:ext cx="173037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71" name="CaixaDeTexto 30">
            <a:extLst>
              <a:ext uri="{FF2B5EF4-FFF2-40B4-BE49-F238E27FC236}">
                <a16:creationId xmlns:a16="http://schemas.microsoft.com/office/drawing/2014/main" id="{3CD87FCD-FEB2-42E8-B369-75881DD09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7350" y="2933700"/>
            <a:ext cx="388938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altLang="pt-BR" sz="1600"/>
              <a:t>17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5DF894C0-CB61-41C6-8098-2966737E272C}"/>
              </a:ext>
            </a:extLst>
          </p:cNvPr>
          <p:cNvSpPr txBox="1"/>
          <p:nvPr/>
        </p:nvSpPr>
        <p:spPr>
          <a:xfrm>
            <a:off x="10337800" y="3903663"/>
            <a:ext cx="1858963" cy="912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467" dirty="0">
                <a:latin typeface="Libre Baskerville Bold" panose="020B0604020202020204" charset="0"/>
              </a:rPr>
              <a:t>Criação de </a:t>
            </a:r>
            <a:r>
              <a:rPr lang="pt-BR" sz="1467" dirty="0" err="1">
                <a:latin typeface="Libre Baskerville Bold" panose="020B0604020202020204" charset="0"/>
              </a:rPr>
              <a:t>GTs</a:t>
            </a:r>
            <a:r>
              <a:rPr lang="pt-BR" sz="1467" dirty="0">
                <a:latin typeface="Libre Baskerville Bold" panose="020B0604020202020204" charset="0"/>
              </a:rPr>
              <a:t> </a:t>
            </a:r>
          </a:p>
          <a:p>
            <a:pPr>
              <a:defRPr/>
            </a:pPr>
            <a:r>
              <a:rPr lang="pt-BR" sz="1467" dirty="0">
                <a:latin typeface="Libre Baskerville Bold" panose="020B0604020202020204" charset="0"/>
              </a:rPr>
              <a:t>em educação </a:t>
            </a:r>
          </a:p>
          <a:p>
            <a:pPr>
              <a:defRPr/>
            </a:pPr>
            <a:r>
              <a:rPr lang="pt-BR" sz="1467" dirty="0">
                <a:latin typeface="Libre Baskerville Bold" panose="020B0604020202020204" charset="0"/>
              </a:rPr>
              <a:t>Permanente – </a:t>
            </a:r>
            <a:r>
              <a:rPr lang="pt-BR" sz="933" dirty="0">
                <a:latin typeface="Libre Baskerville Bold" panose="020B0604020202020204" charset="0"/>
              </a:rPr>
              <a:t>portaria 410/2022</a:t>
            </a:r>
            <a:endParaRPr lang="pt-BR" sz="1467" dirty="0">
              <a:latin typeface="Libre Baskerville Bold" panose="020B0604020202020204" charset="0"/>
            </a:endParaRPr>
          </a:p>
        </p:txBody>
      </p:sp>
      <p:cxnSp>
        <p:nvCxnSpPr>
          <p:cNvPr id="37" name="Conector reto 36">
            <a:extLst>
              <a:ext uri="{FF2B5EF4-FFF2-40B4-BE49-F238E27FC236}">
                <a16:creationId xmlns:a16="http://schemas.microsoft.com/office/drawing/2014/main" id="{092B8498-4FEB-47B8-9123-6DF4C9D39C1E}"/>
              </a:ext>
            </a:extLst>
          </p:cNvPr>
          <p:cNvCxnSpPr>
            <a:cxnSpLocks/>
          </p:cNvCxnSpPr>
          <p:nvPr/>
        </p:nvCxnSpPr>
        <p:spPr>
          <a:xfrm>
            <a:off x="2451100" y="4648200"/>
            <a:ext cx="0" cy="711200"/>
          </a:xfrm>
          <a:prstGeom prst="line">
            <a:avLst/>
          </a:prstGeom>
          <a:ln w="285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39" name="Conector de Seta Reta 38">
            <a:extLst>
              <a:ext uri="{FF2B5EF4-FFF2-40B4-BE49-F238E27FC236}">
                <a16:creationId xmlns:a16="http://schemas.microsoft.com/office/drawing/2014/main" id="{A7B1BF31-D669-4B56-8098-AE88697AEAC9}"/>
              </a:ext>
            </a:extLst>
          </p:cNvPr>
          <p:cNvCxnSpPr/>
          <p:nvPr/>
        </p:nvCxnSpPr>
        <p:spPr>
          <a:xfrm>
            <a:off x="2451100" y="5359400"/>
            <a:ext cx="18415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87BB731D-6EBA-4430-B3C8-0A5F8BFCA524}"/>
              </a:ext>
            </a:extLst>
          </p:cNvPr>
          <p:cNvSpPr txBox="1"/>
          <p:nvPr/>
        </p:nvSpPr>
        <p:spPr>
          <a:xfrm>
            <a:off x="3663950" y="3176588"/>
            <a:ext cx="2997200" cy="4508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2333" dirty="0">
                <a:latin typeface="Libre Baskerville Bold" panose="020B0604020202020204" charset="0"/>
              </a:rPr>
              <a:t>2017 – 2018 - 2019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F4688D3-80D4-4F02-B241-C8982847CB3C}"/>
              </a:ext>
            </a:extLst>
          </p:cNvPr>
          <p:cNvSpPr/>
          <p:nvPr/>
        </p:nvSpPr>
        <p:spPr>
          <a:xfrm>
            <a:off x="355600" y="6426200"/>
            <a:ext cx="17780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F8D9BB80-F300-4C50-9937-B8B28418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2">
            <a:extLst>
              <a:ext uri="{FF2B5EF4-FFF2-40B4-BE49-F238E27FC236}">
                <a16:creationId xmlns:a16="http://schemas.microsoft.com/office/drawing/2014/main" id="{AB573A94-0E8C-4117-9F0C-3512A6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>
                <a:solidFill>
                  <a:srgbClr val="E64646"/>
                </a:solidFill>
                <a:latin typeface="Libre Baskerville Bold" panose="020B0604020202020204"/>
              </a:rPr>
              <a:t>Linha do Tempo – Saúde do Trabalhador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CA56B0E-9839-49FC-A1BF-ED4982D7C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719492"/>
              </p:ext>
            </p:extLst>
          </p:nvPr>
        </p:nvGraphicFramePr>
        <p:xfrm>
          <a:off x="134937" y="795338"/>
          <a:ext cx="11903074" cy="7108411"/>
        </p:xfrm>
        <a:graphic>
          <a:graphicData uri="http://schemas.openxmlformats.org/drawingml/2006/table">
            <a:tbl>
              <a:tblPr/>
              <a:tblGrid>
                <a:gridCol w="2649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5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5921"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8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2022-2023</a:t>
                      </a:r>
                      <a:endParaRPr lang="pt-BR" sz="700" noProof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2024</a:t>
                      </a:r>
                      <a:endParaRPr lang="pt-BR" sz="700" noProof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300" noProof="0"/>
                    </a:p>
                    <a:p>
                      <a:pPr algn="l">
                        <a:defRPr/>
                      </a:pPr>
                      <a:endParaRPr lang="pt-BR" sz="900" noProof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>
                        <a:solidFill>
                          <a:schemeClr val="tx1"/>
                        </a:solidFill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449">
                <a:tc>
                  <a:txBody>
                    <a:bodyPr/>
                    <a:lstStyle/>
                    <a:p>
                      <a:pPr marL="0" indent="0" algn="l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300" noProof="0">
                          <a:latin typeface="Libre Baskerville Bold" panose="020B0604020202020204" charset="0"/>
                          <a:ea typeface="Roboto" panose="02000000000000000000" pitchFamily="2" charset="0"/>
                        </a:rPr>
                        <a:t>Oficinas de matriciamento em Saúde do Trabalhador (2022) – preparação Fóruns Regionais de Matriciamento em ST</a:t>
                      </a:r>
                      <a:endParaRPr lang="pt-BR" sz="1300" noProof="0">
                        <a:solidFill>
                          <a:srgbClr val="000000"/>
                        </a:solidFill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latin typeface="Libre Baskerville Bold" panose="020B0604020202020204" charset="0"/>
                        </a:rPr>
                        <a:t>Oficina para Estabelecimento de  Nexo Causal em Saúde do Trabalhador, ministrada pelo prof. Dr. René Mendes, para capacitar os profissionais que atuam na assistência dos Centros de Referência.</a:t>
                      </a:r>
                      <a:r>
                        <a:rPr lang="pt-B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pt-BR" sz="1200" noProof="0" dirty="0">
                        <a:latin typeface="Libre Baskerville Bold" panose="020B0604020202020204" charset="0"/>
                      </a:endParaRPr>
                    </a:p>
                    <a:p>
                      <a:pPr algn="l">
                        <a:defRPr/>
                      </a:pPr>
                      <a:endParaRPr lang="pt-BR" sz="16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15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6886"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Seminário de </a:t>
                      </a:r>
                      <a:r>
                        <a:rPr lang="pt-BR" sz="1200" b="1" noProof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matriciamento</a:t>
                      </a:r>
                      <a:r>
                        <a:rPr lang="pt-BR" sz="12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em Saúde do Trabalhador </a:t>
                      </a:r>
                      <a:r>
                        <a:rPr lang="pt-BR" sz="12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(2023) – </a:t>
                      </a:r>
                      <a:r>
                        <a:rPr lang="pt-BR" sz="1200" noProof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prepação</a:t>
                      </a:r>
                      <a:r>
                        <a:rPr lang="pt-BR" sz="12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Fóruns Regionais de </a:t>
                      </a:r>
                      <a:r>
                        <a:rPr lang="pt-BR" sz="1200" noProof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Matriciamento</a:t>
                      </a:r>
                      <a:r>
                        <a:rPr lang="pt-BR" sz="12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em ST;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Curso de Capacitação de Vigilância em Saúde do Trabalhador</a:t>
                      </a:r>
                      <a:r>
                        <a:rPr lang="pt-BR" sz="12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(2023);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/>
                        </a:rPr>
                        <a:t>Curso </a:t>
                      </a:r>
                      <a:r>
                        <a:rPr lang="pt-BR" sz="1200" b="1" noProof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Semi-Presencial</a:t>
                      </a:r>
                      <a:r>
                        <a:rPr lang="pt-BR" sz="12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Saúde do Trabalhador na Rede </a:t>
                      </a:r>
                      <a:r>
                        <a:rPr lang="pt-BR" sz="12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– turma 2023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2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noProof="0">
                          <a:solidFill>
                            <a:srgbClr val="000000"/>
                          </a:solidFill>
                          <a:latin typeface="Roboto"/>
                        </a:rPr>
                        <a:t>Oficina Online em Matriciamento e ODS em Saúde do Trabalhador</a:t>
                      </a: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(2022);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Publicação da Nova Lista de Doenças Relacionadas ao Trabalho – </a:t>
                      </a:r>
                      <a:r>
                        <a:rPr lang="pt-BR" sz="1200" b="1" noProof="0">
                          <a:solidFill>
                            <a:srgbClr val="000000"/>
                          </a:solidFill>
                          <a:latin typeface="Roboto"/>
                        </a:rPr>
                        <a:t>Portaria 1999/2023;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noProof="0">
                          <a:solidFill>
                            <a:srgbClr val="000000"/>
                          </a:solidFill>
                          <a:latin typeface="Roboto"/>
                        </a:rPr>
                        <a:t>Oficina Objetivo de Desenvolvimento Sustentável (ODS) – </a:t>
                      </a:r>
                      <a:r>
                        <a:rPr lang="pt-BR" sz="1200" b="0" noProof="0">
                          <a:solidFill>
                            <a:srgbClr val="000000"/>
                          </a:solidFill>
                          <a:latin typeface="Roboto"/>
                        </a:rPr>
                        <a:t>meta 8 e meta 8.8 – </a:t>
                      </a:r>
                      <a:r>
                        <a:rPr lang="pt-BR" sz="1200" b="1" noProof="0">
                          <a:solidFill>
                            <a:schemeClr val="accent3"/>
                          </a:solidFill>
                          <a:latin typeface="Roboto"/>
                        </a:rPr>
                        <a:t>Trabalho Decente e Crescimento Econômico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Implantação dos Fóruns Regionais de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Matriciamento em Saúde do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Trabalhador 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    -&gt; Sudeste/ CRST Mooca;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    -&gt; Norte/ CRST Freguêsia do Ó;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    -&gt; Centro/ CRST Sé;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    -&gt; Sul/ CRST Santo Amaro;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    -&gt; Oeste/ CRST Lapa;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pt-BR" sz="1200" noProof="0">
                          <a:solidFill>
                            <a:srgbClr val="000000"/>
                          </a:solidFill>
                          <a:latin typeface="Roboto"/>
                        </a:rPr>
                        <a:t>         -&gt; Leste/ CRST Leste – implantado em 2015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200" noProof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/>
                        </a:rPr>
                        <a:t>Curso </a:t>
                      </a:r>
                      <a:r>
                        <a:rPr lang="pt-BR" sz="1200" b="1" noProof="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Semi-Presencial</a:t>
                      </a:r>
                      <a:r>
                        <a:rPr lang="pt-BR" sz="12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Saúde do Trabalhador na Rede, contou com dois encontros presenciais: 05/09/2024 e 28/11/24</a:t>
                      </a:r>
                      <a:r>
                        <a:rPr lang="pt-BR" sz="12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;</a:t>
                      </a:r>
                      <a:endParaRPr lang="pt-BR" sz="12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/>
                        </a:rPr>
                        <a:t>Curso de Processos Administrativos para </a:t>
                      </a:r>
                      <a:r>
                        <a:rPr lang="pt-BR" sz="1200" b="1" noProof="0" dirty="0" err="1">
                          <a:solidFill>
                            <a:srgbClr val="000000"/>
                          </a:solidFill>
                          <a:latin typeface="Roboto"/>
                        </a:rPr>
                        <a:t>Assitente</a:t>
                      </a: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/>
                        </a:rPr>
                        <a:t> Administrativo de Gestão </a:t>
                      </a: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(2024)</a:t>
                      </a:r>
                    </a:p>
                    <a:p>
                      <a:pPr marL="342900" indent="-342900" algn="l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Oficinas de Nexo Causal (em saúde do trabalhador e de doenças relacionadas ao trabalho)</a:t>
                      </a: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7683" name="Imagem 10">
            <a:extLst>
              <a:ext uri="{FF2B5EF4-FFF2-40B4-BE49-F238E27FC236}">
                <a16:creationId xmlns:a16="http://schemas.microsoft.com/office/drawing/2014/main" id="{BBCCD2DF-2F04-4779-A88B-BEA86C2E2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7" r="4697"/>
          <a:stretch>
            <a:fillRect/>
          </a:stretch>
        </p:blipFill>
        <p:spPr bwMode="auto">
          <a:xfrm>
            <a:off x="144463" y="795338"/>
            <a:ext cx="264953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E635FE98-E6D5-4FA1-8F72-9A96BB87582B}"/>
              </a:ext>
            </a:extLst>
          </p:cNvPr>
          <p:cNvSpPr/>
          <p:nvPr/>
        </p:nvSpPr>
        <p:spPr>
          <a:xfrm>
            <a:off x="144463" y="2413000"/>
            <a:ext cx="109537" cy="203200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>
              <a:solidFill>
                <a:srgbClr val="FBE5D6"/>
              </a:solidFill>
            </a:endParaRPr>
          </a:p>
        </p:txBody>
      </p:sp>
      <p:pic>
        <p:nvPicPr>
          <p:cNvPr id="27685" name="Imagem 15" descr="Uma imagem contendo no interior, quarto, vivendo, mesa&#10;&#10;Descrição gerada automaticamente">
            <a:extLst>
              <a:ext uri="{FF2B5EF4-FFF2-40B4-BE49-F238E27FC236}">
                <a16:creationId xmlns:a16="http://schemas.microsoft.com/office/drawing/2014/main" id="{586EBDC1-0F10-4F36-A632-F60479B5C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10741"/>
          <a:stretch>
            <a:fillRect/>
          </a:stretch>
        </p:blipFill>
        <p:spPr bwMode="auto">
          <a:xfrm>
            <a:off x="9055495" y="792834"/>
            <a:ext cx="30051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6" name="Imagem 20">
            <a:extLst>
              <a:ext uri="{FF2B5EF4-FFF2-40B4-BE49-F238E27FC236}">
                <a16:creationId xmlns:a16="http://schemas.microsoft.com/office/drawing/2014/main" id="{BA53DEDC-F90B-4CDC-A56B-DB42FE612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77"/>
          <a:stretch>
            <a:fillRect/>
          </a:stretch>
        </p:blipFill>
        <p:spPr bwMode="auto">
          <a:xfrm>
            <a:off x="2794000" y="792834"/>
            <a:ext cx="3005137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7" name="Imagem 23" descr="Pessoas sentadas em frente a televisão&#10;&#10;Descrição gerada automaticamente com confiança baixa">
            <a:extLst>
              <a:ext uri="{FF2B5EF4-FFF2-40B4-BE49-F238E27FC236}">
                <a16:creationId xmlns:a16="http://schemas.microsoft.com/office/drawing/2014/main" id="{055502F9-394A-462F-897A-F9C4FF895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7" b="28519"/>
          <a:stretch>
            <a:fillRect/>
          </a:stretch>
        </p:blipFill>
        <p:spPr bwMode="auto">
          <a:xfrm>
            <a:off x="5844381" y="792834"/>
            <a:ext cx="31623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F4688D3-80D4-4F02-B241-C8982847CB3C}"/>
              </a:ext>
            </a:extLst>
          </p:cNvPr>
          <p:cNvSpPr/>
          <p:nvPr/>
        </p:nvSpPr>
        <p:spPr>
          <a:xfrm>
            <a:off x="355600" y="6426200"/>
            <a:ext cx="17780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F8D9BB80-F300-4C50-9937-B8B28418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2">
            <a:extLst>
              <a:ext uri="{FF2B5EF4-FFF2-40B4-BE49-F238E27FC236}">
                <a16:creationId xmlns:a16="http://schemas.microsoft.com/office/drawing/2014/main" id="{AB573A94-0E8C-4117-9F0C-3512A6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 dirty="0" err="1">
                <a:solidFill>
                  <a:srgbClr val="E64646"/>
                </a:solidFill>
                <a:latin typeface="Libre Baskerville Bold" panose="020B0604020202020204"/>
              </a:rPr>
              <a:t>Linha</a:t>
            </a:r>
            <a:r>
              <a:rPr lang="en-US" altLang="pt-BR" sz="4000" dirty="0">
                <a:solidFill>
                  <a:srgbClr val="E64646"/>
                </a:solidFill>
                <a:latin typeface="Libre Baskerville Bold" panose="020B0604020202020204"/>
              </a:rPr>
              <a:t> do Tempo – Saúde do Trabalhador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CA56B0E-9839-49FC-A1BF-ED4982D7C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151503"/>
              </p:ext>
            </p:extLst>
          </p:nvPr>
        </p:nvGraphicFramePr>
        <p:xfrm>
          <a:off x="144463" y="1012825"/>
          <a:ext cx="11903074" cy="7003645"/>
        </p:xfrm>
        <a:graphic>
          <a:graphicData uri="http://schemas.openxmlformats.org/drawingml/2006/table">
            <a:tbl>
              <a:tblPr/>
              <a:tblGrid>
                <a:gridCol w="2649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5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5921">
                <a:tc>
                  <a:txBody>
                    <a:bodyPr/>
                    <a:lstStyle/>
                    <a:p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pt-BR" sz="120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8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 dirty="0">
                          <a:solidFill>
                            <a:srgbClr val="000000"/>
                          </a:solidFill>
                          <a:latin typeface="Libre Baskerville Bold"/>
                        </a:rPr>
                        <a:t>2024</a:t>
                      </a:r>
                      <a:endParaRPr lang="pt-BR" sz="700" noProof="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700" noProof="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300" noProof="0" dirty="0"/>
                    </a:p>
                    <a:p>
                      <a:pPr algn="l">
                        <a:defRPr/>
                      </a:pPr>
                      <a:endParaRPr lang="pt-BR" sz="9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>
                        <a:solidFill>
                          <a:schemeClr val="tx1"/>
                        </a:solidFill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793">
                <a:tc>
                  <a:txBody>
                    <a:bodyPr/>
                    <a:lstStyle/>
                    <a:p>
                      <a:pPr algn="just" rtl="0" fontAlgn="base"/>
                      <a:r>
                        <a:rPr lang="pt-BR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Pré-conferência: Gestão Do Trabalho E Educação realizado na Faculdade Anhanguera – Santana – </a:t>
                      </a:r>
                      <a:r>
                        <a:rPr lang="pt-BR" sz="1400" b="1" i="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Crs</a:t>
                      </a:r>
                      <a:r>
                        <a:rPr lang="pt-BR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Norte (13/04/2024).</a:t>
                      </a:r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r>
                        <a:rPr lang="pt-BR" sz="1400" b="1" noProof="0" dirty="0"/>
                        <a:t>Plenária Informativa  para Eleição dos Conselhos Gestores dos Centros de Referência: </a:t>
                      </a:r>
                      <a:r>
                        <a:rPr lang="pt-BR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DVISAT/COVISA representada pela assessora técnica Cecília Martins (24/04/2024).</a:t>
                      </a:r>
                      <a:endParaRPr lang="pt-BR" sz="1400" b="1" noProof="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4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28 de Abril: Dia Mundial Em Memória Das Vítimas De Acidentes E Doenças Do Trabalho. Evento realizado na CNBB SUL -  Pastoral Operária (26/04/2024).</a:t>
                      </a:r>
                      <a:endParaRPr lang="pt-BR" sz="14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15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Posse dos Conselhos Gestores dos Centros de Referência em Saúde do Trabalhador </a:t>
                      </a:r>
                      <a:r>
                        <a:rPr lang="pt-BR" sz="15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(28/04/2024).</a:t>
                      </a:r>
                      <a:endParaRPr lang="pt-BR" sz="15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6886"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2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Participação da Plenária em Saúde do Trabalhador, no sindicato dos Comerciários, em </a:t>
                      </a:r>
                      <a:r>
                        <a:rPr lang="pt-BR" sz="12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março/2024</a:t>
                      </a:r>
                      <a:r>
                        <a:rPr lang="pt-BR" sz="12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, com a DVISAT sendo representada pela Assessora Técnica Cecília Martins: </a:t>
                      </a:r>
                      <a:r>
                        <a:rPr lang="pt-BR" sz="12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orientação para a eleição do conselho Gestor dos Centros de Referência</a:t>
                      </a: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Participação em audiência Púbica no MP/SP sobre a situação dos motoristas por aplicativos me São Paulo (03/04/2024).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2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Atividade de Educação Permanente com a </a:t>
                      </a:r>
                      <a:r>
                        <a:rPr lang="pt-B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Mesa Temática: </a:t>
                      </a:r>
                      <a:r>
                        <a:rPr lang="pt-BR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Canais de atendimento às denúncias sobre as condições inadequadas de trabalho (29/04/2024)</a:t>
                      </a:r>
                      <a:endParaRPr lang="pt-BR" sz="1200" b="1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/>
                        </a:rPr>
                        <a:t>Capacitação realizada pela DVISAT para os Centros de Referência: </a:t>
                      </a: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/>
                        </a:rPr>
                        <a:t>Processos administrativos Sanitários em Saúde do Trabalhador (24/06/2024).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200" b="1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2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21º Encontro Regional da Rede Nacional de Atenção Integral à Saúde do Trabalhador  RENAST/SP, 27 a 29/08.</a:t>
                      </a:r>
                      <a:endParaRPr lang="pt-BR" sz="120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b="1" i="1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5º Congresso Brasileiro de Política, Planejamento e Gestão em Saúde, realizado no </a:t>
                      </a:r>
                      <a:r>
                        <a:rPr lang="pt-BR" sz="11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Roboto" panose="02000000000000000000" pitchFamily="2" charset="0"/>
                          <a:ea typeface="Roboto" panose="02000000000000000000" pitchFamily="2" charset="0"/>
                          <a:cs typeface="+mn-cs"/>
                        </a:rPr>
                        <a:t>Centro de Eventos do Ceará – Fortaleza; de 03 a 06 de novembro de 2024 – ABRASCO.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100" b="1" i="0" u="none" strike="noStrike" kern="1200" dirty="0">
                        <a:solidFill>
                          <a:schemeClr val="tx1"/>
                        </a:solidFill>
                        <a:effectLst/>
                        <a:latin typeface="Roboto" panose="02000000000000000000" pitchFamily="2" charset="0"/>
                        <a:ea typeface="Roboto" panose="02000000000000000000" pitchFamily="2" charset="0"/>
                        <a:cs typeface="+mn-cs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b="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Seminário de Saúde do Trabalhador e Seguridade Social realizado no dia 06/12/24, a partir das discussões do GT de Seguridade Social.</a:t>
                      </a: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E635FE98-E6D5-4FA1-8F72-9A96BB87582B}"/>
              </a:ext>
            </a:extLst>
          </p:cNvPr>
          <p:cNvSpPr/>
          <p:nvPr/>
        </p:nvSpPr>
        <p:spPr>
          <a:xfrm>
            <a:off x="144463" y="2413000"/>
            <a:ext cx="109537" cy="203200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>
              <a:solidFill>
                <a:srgbClr val="FBE5D6"/>
              </a:solidFill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1FBE87A-4646-46FF-8C89-A9A25895B6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1" t="37884" r="13953" b="461"/>
          <a:stretch/>
        </p:blipFill>
        <p:spPr>
          <a:xfrm>
            <a:off x="0" y="972040"/>
            <a:ext cx="2815002" cy="2219568"/>
          </a:xfrm>
          <a:prstGeom prst="rect">
            <a:avLst/>
          </a:prstGeom>
        </p:spPr>
      </p:pic>
      <p:pic>
        <p:nvPicPr>
          <p:cNvPr id="1028" name="Picture 4" descr="Uma imagem contendo Texto&#10;&#10;Descrição gerada automaticamente">
            <a:extLst>
              <a:ext uri="{FF2B5EF4-FFF2-40B4-BE49-F238E27FC236}">
                <a16:creationId xmlns:a16="http://schemas.microsoft.com/office/drawing/2014/main" id="{09CFE3F7-27B6-4950-BDDC-28DF6538B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002" y="970573"/>
            <a:ext cx="3123540" cy="222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upo de pessoas sentadas&#10;&#10;Descrição gerada automaticamente">
            <a:extLst>
              <a:ext uri="{FF2B5EF4-FFF2-40B4-BE49-F238E27FC236}">
                <a16:creationId xmlns:a16="http://schemas.microsoft.com/office/drawing/2014/main" id="{F7F8A962-1AC3-406F-B2EE-57DF7BCD8C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" t="6145" r="44711" b="48860"/>
          <a:stretch/>
        </p:blipFill>
        <p:spPr bwMode="auto">
          <a:xfrm>
            <a:off x="5860769" y="1012825"/>
            <a:ext cx="3204502" cy="217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59D2BEE-A8A5-4172-B68F-DF11634989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5271" y="1012825"/>
            <a:ext cx="3045767" cy="2178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18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F4688D3-80D4-4F02-B241-C8982847CB3C}"/>
              </a:ext>
            </a:extLst>
          </p:cNvPr>
          <p:cNvSpPr/>
          <p:nvPr/>
        </p:nvSpPr>
        <p:spPr>
          <a:xfrm>
            <a:off x="355600" y="6426200"/>
            <a:ext cx="17780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F8D9BB80-F300-4C50-9937-B8B28418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2">
            <a:extLst>
              <a:ext uri="{FF2B5EF4-FFF2-40B4-BE49-F238E27FC236}">
                <a16:creationId xmlns:a16="http://schemas.microsoft.com/office/drawing/2014/main" id="{AB573A94-0E8C-4117-9F0C-3512A6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 dirty="0" err="1">
                <a:solidFill>
                  <a:srgbClr val="E64646"/>
                </a:solidFill>
                <a:latin typeface="Libre Baskerville Bold" panose="020B0604020202020204"/>
              </a:rPr>
              <a:t>Linha</a:t>
            </a:r>
            <a:r>
              <a:rPr lang="en-US" altLang="pt-BR" sz="4000" dirty="0">
                <a:solidFill>
                  <a:srgbClr val="E64646"/>
                </a:solidFill>
                <a:latin typeface="Libre Baskerville Bold" panose="020B0604020202020204"/>
              </a:rPr>
              <a:t> do Tempo – Saúde do Trabalhador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CA56B0E-9839-49FC-A1BF-ED4982D7C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6551079"/>
              </p:ext>
            </p:extLst>
          </p:nvPr>
        </p:nvGraphicFramePr>
        <p:xfrm>
          <a:off x="144463" y="1012825"/>
          <a:ext cx="11903074" cy="6880407"/>
        </p:xfrm>
        <a:graphic>
          <a:graphicData uri="http://schemas.openxmlformats.org/drawingml/2006/table">
            <a:tbl>
              <a:tblPr/>
              <a:tblGrid>
                <a:gridCol w="2649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5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95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800" b="1" noProof="0" dirty="0">
                        <a:latin typeface="+mj-lt"/>
                      </a:endParaRPr>
                    </a:p>
                    <a:p>
                      <a:endParaRPr lang="pt-BR" sz="120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pt-BR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dirty="0"/>
                    </a:p>
                    <a:p>
                      <a:endParaRPr lang="pt-BR" sz="120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88"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700" noProof="0" dirty="0"/>
                    </a:p>
                    <a:p>
                      <a:pPr algn="l">
                        <a:defRPr/>
                      </a:pPr>
                      <a:endParaRPr lang="pt-BR" sz="9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>
                        <a:solidFill>
                          <a:schemeClr val="tx1"/>
                        </a:solidFill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793">
                <a:tc>
                  <a:txBody>
                    <a:bodyPr/>
                    <a:lstStyle/>
                    <a:p>
                      <a:pPr algn="just" rtl="0" fontAlgn="base"/>
                      <a:endParaRPr lang="en-US" sz="14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defRPr/>
                      </a:pPr>
                      <a:endParaRPr lang="pt-BR" sz="1400" b="1" noProof="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14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15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86886"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b="1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b="1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b="1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b="1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b="1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Implantação dos Fóruns Regionais de Saúde do Trabalhador,  sendo realizado um encontro por Centro de Referência. 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  <a:defRPr/>
                      </a:pPr>
                      <a:endParaRPr lang="pt-BR" sz="1200" b="1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200" b="1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200" b="1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200" b="1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200" b="1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CRST Mooca: </a:t>
                      </a:r>
                      <a:r>
                        <a:rPr lang="pt-BR" sz="1200" b="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Cuidando de Quem cuida: profissionais da Saúde em Foco (07/06/2024);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200" b="1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CRST Sé: </a:t>
                      </a:r>
                      <a:r>
                        <a:rPr lang="pt-BR" sz="1200" b="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Aprendendo com Experiências (28/06/2024);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200" b="1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20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20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20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20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CRST Leste: </a:t>
                      </a:r>
                      <a:r>
                        <a:rPr lang="pt-BR" sz="1200" b="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Conhecendo a Saúde do Trabalhador e da Trabalhadora do SUS (20/05/2024);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200" b="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l">
                        <a:buFont typeface="Arial" panose="020B0604020202020204" pitchFamily="34" charset="0"/>
                        <a:buChar char="•"/>
                      </a:pPr>
                      <a:r>
                        <a:rPr lang="pt-BR" sz="1200" b="1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CRST FÓ: </a:t>
                      </a:r>
                      <a:r>
                        <a:rPr lang="pt-BR" sz="1200" b="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Linha do Tempo em Saúde do Trabalhador (19/06/2024);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20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100" b="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100" b="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100" b="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100" b="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100" b="1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CRST St. </a:t>
                      </a:r>
                      <a:r>
                        <a:rPr lang="pt-BR" sz="1100" b="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Amaro: Saúde Mental e Trabalho (06/2024);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100" b="1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100" b="1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CRST Lapa: </a:t>
                      </a:r>
                      <a:r>
                        <a:rPr lang="pt-BR" sz="1100" b="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Prática Integrativa entre assistência, vigilância e educação permanente (05/07/2024).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100" b="0" noProof="0" dirty="0">
                        <a:solidFill>
                          <a:srgbClr val="000000"/>
                        </a:solidFill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E635FE98-E6D5-4FA1-8F72-9A96BB87582B}"/>
              </a:ext>
            </a:extLst>
          </p:cNvPr>
          <p:cNvSpPr/>
          <p:nvPr/>
        </p:nvSpPr>
        <p:spPr>
          <a:xfrm>
            <a:off x="144463" y="2413000"/>
            <a:ext cx="109537" cy="203200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>
              <a:solidFill>
                <a:srgbClr val="FBE5D6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4CB5928-4C00-494F-A3D6-17EB0DF98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63" y="904082"/>
            <a:ext cx="11903074" cy="462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1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9F4688D3-80D4-4F02-B241-C8982847CB3C}"/>
              </a:ext>
            </a:extLst>
          </p:cNvPr>
          <p:cNvSpPr/>
          <p:nvPr/>
        </p:nvSpPr>
        <p:spPr>
          <a:xfrm>
            <a:off x="355600" y="6426200"/>
            <a:ext cx="1778000" cy="4318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F8D9BB80-F300-4C50-9937-B8B28418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" t="961" r="961" b="96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TextBox 12">
            <a:extLst>
              <a:ext uri="{FF2B5EF4-FFF2-40B4-BE49-F238E27FC236}">
                <a16:creationId xmlns:a16="http://schemas.microsoft.com/office/drawing/2014/main" id="{AB573A94-0E8C-4117-9F0C-3512A69D4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177800"/>
            <a:ext cx="11268075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ts val="5200"/>
              </a:lnSpc>
            </a:pPr>
            <a:r>
              <a:rPr lang="en-US" altLang="pt-BR" sz="4000">
                <a:solidFill>
                  <a:srgbClr val="E64646"/>
                </a:solidFill>
                <a:latin typeface="Libre Baskerville Bold" panose="020B0604020202020204"/>
              </a:rPr>
              <a:t>Linha do Tempo – Saúde do Trabalhador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8CA56B0E-9839-49FC-A1BF-ED4982D7C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332115"/>
              </p:ext>
            </p:extLst>
          </p:nvPr>
        </p:nvGraphicFramePr>
        <p:xfrm>
          <a:off x="144463" y="1012825"/>
          <a:ext cx="11903074" cy="7016750"/>
        </p:xfrm>
        <a:graphic>
          <a:graphicData uri="http://schemas.openxmlformats.org/drawingml/2006/table">
            <a:tbl>
              <a:tblPr/>
              <a:tblGrid>
                <a:gridCol w="2649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78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052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185921">
                <a:tc>
                  <a:txBody>
                    <a:bodyPr/>
                    <a:lstStyle/>
                    <a:p>
                      <a:endParaRPr lang="pt-BR" sz="1200" noProof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noProof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pt-BR" sz="1200" noProof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/>
                    </a:p>
                    <a:p>
                      <a:endParaRPr lang="pt-BR" sz="1200" noProof="0" dirty="0"/>
                    </a:p>
                  </a:txBody>
                  <a:tcPr marL="60958" marR="60958" marT="30475" marB="30475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3088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pt-BR" sz="2300" noProof="0">
                          <a:solidFill>
                            <a:srgbClr val="000000"/>
                          </a:solidFill>
                          <a:latin typeface="Libre Baskerville Bold"/>
                        </a:rPr>
                        <a:t>2025</a:t>
                      </a:r>
                      <a:endParaRPr lang="pt-BR" sz="700" noProof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 dirty="0"/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2300" noProof="0" dirty="0"/>
                    </a:p>
                    <a:p>
                      <a:pPr algn="l">
                        <a:defRPr/>
                      </a:pPr>
                      <a:endParaRPr lang="pt-BR" sz="900" noProof="0" dirty="0">
                        <a:latin typeface="Libre Baskerville Bold" panose="020B0604020202020204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defRPr/>
                      </a:pPr>
                      <a:endParaRPr lang="pt-BR" sz="700" noProof="0">
                        <a:solidFill>
                          <a:schemeClr val="tx1"/>
                        </a:solidFill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4793">
                <a:tc>
                  <a:txBody>
                    <a:bodyPr/>
                    <a:lstStyle/>
                    <a:p>
                      <a:pPr marL="0" indent="0" algn="ctr">
                        <a:buFont typeface="Arial" panose="020B0604020202020204" pitchFamily="34" charset="0"/>
                        <a:buNone/>
                        <a:defRPr/>
                      </a:pPr>
                      <a:r>
                        <a:rPr lang="pt-BR" sz="1500" b="1" noProof="0" dirty="0">
                          <a:solidFill>
                            <a:srgbClr val="000000"/>
                          </a:solidFill>
                          <a:latin typeface="Libre Baskerville Bold" panose="020B0604020202020204" charset="0"/>
                        </a:rPr>
                        <a:t>Encontro de Estagiários da COVISA, com dinâmicas de integração e apresentação dos projetos de estágio.</a:t>
                      </a: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t-BR" sz="1500" b="1" noProof="0" dirty="0"/>
                        <a:t>Capacitação da Comissão Municipal para erradicação do Trabalho Análogo à Escravidão (COMTRAE) para identificação de casos (30/01/25).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          </a: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t-BR" sz="1500" b="1" noProof="0" dirty="0">
                          <a:latin typeface="Libre Baskerville Bold" panose="020B0604020202020204" charset="0"/>
                        </a:rPr>
                        <a:t>Reunião do Grupo de Trabalho de Educação Permanente para atualização do Curso de Saúde do Trabalhador na RAS (31/01/25)</a:t>
                      </a: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pt-BR" sz="1500" b="1" noProof="0" dirty="0">
                          <a:latin typeface="Libre Baskerville Bold" panose="020B0604020202020204" charset="0"/>
                        </a:rPr>
                        <a:t>Reunião entre Ministério Público, DVISAT/COVISA e Associação de Motoristas de Aplicativo, realizada no dia 10/02/25</a:t>
                      </a: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23791"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Reunião entre DVISAT e Biblioteca virtual em Saúde para o resgate e devida manutenção dos arquivos que compõem a Saúde do Trabalhador (</a:t>
                      </a:r>
                      <a:r>
                        <a:rPr lang="pt-BR" sz="11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29/01/2025).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pt-BR" sz="1100" b="1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marL="285750" indent="-285750" algn="just"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pt-BR" sz="1100" b="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Oficina Preparatória  para a 5ª Conferência Municipal de Saúde do Trabalhador e Trabalhadora no dia </a:t>
                      </a:r>
                      <a:r>
                        <a:rPr lang="pt-BR" sz="11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05/02/2025.</a:t>
                      </a:r>
                      <a:endParaRPr lang="pt-BR" sz="11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1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1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1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ctr">
                        <a:defRPr/>
                      </a:pPr>
                      <a:endParaRPr lang="pt-BR" sz="11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  <a:p>
                      <a:pPr algn="l">
                        <a:defRPr/>
                      </a:pPr>
                      <a:endParaRPr lang="pt-BR" sz="1100" noProof="0" dirty="0">
                        <a:latin typeface="Roboto" panose="02000000000000000000" pitchFamily="2" charset="0"/>
                        <a:ea typeface="Roboto" panose="02000000000000000000" pitchFamily="2" charset="0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b="0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Capacitação realizada pela Escola Municipal de Saúde sobre Relatos de Experiência, no dia </a:t>
                      </a:r>
                      <a:r>
                        <a:rPr lang="pt-BR" sz="1100" b="1" noProof="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05/02/2025.</a:t>
                      </a: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endParaRPr lang="pt-BR" sz="11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171450" indent="-171450" algn="just">
                        <a:buFont typeface="Arial" panose="020B0604020202020204" pitchFamily="34" charset="0"/>
                        <a:buChar char="•"/>
                      </a:pPr>
                      <a:r>
                        <a:rPr lang="pt-BR" sz="1100" b="0" noProof="0" dirty="0">
                          <a:solidFill>
                            <a:srgbClr val="000000"/>
                          </a:solidFill>
                          <a:latin typeface="Roboto"/>
                        </a:rPr>
                        <a:t>Plenária Municipal de Saúde do Trabalhador e da Trabalhadora ocorrido no Sindicato dos Comerciários (07/02/25).</a:t>
                      </a:r>
                      <a:endParaRPr lang="pt-BR" sz="1100" b="1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171450" indent="-171450">
                        <a:buFont typeface="Arial" panose="020B0604020202020204" pitchFamily="34" charset="0"/>
                        <a:buChar char="•"/>
                      </a:pPr>
                      <a:endParaRPr lang="pt-BR" sz="11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1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pt-BR" sz="11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noProof="0" dirty="0">
                          <a:solidFill>
                            <a:srgbClr val="000000"/>
                          </a:solidFill>
                          <a:latin typeface="Roboto"/>
                        </a:rPr>
                        <a:t>Capacitação para os Centros de Referência em Saúde do Trabalhador sobre o preenchimento do Qualifica </a:t>
                      </a:r>
                      <a:r>
                        <a:rPr lang="pt-BR" sz="1100" noProof="0" dirty="0" err="1">
                          <a:solidFill>
                            <a:srgbClr val="000000"/>
                          </a:solidFill>
                          <a:latin typeface="Roboto"/>
                        </a:rPr>
                        <a:t>Cerest</a:t>
                      </a:r>
                      <a:r>
                        <a:rPr lang="pt-BR" sz="1100" noProof="0" dirty="0">
                          <a:solidFill>
                            <a:srgbClr val="000000"/>
                          </a:solidFill>
                          <a:latin typeface="Roboto"/>
                        </a:rPr>
                        <a:t>, organizada pela DVISAT(24/02/25).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1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noProof="0" dirty="0">
                          <a:solidFill>
                            <a:srgbClr val="000000"/>
                          </a:solidFill>
                          <a:latin typeface="Roboto"/>
                        </a:rPr>
                        <a:t>Participação dos encontros do Grupo de Estudos do Observatório de Saúde do Trabalhador organizado pelo Instituto de Estudos Avançados da USP.</a:t>
                      </a: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Oficina para preenchimento do Plano Municipal de Educação Permanente em Saúde (27/02/25).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Fórum de </a:t>
                      </a:r>
                      <a:r>
                        <a:rPr lang="pt-BR" sz="1100" dirty="0" err="1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Matriciamento</a:t>
                      </a:r>
                      <a:r>
                        <a:rPr lang="pt-BR" sz="1100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 da Sé: </a:t>
                      </a:r>
                      <a:r>
                        <a:rPr lang="pt-BR" sz="1100" b="1" dirty="0"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Promoção de Saúde Mental no Ambiente de Trabalho (27/03/2025).</a:t>
                      </a:r>
                    </a:p>
                    <a:p>
                      <a:pPr marL="285750" marR="0" lvl="0" indent="-28575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pt-BR" sz="1100" b="0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Evento em homenagem ao dia 28 de Abril: dia mundial em memória das vítimas de Acidentes e Doenças do Trabalho (</a:t>
                      </a:r>
                      <a:r>
                        <a:rPr lang="pt-BR" sz="1100" b="1" noProof="0" dirty="0">
                          <a:solidFill>
                            <a:srgbClr val="000000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</a:rPr>
                        <a:t>30/04/2025).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pt-BR" sz="1200" noProof="0" dirty="0">
                        <a:solidFill>
                          <a:srgbClr val="000000"/>
                        </a:solidFill>
                        <a:latin typeface="Roboto"/>
                      </a:endParaRPr>
                    </a:p>
                  </a:txBody>
                  <a:tcPr marL="60958" marR="60958" marT="30475" marB="30475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id="{E635FE98-E6D5-4FA1-8F72-9A96BB87582B}"/>
              </a:ext>
            </a:extLst>
          </p:cNvPr>
          <p:cNvSpPr/>
          <p:nvPr/>
        </p:nvSpPr>
        <p:spPr>
          <a:xfrm>
            <a:off x="144463" y="2413000"/>
            <a:ext cx="109537" cy="203200"/>
          </a:xfrm>
          <a:prstGeom prst="rect">
            <a:avLst/>
          </a:prstGeom>
          <a:solidFill>
            <a:srgbClr val="FBE5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1600">
              <a:solidFill>
                <a:srgbClr val="FBE5D6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3B9FD4D-7A09-4A68-AD45-C2A6440AB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12825"/>
            <a:ext cx="2765666" cy="219174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2D9AEEBF-AB9C-46DC-AB47-31840FD176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3" t="3221"/>
          <a:stretch/>
        </p:blipFill>
        <p:spPr>
          <a:xfrm>
            <a:off x="2765666" y="1012825"/>
            <a:ext cx="3090011" cy="2191747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AD31A6F1-A471-4D5A-ACB7-B78A5F789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6659" y="1012825"/>
            <a:ext cx="3202091" cy="219174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D69922F-4E68-4DF1-ACA6-B7A02D7D0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8749" y="1012825"/>
            <a:ext cx="2998787" cy="219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32886"/>
      </p:ext>
    </p:extLst>
  </p:cSld>
  <p:clrMapOvr>
    <a:masterClrMapping/>
  </p:clrMapOvr>
</p:sld>
</file>

<file path=ppt/theme/theme1.xml><?xml version="1.0" encoding="utf-8"?>
<a:theme xmlns:a="http://schemas.openxmlformats.org/drawingml/2006/main" name="Base">
  <a:themeElements>
    <a:clrScheme name="Base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e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e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710</TotalTime>
  <Words>1775</Words>
  <Application>Microsoft Office PowerPoint</Application>
  <PresentationFormat>Widescreen</PresentationFormat>
  <Paragraphs>292</Paragraphs>
  <Slides>11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9" baseType="lpstr">
      <vt:lpstr>Arial</vt:lpstr>
      <vt:lpstr>Bahnschrift SemiBold Condensed</vt:lpstr>
      <vt:lpstr>Calibri</vt:lpstr>
      <vt:lpstr>Corbel</vt:lpstr>
      <vt:lpstr>Libre Baskerville Bold</vt:lpstr>
      <vt:lpstr>Roboto</vt:lpstr>
      <vt:lpstr>Times New Roman</vt:lpstr>
      <vt:lpstr>Base</vt:lpstr>
      <vt:lpstr>Retrospectiva da Saúde do Trabalhador no Município de São Paulo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Retrospectiva da Saúde do Trabalhador no Município de São Paulo</dc:title>
  <dc:creator>Cecília Cleonice Ribeiro Martins</dc:creator>
  <cp:lastModifiedBy>Aline Belo da Silva</cp:lastModifiedBy>
  <cp:revision>7</cp:revision>
  <dcterms:created xsi:type="dcterms:W3CDTF">2025-05-08T18:01:00Z</dcterms:created>
  <dcterms:modified xsi:type="dcterms:W3CDTF">2025-05-21T13:17:16Z</dcterms:modified>
</cp:coreProperties>
</file>