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73724-D878-4C60-A079-59B1391330F3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883F2-A210-4072-AA6F-1C0024ED2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1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Regulamentação: Requisitos tais como: Informações, exigências  porcentagens no uso de energia renovável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83F2-A210-4072-AA6F-1C0024ED29A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60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Art. 5º Os data centers de IA devem adotar as seguintes medidas para garantir a eficiência energética e a sustentabilidade ambiental: I - implementar tecnologias e práticas de eficiência energética, como a utilização de fontes de energia renovável, sistemas de resfriamento eficientes e a otimização do uso de hardware; II - realizar auditorias energéticas periódicas para identificar oportunidades de redução de consumo de energia e implementar as recomendações de melhoria; III - divulgar relatórios anuais de consumo energético e medidas adotadas para melhoria da eficiência, incluindo metas alcançadas e futuras; IV - desenvolver e adotar planos de gestão ambiental que incluam metas de redução de emissões de gases de efeito estufa; </a:t>
            </a:r>
          </a:p>
          <a:p>
            <a:endParaRPr lang="pt-BR" dirty="0"/>
          </a:p>
          <a:p>
            <a:r>
              <a:rPr lang="pt-BR" dirty="0"/>
              <a:t>PL 2080: no mínimo, 60% da demanda elétrica até 2027 e 90% até 2035, Taxa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883F2-A210-4072-AA6F-1C0024ED29A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79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DED9A-4A2E-659C-CF87-E30ADA10B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80DECA-D105-D54F-20B2-7B20CCE21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D80132-28D9-04D2-8A74-11315378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AF844C-CC6E-AB59-D91B-CA536E4A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C3C8B3-BE36-50AD-DEC5-AB1AEAB9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08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67993-B8C5-1FB4-66A4-66D62F4C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8320BA-514B-E6F8-687D-43540B727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8EBD1-EEEE-5860-BE59-E1151886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6C8FD9-135B-4BAE-E228-459FC83D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1D7AD1-881A-C4AE-F8D9-C5B00ECC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9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0DCE0A-F3A0-7BE3-1E0A-973F3601D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18459F-C25E-E982-18B3-EB3609809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F118C0-B828-F11B-6DA4-FDFE5362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CE86D4-99B5-B77A-01B3-0F5A8721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D63D5C-41CE-254A-3141-490EAF4A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E5506-9E08-4C89-499A-638DB6D9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E5FB5C-74CF-658A-AE0A-CD21B78B5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61D9E7-3860-023D-0A19-7E166B8B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108A7E-3466-51EA-D53A-1D970563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0077D6-3852-03BD-ED38-BD458FAC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3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98E5A-B2C5-84F4-ABA2-F4E96D0B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4F8B2-9467-F142-5898-23486719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18E1B-E6B1-A316-ED2F-2AE802AA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350032-FBD2-7A85-E0D7-E461BF69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71913-A545-E9D6-7CCD-F7F4D740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F23CC-4710-44CD-87A3-DA04C2E2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0C9DBB-4157-4DFC-8E67-228271E24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C3CA7B-CAFA-B2CC-B7DD-15FA5CB4E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6A696E-01D5-BE64-6419-04D34C84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6629E4-A4C8-C21D-2C6B-A51A48D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1034E4-B20A-CE07-4AEE-276BCEBD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81E6B-BB07-4623-25E0-11F2E373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82286F-D123-8A47-5A3B-6560F76E7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DF0B3E-890D-6AA6-B160-9ECADC623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26CC17-34E2-0E42-1F1F-E5A048642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81D982-A259-04B9-A6BC-DDE7670B7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B33965-002A-3495-0C8C-A853AC76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8E22BD-BFC8-BEEC-00CE-4B809E58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90DDCC-6400-AC24-47F5-3471D9FE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1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9E208-2DC5-54C3-E1AB-84F58C9F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E1C534-BFF6-76BF-1C1E-E21B687B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2DF1A2-51F3-FBD8-4FB6-64AED0CD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295D00-AC05-4BE5-3D67-C8A27F34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7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2AA8E7-E79E-212E-61B0-07309391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BE6E24-D058-5E7F-69E8-A1E90B36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FA7D28-D8CA-01E2-2298-12459645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7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71273-3A5F-8289-B147-C358D428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AEF433-0868-A9D0-E886-0FD11F90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1C76E6-D939-4416-C538-4D63A4443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BB5205-26A1-A983-4FB1-11117072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B35402-31D0-F471-3062-79F5FE82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5F312D-9E8C-EE94-68FD-134CC0A5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1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75D90-F4B1-36C8-A7B6-94E6BB17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B7B61D-6283-1CEE-7860-D317F5255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E047FE-7D6C-A210-FED3-7B2C4C41C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3E63A2-7DF6-5273-8409-FFF102DE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4D6516-6583-8E62-FB1C-E26594D6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844CA4-AAA8-3BDA-85B0-09D58669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24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F59FEC-9727-669C-A8EE-DB405D82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83E140-39DC-4FD6-FA55-A7EBF445A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653E6-0515-BCCC-DC20-7B18B2859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B04D6E-CA7A-419F-91C0-E383F9C457EF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F3E5BD-0C8C-0BD2-304F-04F9AB199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E0CBD4-F888-371E-93C3-418F07EEE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F9FB5-AF16-4EAF-9FA7-B604870344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55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pt/?utm_source=link-attribution&amp;utm_medium=referral&amp;utm_campaign=image&amp;utm_content=5126700" TargetMode="External"/><Relationship Id="rId4" Type="http://schemas.openxmlformats.org/officeDocument/2006/relationships/hyperlink" Target="https://pixabay.com/pt/users/gdj-1086657/?utm_source=link-attribution&amp;utm_medium=referral&amp;utm_campaign=image&amp;utm_content=51267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CD31E-C6E9-E497-7642-8153DAA5C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O BRASIL COMO POLO DE DATA CENTERS DE IA: limites regulatórios e riscos socioambientais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DB9A0-8708-C11A-D479-1CBECB07A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Ana Maria Nusdeo</a:t>
            </a:r>
          </a:p>
        </p:txBody>
      </p:sp>
      <p:pic>
        <p:nvPicPr>
          <p:cNvPr id="4" name="Picture 2" descr="Logotipo – Faculdade de Direito – USP Imagens">
            <a:extLst>
              <a:ext uri="{FF2B5EF4-FFF2-40B4-BE49-F238E27FC236}">
                <a16:creationId xmlns:a16="http://schemas.microsoft.com/office/drawing/2014/main" id="{7BBE9020-4EE2-4372-EB29-864401DA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66" y="3602040"/>
            <a:ext cx="756000" cy="5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9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8080F-19DA-D6C6-AF68-5EA82C36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60E3D-1043-9E58-8EB7-9D580688D8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Direito e IA</a:t>
            </a:r>
          </a:p>
          <a:p>
            <a:endParaRPr lang="pt-BR" dirty="0"/>
          </a:p>
          <a:p>
            <a:r>
              <a:rPr lang="pt-BR" dirty="0"/>
              <a:t>Riscos e problemas jurídicos</a:t>
            </a:r>
          </a:p>
          <a:p>
            <a:endParaRPr lang="pt-BR" dirty="0"/>
          </a:p>
          <a:p>
            <a:r>
              <a:rPr lang="pt-BR" dirty="0"/>
              <a:t>Direitos autorais</a:t>
            </a:r>
          </a:p>
          <a:p>
            <a:r>
              <a:rPr lang="pt-BR" dirty="0"/>
              <a:t>Privacidade</a:t>
            </a:r>
          </a:p>
          <a:p>
            <a:r>
              <a:rPr lang="pt-BR" dirty="0"/>
              <a:t>Confiabilidade</a:t>
            </a:r>
          </a:p>
          <a:p>
            <a:r>
              <a:rPr lang="pt-BR" dirty="0"/>
              <a:t>Vieses </a:t>
            </a:r>
          </a:p>
          <a:p>
            <a:r>
              <a:rPr lang="pt-BR" dirty="0">
                <a:solidFill>
                  <a:srgbClr val="FF0000"/>
                </a:solidFill>
              </a:rPr>
              <a:t>Impactos ambientais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5CAFF82-D6A8-BDE2-B55F-F58BA1072C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5762" y="1690688"/>
            <a:ext cx="2272638" cy="44862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D578CE-D0DC-742A-ACA7-2150AA3CA554}"/>
              </a:ext>
            </a:extLst>
          </p:cNvPr>
          <p:cNvSpPr txBox="1"/>
          <p:nvPr/>
        </p:nvSpPr>
        <p:spPr>
          <a:xfrm>
            <a:off x="7070584" y="6216497"/>
            <a:ext cx="3134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dirty="0">
                <a:solidFill>
                  <a:srgbClr val="191B26"/>
                </a:solidFill>
                <a:effectLst/>
                <a:latin typeface="Libre Franklin" panose="020B0604020202020204" charset="0"/>
              </a:rPr>
              <a:t>Imagem de </a:t>
            </a:r>
            <a:r>
              <a:rPr lang="pt-BR" sz="1200" b="0" i="0" u="sng" dirty="0">
                <a:solidFill>
                  <a:srgbClr val="191B26"/>
                </a:solidFill>
                <a:effectLst/>
                <a:latin typeface="Libre Franklin" panose="020B0604020202020204" charset="0"/>
                <a:hlinkClick r:id="rId4"/>
              </a:rPr>
              <a:t>Gordon Johnson</a:t>
            </a:r>
            <a:r>
              <a:rPr lang="pt-BR" sz="1200" b="0" i="0" dirty="0">
                <a:solidFill>
                  <a:srgbClr val="191B26"/>
                </a:solidFill>
                <a:effectLst/>
                <a:latin typeface="Libre Franklin" panose="020B0604020202020204" charset="0"/>
              </a:rPr>
              <a:t> por </a:t>
            </a:r>
            <a:r>
              <a:rPr lang="pt-BR" sz="1200" b="0" i="0" u="sng" dirty="0" err="1">
                <a:solidFill>
                  <a:srgbClr val="191B26"/>
                </a:solidFill>
                <a:effectLst/>
                <a:latin typeface="Libre Franklin" panose="020B0604020202020204" charset="0"/>
                <a:hlinkClick r:id="rId5"/>
              </a:rPr>
              <a:t>Pixabay</a:t>
            </a:r>
            <a:endParaRPr lang="fr-FR" sz="1200" dirty="0">
              <a:latin typeface="Libre Frankl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33F32-723B-899E-A4EB-E15657D8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Estrutura da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D9EB88-B323-5D9C-5917-C40BD992C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Impactos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Instrumentos jurídicos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Município e os </a:t>
            </a:r>
            <a:r>
              <a:rPr lang="pt-BR" i="1" dirty="0"/>
              <a:t>data centers</a:t>
            </a:r>
          </a:p>
        </p:txBody>
      </p:sp>
    </p:spTree>
    <p:extLst>
      <p:ext uri="{BB962C8B-B14F-4D97-AF65-F5344CB8AC3E}">
        <p14:creationId xmlns:p14="http://schemas.microsoft.com/office/powerpoint/2010/main" val="200164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DB15379-366C-90C5-AB52-6F80984F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Impactos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E3E66C3-D18C-DB44-95C1-FB65C91A8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13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>
              <a:spcBef>
                <a:spcPts val="600"/>
              </a:spcBef>
            </a:pPr>
            <a:r>
              <a:rPr lang="pt-BR" dirty="0"/>
              <a:t>Consumo de energia</a:t>
            </a:r>
          </a:p>
          <a:p>
            <a:pPr marL="0" indent="0">
              <a:buNone/>
            </a:pPr>
            <a:r>
              <a:rPr lang="pt-BR" dirty="0"/>
              <a:t>(poluição + emissões )</a:t>
            </a:r>
          </a:p>
          <a:p>
            <a:r>
              <a:rPr lang="pt-BR" dirty="0"/>
              <a:t>Consumo de água</a:t>
            </a:r>
          </a:p>
          <a:p>
            <a:r>
              <a:rPr lang="pt-BR" dirty="0"/>
              <a:t>Descarte de resíduos eletrônicos</a:t>
            </a:r>
          </a:p>
          <a:p>
            <a:r>
              <a:rPr lang="pt-BR" dirty="0"/>
              <a:t>Mineração</a:t>
            </a:r>
          </a:p>
          <a:p>
            <a:endParaRPr lang="pt-BR" dirty="0"/>
          </a:p>
          <a:p>
            <a:r>
              <a:rPr lang="pt-BR" dirty="0"/>
              <a:t>É possível uma “Green AI”? (sustentável)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5C84051-9A36-94C8-57EE-3C8DE112FF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0EC643-B036-202A-BC01-D10007947576}"/>
              </a:ext>
            </a:extLst>
          </p:cNvPr>
          <p:cNvSpPr txBox="1"/>
          <p:nvPr/>
        </p:nvSpPr>
        <p:spPr>
          <a:xfrm>
            <a:off x="6172200" y="5943600"/>
            <a:ext cx="535838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Depositphotos.com/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0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04D55-629C-65B9-FB48-3D07BB03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Instrumentos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jurídicos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45D9C-B029-9520-C626-3AC674C95C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Regulamentação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Certificação</a:t>
            </a:r>
          </a:p>
          <a:p>
            <a:endParaRPr lang="pt-BR" dirty="0"/>
          </a:p>
          <a:p>
            <a:r>
              <a:rPr lang="pt-BR" dirty="0"/>
              <a:t>Licenciamento ambiental</a:t>
            </a:r>
          </a:p>
          <a:p>
            <a:endParaRPr lang="pt-BR" dirty="0"/>
          </a:p>
          <a:p>
            <a:r>
              <a:rPr lang="pt-BR" dirty="0"/>
              <a:t>Incentivos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FC2A81-404C-3B93-426B-EA88BFD0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7" y="1825625"/>
            <a:ext cx="2664684" cy="435133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4B6BE6-E5D7-70E9-6C0F-098546792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6"/>
          <a:stretch/>
        </p:blipFill>
        <p:spPr bwMode="auto">
          <a:xfrm>
            <a:off x="6411583" y="1825625"/>
            <a:ext cx="2323911" cy="35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0648236-3D3D-68A7-88AB-D9CD48D54EE4}"/>
              </a:ext>
            </a:extLst>
          </p:cNvPr>
          <p:cNvSpPr txBox="1"/>
          <p:nvPr/>
        </p:nvSpPr>
        <p:spPr>
          <a:xfrm>
            <a:off x="6096000" y="5774267"/>
            <a:ext cx="40555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Libre Franklin" panose="020B0604020202020204" charset="0"/>
              </a:rPr>
              <a:t>Imagem de Academia de letras de CM  por Wikimedia Commons</a:t>
            </a:r>
            <a:endParaRPr lang="fr-FR" sz="1000" dirty="0">
              <a:latin typeface="Libre Frankl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3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60A71-736F-DEC1-38C8-6E55E44D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Regulamentação e Certificação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E8C8B-2F58-F480-F1E2-53C020B74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Exigências de porcentagem de energia renovável e neutralidade carbono</a:t>
            </a:r>
          </a:p>
          <a:p>
            <a:endParaRPr lang="pt-BR" sz="2400" dirty="0"/>
          </a:p>
          <a:p>
            <a:r>
              <a:rPr lang="pt-BR" sz="2400" dirty="0"/>
              <a:t>Exigências de eficiência energética e/ou informações: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 PL 3018/2024 - Senador </a:t>
            </a:r>
            <a:r>
              <a:rPr lang="pt-BR" sz="2400" dirty="0" err="1"/>
              <a:t>Styvenson</a:t>
            </a:r>
            <a:r>
              <a:rPr lang="pt-BR" sz="2400" dirty="0"/>
              <a:t> Valentim (Podemos/RN)</a:t>
            </a:r>
          </a:p>
          <a:p>
            <a:pPr marL="0" indent="0">
              <a:buNone/>
            </a:pPr>
            <a:r>
              <a:rPr lang="pt-BR" sz="2400" i="1" dirty="0"/>
              <a:t>eficiência energética e sustentabilidade</a:t>
            </a:r>
          </a:p>
          <a:p>
            <a:endParaRPr lang="pt-BR" sz="2400" dirty="0"/>
          </a:p>
          <a:p>
            <a:r>
              <a:rPr lang="pt-BR" sz="2400" dirty="0"/>
              <a:t>PL 2.080/2025 Deputada Duda </a:t>
            </a:r>
            <a:r>
              <a:rPr lang="pt-BR" sz="2400" dirty="0" err="1"/>
              <a:t>Salabert</a:t>
            </a:r>
            <a:r>
              <a:rPr lang="pt-BR" sz="2400" dirty="0"/>
              <a:t> (PDT/MG) – “Política Nacional de Eficiência Energética e Sustentabilidade Socioambiental para Data Centers”</a:t>
            </a:r>
          </a:p>
          <a:p>
            <a:pPr marL="0" indent="0">
              <a:buNone/>
            </a:pPr>
            <a:r>
              <a:rPr lang="pt-BR" sz="2400" i="1" dirty="0"/>
              <a:t> Regras de informação, eficiência e logística reversa</a:t>
            </a:r>
          </a:p>
          <a:p>
            <a:pPr marL="0" indent="0">
              <a:buNone/>
            </a:pPr>
            <a:r>
              <a:rPr lang="pt-BR" sz="2400" i="1" dirty="0"/>
              <a:t>Selo verde</a:t>
            </a:r>
          </a:p>
          <a:p>
            <a:pPr marL="0" indent="0">
              <a:buNone/>
            </a:pPr>
            <a:endParaRPr lang="pt-BR" sz="2400" i="1" dirty="0"/>
          </a:p>
          <a:p>
            <a:r>
              <a:rPr lang="pt-BR" sz="2400" dirty="0"/>
              <a:t>PL 2338/2023 – Sem referências</a:t>
            </a:r>
          </a:p>
          <a:p>
            <a:pPr marL="0" indent="0">
              <a:buNone/>
            </a:pPr>
            <a:endParaRPr lang="pt-BR" sz="2400" i="1" dirty="0"/>
          </a:p>
          <a:p>
            <a:endParaRPr lang="pt-BR" sz="2400" dirty="0"/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24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BBBA0-3543-8D68-7297-90E5FFEB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Licenciamento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D7BA0-7D12-EDE4-B669-4D584E9FBE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/>
              <a:t>Atividade ou empreendimento utilizador de recursos ambientais, efetiva ou potencialmente poluidor (Lei 15.190/2025)</a:t>
            </a:r>
          </a:p>
          <a:p>
            <a:endParaRPr lang="pt-BR" sz="2400" dirty="0"/>
          </a:p>
          <a:p>
            <a:r>
              <a:rPr lang="pt-BR" sz="2400" dirty="0"/>
              <a:t>Realizado no âmbito da União, Estados e Municípios</a:t>
            </a:r>
          </a:p>
          <a:p>
            <a:endParaRPr lang="pt-BR" sz="2400" dirty="0"/>
          </a:p>
          <a:p>
            <a:r>
              <a:rPr lang="pt-BR" sz="2400" dirty="0"/>
              <a:t>Tipologias definidas pelo ente licenciador (Estados)</a:t>
            </a:r>
          </a:p>
          <a:p>
            <a:endParaRPr lang="pt-BR" sz="2400" dirty="0"/>
          </a:p>
          <a:p>
            <a:r>
              <a:rPr lang="pt-BR" sz="2400" dirty="0"/>
              <a:t>Município – Impacto Local (LC 140/2011 e Del CONSEMA 01/2024 </a:t>
            </a:r>
            <a:r>
              <a:rPr lang="pt-BR" sz="2400" dirty="0" err="1"/>
              <a:t>Ativ</a:t>
            </a:r>
            <a:r>
              <a:rPr lang="pt-BR" sz="2400" dirty="0"/>
              <a:t>; porte e potencial poluidor)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TikTok inicia construções de mega data center no Ceará; entenda">
            <a:extLst>
              <a:ext uri="{FF2B5EF4-FFF2-40B4-BE49-F238E27FC236}">
                <a16:creationId xmlns:a16="http://schemas.microsoft.com/office/drawing/2014/main" id="{89A51AAA-E0FD-AC49-80E8-DFD7A0090F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27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3DB40A-5C6E-15BD-7956-DF31A7B18E4E}"/>
              </a:ext>
            </a:extLst>
          </p:cNvPr>
          <p:cNvSpPr txBox="1"/>
          <p:nvPr/>
        </p:nvSpPr>
        <p:spPr>
          <a:xfrm>
            <a:off x="6383866" y="4749270"/>
            <a:ext cx="5308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www.tecmundo.com.br/internet</a:t>
            </a:r>
          </a:p>
        </p:txBody>
      </p:sp>
    </p:spTree>
    <p:extLst>
      <p:ext uri="{BB962C8B-B14F-4D97-AF65-F5344CB8AC3E}">
        <p14:creationId xmlns:p14="http://schemas.microsoft.com/office/powerpoint/2010/main" val="331426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ABC33-4459-24CB-AB2A-1D870FAD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Incentivos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EEA67A-CA08-D03E-79A7-20438DD64C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/>
              <a:t>PRODATA: PL276/2026 </a:t>
            </a:r>
          </a:p>
          <a:p>
            <a:r>
              <a:rPr lang="pt-BR" sz="2600" dirty="0"/>
              <a:t>Regime Especial de Tributação para Serviços de Datacenter (</a:t>
            </a:r>
            <a:r>
              <a:rPr lang="pt-BR" sz="2600" dirty="0" err="1"/>
              <a:t>Redata</a:t>
            </a:r>
            <a:r>
              <a:rPr lang="pt-BR" sz="2600" dirty="0"/>
              <a:t>)</a:t>
            </a:r>
            <a:r>
              <a:rPr lang="pt-BR" sz="2400" dirty="0"/>
              <a:t>: </a:t>
            </a:r>
          </a:p>
          <a:p>
            <a:endParaRPr lang="pt-BR" sz="2400" dirty="0"/>
          </a:p>
          <a:p>
            <a:r>
              <a:rPr lang="pt-BR" sz="2400" dirty="0"/>
              <a:t>Suspensão de II, PIS/ </a:t>
            </a:r>
            <a:r>
              <a:rPr lang="pt-BR" sz="2400" dirty="0" err="1"/>
              <a:t>Cofins</a:t>
            </a:r>
            <a:r>
              <a:rPr lang="pt-BR" sz="2400" dirty="0"/>
              <a:t> e IPI na aquisição de equipamentos de TIC (5 anos)</a:t>
            </a:r>
          </a:p>
          <a:p>
            <a:endParaRPr lang="pt-BR" sz="2400" dirty="0"/>
          </a:p>
          <a:p>
            <a:r>
              <a:rPr lang="pt-BR" sz="2400" dirty="0"/>
              <a:t>Critérios e índices de sustentabilidade; </a:t>
            </a:r>
          </a:p>
          <a:p>
            <a:r>
              <a:rPr lang="pt-BR" sz="2400" dirty="0"/>
              <a:t>Eficiência no uso de recursos hídricos </a:t>
            </a:r>
            <a:r>
              <a:rPr lang="pt-BR" sz="1900" dirty="0"/>
              <a:t>(a 0,05 litro por kWh</a:t>
            </a:r>
            <a:r>
              <a:rPr lang="pt-BR" dirty="0"/>
              <a:t>)</a:t>
            </a:r>
            <a:r>
              <a:rPr lang="pt-BR" sz="2400" dirty="0"/>
              <a:t> </a:t>
            </a:r>
          </a:p>
          <a:p>
            <a:r>
              <a:rPr lang="pt-BR" sz="2400" dirty="0"/>
              <a:t>Uso de “fontes limpas ou renováveis”.</a:t>
            </a:r>
          </a:p>
        </p:txBody>
      </p:sp>
      <p:pic>
        <p:nvPicPr>
          <p:cNvPr id="5" name="Picture 4" descr="OP23: as commodities ambientais e a métrica do carbono">
            <a:extLst>
              <a:ext uri="{FF2B5EF4-FFF2-40B4-BE49-F238E27FC236}">
                <a16:creationId xmlns:a16="http://schemas.microsoft.com/office/drawing/2014/main" id="{354D45B8-0316-CBE7-D2D9-A9CC5AE58D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2712" y="2558256"/>
            <a:ext cx="4600575" cy="2886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33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F4D70-24A7-2DFF-8A21-9AC61B79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O Município e os </a:t>
            </a:r>
            <a:r>
              <a:rPr lang="pt-BR" i="1" dirty="0">
                <a:solidFill>
                  <a:srgbClr val="FF0000"/>
                </a:solidFill>
              </a:rPr>
              <a:t>data centers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C4F8D-2ABE-F2F7-C315-EF515192C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Licenciamento (pequeno porte) – consultas e </a:t>
            </a:r>
            <a:r>
              <a:rPr lang="pt-BR"/>
              <a:t>reuniões participativas (Lei 15.190/2025)</a:t>
            </a:r>
            <a:endParaRPr lang="pt-BR" dirty="0"/>
          </a:p>
          <a:p>
            <a:endParaRPr lang="pt-BR" dirty="0"/>
          </a:p>
          <a:p>
            <a:r>
              <a:rPr lang="pt-BR" dirty="0"/>
              <a:t>Manifestação no licenciamento estadual</a:t>
            </a:r>
          </a:p>
          <a:p>
            <a:endParaRPr lang="pt-BR" dirty="0"/>
          </a:p>
          <a:p>
            <a:r>
              <a:rPr lang="pt-BR" dirty="0"/>
              <a:t>Disciplina do uso do solo</a:t>
            </a:r>
          </a:p>
          <a:p>
            <a:endParaRPr lang="pt-BR" dirty="0"/>
          </a:p>
          <a:p>
            <a:r>
              <a:rPr lang="pt-BR" dirty="0"/>
              <a:t>Selos verdes</a:t>
            </a:r>
          </a:p>
        </p:txBody>
      </p:sp>
    </p:spTree>
    <p:extLst>
      <p:ext uri="{BB962C8B-B14F-4D97-AF65-F5344CB8AC3E}">
        <p14:creationId xmlns:p14="http://schemas.microsoft.com/office/powerpoint/2010/main" val="4208368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F797090B79340BE585F6C4AABBE38" ma:contentTypeVersion="16" ma:contentTypeDescription="Crie um novo documento." ma:contentTypeScope="" ma:versionID="e2308fd1d3fcc4105f0ed31babf456f2">
  <xsd:schema xmlns:xsd="http://www.w3.org/2001/XMLSchema" xmlns:xs="http://www.w3.org/2001/XMLSchema" xmlns:p="http://schemas.microsoft.com/office/2006/metadata/properties" xmlns:ns2="d59fe9b0-5765-4269-b086-0f3bad916f16" xmlns:ns3="7f224e62-f4d0-45b6-af17-b30d881edf41" targetNamespace="http://schemas.microsoft.com/office/2006/metadata/properties" ma:root="true" ma:fieldsID="93b0c47334125aae1240b990231ec89b" ns2:_="" ns3:_="">
    <xsd:import namespace="d59fe9b0-5765-4269-b086-0f3bad916f16"/>
    <xsd:import namespace="7f224e62-f4d0-45b6-af17-b30d881e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fe9b0-5765-4269-b086-0f3bad916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24e62-f4d0-45b6-af17-b30d881edf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1e8e43-c2aa-4c99-80da-dd22d641eac9}" ma:internalName="TaxCatchAll" ma:showField="CatchAllData" ma:web="7f224e62-f4d0-45b6-af17-b30d881e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224e62-f4d0-45b6-af17-b30d881edf41" xsi:nil="true"/>
    <lcf76f155ced4ddcb4097134ff3c332f xmlns="d59fe9b0-5765-4269-b086-0f3bad916f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E4B687-1A2A-41B0-A533-1CFAB8A79C9C}"/>
</file>

<file path=customXml/itemProps2.xml><?xml version="1.0" encoding="utf-8"?>
<ds:datastoreItem xmlns:ds="http://schemas.openxmlformats.org/officeDocument/2006/customXml" ds:itemID="{073F2B55-9A07-4255-AB3F-9EE6D707FB10}"/>
</file>

<file path=customXml/itemProps3.xml><?xml version="1.0" encoding="utf-8"?>
<ds:datastoreItem xmlns:ds="http://schemas.openxmlformats.org/officeDocument/2006/customXml" ds:itemID="{91D22AB8-F6A7-4191-8EEE-B48A84000BF8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489</Words>
  <Application>Microsoft Office PowerPoint</Application>
  <PresentationFormat>Widescreen</PresentationFormat>
  <Paragraphs>89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Libre Franklin</vt:lpstr>
      <vt:lpstr>Tema do Office</vt:lpstr>
      <vt:lpstr>O BRASIL COMO POLO DE DATA CENTERS DE IA: limites regulatórios e riscos socioambientais</vt:lpstr>
      <vt:lpstr>Introdução</vt:lpstr>
      <vt:lpstr>Estrutura da apresentação</vt:lpstr>
      <vt:lpstr>Impactos </vt:lpstr>
      <vt:lpstr>Instrumentos jurídicos</vt:lpstr>
      <vt:lpstr>Regulamentação e Certificação</vt:lpstr>
      <vt:lpstr>Licenciamento Ambiental</vt:lpstr>
      <vt:lpstr>Incentivos</vt:lpstr>
      <vt:lpstr>O Município e os data centers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Maria Nusdeo</dc:creator>
  <cp:lastModifiedBy>Ana Maria Nusdeo</cp:lastModifiedBy>
  <cp:revision>6</cp:revision>
  <dcterms:created xsi:type="dcterms:W3CDTF">2026-02-25T02:25:21Z</dcterms:created>
  <dcterms:modified xsi:type="dcterms:W3CDTF">2026-02-25T11:58:32Z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0x010100830F797090B79340BE585F6C4AABBE38</vt:lpwstr>
  </property>
</Properties>
</file>