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9"/>
  </p:notesMasterIdLst>
  <p:handoutMasterIdLst>
    <p:handoutMasterId r:id="rId30"/>
  </p:handoutMasterIdLst>
  <p:sldIdLst>
    <p:sldId id="327" r:id="rId2"/>
    <p:sldId id="328" r:id="rId3"/>
    <p:sldId id="353" r:id="rId4"/>
    <p:sldId id="354" r:id="rId5"/>
    <p:sldId id="355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9" r:id="rId16"/>
    <p:sldId id="338" r:id="rId17"/>
    <p:sldId id="356" r:id="rId18"/>
    <p:sldId id="340" r:id="rId19"/>
    <p:sldId id="345" r:id="rId20"/>
    <p:sldId id="344" r:id="rId21"/>
    <p:sldId id="348" r:id="rId22"/>
    <p:sldId id="349" r:id="rId23"/>
    <p:sldId id="350" r:id="rId24"/>
    <p:sldId id="351" r:id="rId25"/>
    <p:sldId id="346" r:id="rId26"/>
    <p:sldId id="347" r:id="rId27"/>
    <p:sldId id="341" r:id="rId28"/>
  </p:sldIdLst>
  <p:sldSz cx="9144000" cy="6858000" type="screen4x3"/>
  <p:notesSz cx="6881813" cy="100028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DA721-1E0F-4C40-A64E-3435AAE7AEF7}" type="datetimeFigureOut">
              <a:rPr lang="pt-BR" smtClean="0"/>
              <a:pPr/>
              <a:t>10/04/2019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8291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97313" y="9501188"/>
            <a:ext cx="2982912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41AD9-27BB-45C6-BBCD-D60499C3D50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8395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283B186B-A3AD-4291-83FD-6BE2DCA9CE08}" type="datetimeFigureOut">
              <a:rPr lang="pt-BR" smtClean="0"/>
              <a:pPr/>
              <a:t>10/04/2019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4CDC6A2C-C342-4707-BB0C-05A60DFD7E4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7159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A36D561-3AAA-407A-BCFB-071EE3182A4E}" type="slidenum">
              <a:rPr lang="pt-BR" smtClean="0">
                <a:solidFill>
                  <a:prstClr val="white"/>
                </a:solidFill>
              </a:rPr>
              <a:pPr/>
              <a:t>‹nº›</a:t>
            </a:fld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4358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96065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45078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29949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22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9762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0381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38677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47370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4475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14726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D2C1611-0785-43A0-A4AE-969D72517100}" type="datetimeFigureOut">
              <a:rPr lang="pt-BR" smtClean="0">
                <a:solidFill>
                  <a:srgbClr val="438086"/>
                </a:solidFill>
              </a:rPr>
              <a:pPr/>
              <a:t>10/04/2019</a:t>
            </a:fld>
            <a:endParaRPr lang="pt-BR">
              <a:solidFill>
                <a:srgbClr val="438086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>
              <a:solidFill>
                <a:srgbClr val="438086"/>
              </a:solidFill>
            </a:endParaRPr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A36D561-3AAA-407A-BCFB-071EE3182A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674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ved=0ahUKEwi55s3IzP_NAhVEDpAKHby5Ci0QjRwIBw&amp;url=http://www.sptrans.com.br/a_sptrans/sistema.aspx&amp;bvm=bv.127178174,d.Y2I&amp;psig=AFQjCNE2biRBPqR2LBMmGwo28vgYvjCz4w&amp;ust=146902004504202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Planilha_do_Microsoft_Office_Excel1.xlsx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Planilha_do_Microsoft_Office_Excel2.xlsx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Planilha_do_Microsoft_Office_Excel3.xlsx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package" Target="../embeddings/Planilha_do_Microsoft_Office_Excel4.xlsx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1833" y="374799"/>
            <a:ext cx="8530208" cy="1254001"/>
          </a:xfrm>
        </p:spPr>
        <p:txBody>
          <a:bodyPr>
            <a:noAutofit/>
          </a:bodyPr>
          <a:lstStyle/>
          <a:p>
            <a:pPr algn="ctr"/>
            <a:r>
              <a:rPr lang="pt-BR" b="1" dirty="0" smtClean="0">
                <a:latin typeface="Calibri" panose="020F0502020204030204" pitchFamily="34" charset="0"/>
              </a:rPr>
              <a:t>INSTALAÇÃO DO COMITE GESTOR DA LEI MUNICIPAL 16.802/18</a:t>
            </a:r>
            <a:endParaRPr lang="pt-BR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70437" y="2060848"/>
            <a:ext cx="4953000" cy="504056"/>
          </a:xfrm>
        </p:spPr>
        <p:txBody>
          <a:bodyPr>
            <a:norm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ANÁLISE E CONSIDERAÇÕES</a:t>
            </a:r>
            <a:endParaRPr lang="pt-BR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846637" y="2956882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smtClean="0">
                <a:solidFill>
                  <a:prstClr val="white"/>
                </a:solidFill>
                <a:latin typeface="Calibri" panose="020F0502020204030204" pitchFamily="34" charset="0"/>
              </a:rPr>
              <a:t>10/ABRIL/2019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6425" y="4509120"/>
            <a:ext cx="324035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1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EMPRESAS E ÁREAS OPERACIONAIS ATUAIS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79512" y="1340768"/>
            <a:ext cx="8784976" cy="496855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0" name="Picture 2" descr="http://www.sptrans.com.br/img/aSptrans/layout/mapa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93798"/>
            <a:ext cx="2880320" cy="4372752"/>
          </a:xfrm>
          <a:prstGeom prst="rect">
            <a:avLst/>
          </a:prstGeom>
          <a:noFill/>
          <a:ln w="28575">
            <a:solidFill>
              <a:sysClr val="windowText" lastClr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93799"/>
            <a:ext cx="2664296" cy="4372751"/>
          </a:xfrm>
          <a:prstGeom prst="rect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749" y="1593799"/>
            <a:ext cx="2667075" cy="4372751"/>
          </a:xfrm>
          <a:prstGeom prst="rect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94818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NOVO SISTEMA - ESTRUTURAL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79512" y="1340768"/>
            <a:ext cx="8784976" cy="496855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50659"/>
            <a:ext cx="4104456" cy="472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0613985"/>
              </p:ext>
            </p:extLst>
          </p:nvPr>
        </p:nvGraphicFramePr>
        <p:xfrm>
          <a:off x="4546937" y="1450659"/>
          <a:ext cx="4272136" cy="4729615"/>
        </p:xfrm>
        <a:graphic>
          <a:graphicData uri="http://schemas.openxmlformats.org/presentationml/2006/ole">
            <p:oleObj spid="_x0000_s1049" name="Planilha" r:id="rId5" imgW="17691159" imgH="610220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3070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NOVO SISTEMA - ARTICULAÇÃO REGIONAL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79512" y="1340768"/>
            <a:ext cx="8784976" cy="496855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61022"/>
            <a:ext cx="4176463" cy="477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10019366"/>
              </p:ext>
            </p:extLst>
          </p:nvPr>
        </p:nvGraphicFramePr>
        <p:xfrm>
          <a:off x="4546936" y="1461022"/>
          <a:ext cx="4273535" cy="4776289"/>
        </p:xfrm>
        <a:graphic>
          <a:graphicData uri="http://schemas.openxmlformats.org/presentationml/2006/ole">
            <p:oleObj spid="_x0000_s2071" name="Planilha" r:id="rId5" imgW="17691159" imgH="6610193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3070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NOVO SISTEMA - LOCAL DE DISTRIBUIÇÃO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00851" y="1458618"/>
            <a:ext cx="8784976" cy="496855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1556792"/>
            <a:ext cx="410445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22893673"/>
              </p:ext>
            </p:extLst>
          </p:nvPr>
        </p:nvGraphicFramePr>
        <p:xfrm>
          <a:off x="4499992" y="1556792"/>
          <a:ext cx="4320480" cy="4752528"/>
        </p:xfrm>
        <a:graphic>
          <a:graphicData uri="http://schemas.openxmlformats.org/presentationml/2006/ole">
            <p:oleObj spid="_x0000_s3095" name="Planilha" r:id="rId5" imgW="17691159" imgH="8134507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3070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PRINCIPAIS NÚMEROS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79512" y="1556792"/>
            <a:ext cx="8759913" cy="47525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pt-BR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EMPRESAS = 32 Concessionárias  </a:t>
            </a:r>
            <a:endParaRPr lang="pt-BR" sz="19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FROTA PATRIMONIAL = 14.032 ônibus</a:t>
            </a: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>
                <a:solidFill>
                  <a:schemeClr val="tx1"/>
                </a:solidFill>
                <a:latin typeface="Calibri" panose="020F0502020204030204" pitchFamily="34" charset="0"/>
              </a:rPr>
              <a:t>FROTA </a:t>
            </a: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OPERACIONAL = 12.993 </a:t>
            </a:r>
            <a:r>
              <a:rPr lang="pt-BR" sz="1900" dirty="0">
                <a:solidFill>
                  <a:schemeClr val="tx1"/>
                </a:solidFill>
                <a:latin typeface="Calibri" panose="020F0502020204030204" pitchFamily="34" charset="0"/>
              </a:rPr>
              <a:t>ônibus</a:t>
            </a: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LINHAS = 1.200 (Base + Atendimentos + Bifurcações)</a:t>
            </a: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INTEGRAÇÃO = 29 Terminais + 6 Paradas</a:t>
            </a: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>
                <a:solidFill>
                  <a:schemeClr val="tx1"/>
                </a:solidFill>
                <a:latin typeface="Calibri" panose="020F0502020204030204" pitchFamily="34" charset="0"/>
              </a:rPr>
              <a:t>PARTIDAS POR DIA = 200 mil </a:t>
            </a: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NÚMERO DE USUÁRIOS POR DIA = 6 milhões</a:t>
            </a:r>
            <a:endParaRPr lang="pt-BR" sz="19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VIAGENS (PASSAGEIROS) REALIZADAS POR DIA =  9,5 milhões</a:t>
            </a: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QUILOMETRAGEM POR MÊS: 80 milhões de km rodados </a:t>
            </a:r>
            <a:endParaRPr lang="pt-BR" sz="19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CONSUMO DE ÓLEO DIESEL POR MÊS = 40 milhões de litros</a:t>
            </a:r>
            <a:endParaRPr lang="pt-BR" sz="19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CUSTO ANUAL DA OPERAÇÃO = R$ 8,4 bilhões</a:t>
            </a:r>
            <a:endParaRPr lang="pt-BR" sz="19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ARRECADAÇÃO POR ANO = R$ 5,3 </a:t>
            </a:r>
            <a:r>
              <a:rPr lang="pt-BR" sz="1900" b="1" dirty="0">
                <a:solidFill>
                  <a:schemeClr val="tx1"/>
                </a:solidFill>
                <a:latin typeface="Calibri" panose="020F0502020204030204" pitchFamily="34" charset="0"/>
              </a:rPr>
              <a:t>b</a:t>
            </a:r>
            <a:r>
              <a:rPr lang="pt-BR" sz="19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ilhões</a:t>
            </a:r>
            <a:endParaRPr lang="pt-BR" sz="19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24000" indent="-28575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pt-BR" sz="19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SUBSÍDIO ANUAL (AOS PASSAGEIROS) = R$ 3,1 bilhões</a:t>
            </a:r>
          </a:p>
          <a:p>
            <a:pPr marL="38250">
              <a:lnSpc>
                <a:spcPts val="3000"/>
              </a:lnSpc>
            </a:pPr>
            <a:endParaRPr lang="pt-BR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02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FROTA E TIPOS DE VEÍCULOS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20888"/>
            <a:ext cx="2808734" cy="214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54449" y="1447703"/>
            <a:ext cx="8784976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2126219"/>
              </p:ext>
            </p:extLst>
          </p:nvPr>
        </p:nvGraphicFramePr>
        <p:xfrm>
          <a:off x="251520" y="1547813"/>
          <a:ext cx="8568952" cy="4689499"/>
        </p:xfrm>
        <a:graphic>
          <a:graphicData uri="http://schemas.openxmlformats.org/presentationml/2006/ole">
            <p:oleObj spid="_x0000_s4115" name="Planilha" r:id="rId5" imgW="14052698" imgH="8673956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4549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CUSTO DE OPERAÇÃO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12453"/>
            <a:ext cx="8839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7258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FROTA REGISTRADA EM SÃO PAULO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52128"/>
            <a:ext cx="8839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881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FROTA REGISTRADA X FROTA CIRCULANTE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51520" y="1556792"/>
            <a:ext cx="8687905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424936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716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FROTA X EMISSÕES EM SÃO PAULO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40768"/>
            <a:ext cx="8839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476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EMISSÕES DE MP DA FROTA CIRCULANTE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52128"/>
            <a:ext cx="8839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501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EMISSÕES DE CO</a:t>
            </a:r>
            <a:r>
              <a:rPr lang="pt-BR" sz="3600" b="1" baseline="-25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DA FROTA CIRCULANTE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52128"/>
            <a:ext cx="8839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442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EMISSÕES DE </a:t>
            </a:r>
            <a:r>
              <a:rPr lang="pt-BR" sz="36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NO</a:t>
            </a:r>
            <a:r>
              <a:rPr lang="pt-BR" sz="3600" b="1" baseline="-25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x</a:t>
            </a:r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DA FROTA CIRCULANTE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52128"/>
            <a:ext cx="8839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2178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EMISSÕES COMPARADAS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52128"/>
            <a:ext cx="8839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196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RESULTADO ANALÍTICO SOBRE AS EMISSÕES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97894"/>
            <a:ext cx="4871467" cy="338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51520" y="1556792"/>
            <a:ext cx="8687905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1"/>
            <a:ext cx="849694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1194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REDUÇÕES EXIGIDAS NO EDITAL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97894"/>
            <a:ext cx="4871467" cy="338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51520" y="1556792"/>
            <a:ext cx="8687905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849694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0589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TECNOLOGIAS X EMISSÕES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52128"/>
            <a:ext cx="8839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0428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TECNOLOGIA X CUSTO DE PRODUÇÃO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75040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9386" y="1412776"/>
            <a:ext cx="8810039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56895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778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PONTOS RELEVANTES DA LEI 18.602/18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75040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9386" y="1412776"/>
            <a:ext cx="8810039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125"/>
              </a:spcAft>
            </a:pPr>
            <a:r>
              <a:rPr lang="pt-BR" sz="1600" dirty="0" err="1">
                <a:solidFill>
                  <a:srgbClr val="333333"/>
                </a:solidFill>
                <a:latin typeface="Calibri"/>
                <a:ea typeface="Times New Roman"/>
              </a:rPr>
              <a:t>Art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 1º - § 6º: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As escolhas das alternativas de combustíveis e tecnologia 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serão realizadas no âmbito do </a:t>
            </a:r>
            <a:r>
              <a:rPr lang="pt-BR" sz="1600" i="1" dirty="0">
                <a:solidFill>
                  <a:srgbClr val="333333"/>
                </a:solidFill>
                <a:latin typeface="Calibri"/>
                <a:ea typeface="Times New Roman"/>
              </a:rPr>
              <a:t>Programa de Acompanhamento da Substituição de Frota por Alternativas </a:t>
            </a:r>
            <a:r>
              <a:rPr lang="pt-BR" sz="1600" i="1" dirty="0" smtClean="0">
                <a:solidFill>
                  <a:srgbClr val="333333"/>
                </a:solidFill>
                <a:latin typeface="Calibri"/>
                <a:ea typeface="Times New Roman"/>
              </a:rPr>
              <a:t>mais </a:t>
            </a:r>
            <a:r>
              <a:rPr lang="pt-BR" sz="1600" i="1" dirty="0">
                <a:solidFill>
                  <a:srgbClr val="333333"/>
                </a:solidFill>
                <a:latin typeface="Calibri"/>
                <a:ea typeface="Times New Roman"/>
              </a:rPr>
              <a:t>Limpas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, instituído pela presente lei no momento de sua promulgação, a qualquer tempo,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desde que observado o equilíbrio econômico-financeiro dos contratos firmados pela Administração Pública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:</a:t>
            </a:r>
            <a:endParaRPr lang="pt-BR" sz="1600" dirty="0">
              <a:latin typeface="Times New Roman"/>
              <a:ea typeface="Times New Roman"/>
            </a:endParaRPr>
          </a:p>
          <a:p>
            <a:pPr algn="just">
              <a:spcAft>
                <a:spcPts val="1125"/>
              </a:spcAft>
            </a:pP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III - Os lotes de veículos substitutos de cada operadora devem ser compostos, obrigatoriamente, por unidades novas, dotadas de propulsores e/ou combustíveis de menor impacto poluidor do que os veículos convencionais substituídos, de modo a garantir reduções na emissão de poluentes.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Num prazo de, no máximo 10 (dez) anos, a partir do início de vigência desta lei, deverá haver uma redução mínima de 50% (cinquenta por cento) e, num prazo máximo de 20 (vinte) anos, uma redução de 100% (cem por cento) das emissões totais de dióxido de carbono (CO</a:t>
            </a:r>
            <a:r>
              <a:rPr lang="pt-BR" sz="1600" b="1" baseline="-25000" dirty="0">
                <a:solidFill>
                  <a:srgbClr val="333333"/>
                </a:solidFill>
                <a:latin typeface="Calibri"/>
                <a:ea typeface="Times New Roman"/>
              </a:rPr>
              <a:t>2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) de origem fóssil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, relativamente às emissões totais das frotas, no ano de 2016, para os veículos de cada um dos respectivos sistemas, conforme tabela abaixo:</a:t>
            </a:r>
            <a:endParaRPr lang="pt-BR" sz="1600" dirty="0">
              <a:latin typeface="Times New Roman"/>
              <a:ea typeface="Times New Roman"/>
            </a:endParaRPr>
          </a:p>
          <a:p>
            <a:pPr algn="just">
              <a:spcAft>
                <a:spcPts val="1125"/>
              </a:spcAft>
            </a:pP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IV -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Num prazo máximo de 10 (dez) anos, também contados do início de vigência desta lei, deverá haver uma redução mínima de 90% (noventa por cento) de material particulado (MP) e de 80% (oitenta por cento) de óxidos de nitrogênio </a:t>
            </a:r>
            <a:r>
              <a:rPr lang="pt-BR" sz="1600" b="1" dirty="0" smtClean="0">
                <a:solidFill>
                  <a:srgbClr val="333333"/>
                </a:solidFill>
                <a:latin typeface="Calibri"/>
                <a:ea typeface="Times New Roman"/>
              </a:rPr>
              <a:t>(</a:t>
            </a:r>
            <a:r>
              <a:rPr lang="pt-BR" sz="1600" b="1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NO</a:t>
            </a:r>
            <a:r>
              <a:rPr lang="pt-BR" sz="1600" b="1" baseline="-25000" dirty="0" err="1" smtClean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x</a:t>
            </a:r>
            <a:r>
              <a:rPr lang="pt-BR" sz="1600" b="1" dirty="0" smtClean="0">
                <a:solidFill>
                  <a:srgbClr val="333333"/>
                </a:solidFill>
                <a:latin typeface="Calibri"/>
                <a:ea typeface="Times New Roman"/>
              </a:rPr>
              <a:t>) </a:t>
            </a:r>
            <a:r>
              <a:rPr lang="pt-BR" sz="1600" dirty="0" smtClean="0">
                <a:solidFill>
                  <a:srgbClr val="333333"/>
                </a:solidFill>
                <a:latin typeface="Calibri"/>
                <a:ea typeface="Times New Roman"/>
              </a:rPr>
              <a:t>em 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relação ao total de emissões totais das frotas, no ano de 2016, para os veículos de cada um dos respectivos sistemas para,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num prazo máximo de 20 (vinte) anos, ocorrer uma redução mínima de 95% (noventa e cinco por cento) tanto de material particulado como de óxidos de nitrogênio </a:t>
            </a:r>
            <a:r>
              <a:rPr lang="pt-BR" sz="1600" b="1" dirty="0" smtClean="0">
                <a:solidFill>
                  <a:srgbClr val="333333"/>
                </a:solidFill>
                <a:latin typeface="Calibri"/>
                <a:ea typeface="Times New Roman"/>
              </a:rPr>
              <a:t>(</a:t>
            </a:r>
            <a:r>
              <a:rPr lang="pt-BR" sz="1600" b="1" dirty="0" err="1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NO</a:t>
            </a:r>
            <a:r>
              <a:rPr lang="pt-BR" sz="1600" b="1" baseline="-250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x</a:t>
            </a:r>
            <a:r>
              <a:rPr lang="pt-BR" sz="1600" b="1" baseline="-250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</a:t>
            </a:r>
            <a:r>
              <a:rPr lang="pt-BR" sz="1600" b="1" dirty="0" smtClean="0">
                <a:solidFill>
                  <a:srgbClr val="333333"/>
                </a:solidFill>
                <a:latin typeface="Calibri"/>
                <a:ea typeface="Times New Roman"/>
              </a:rPr>
              <a:t>)</a:t>
            </a:r>
            <a:r>
              <a:rPr lang="pt-BR" sz="1600" dirty="0" smtClean="0">
                <a:solidFill>
                  <a:srgbClr val="333333"/>
                </a:solidFill>
                <a:latin typeface="Calibri"/>
                <a:ea typeface="Times New Roman"/>
              </a:rPr>
              <a:t>, ...</a:t>
            </a:r>
            <a:endParaRPr lang="pt-BR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80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PONTOS RELEVANTES DA LEI 18.602/18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75040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9386" y="1412776"/>
            <a:ext cx="8810039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125"/>
              </a:spcAft>
            </a:pPr>
            <a:r>
              <a:rPr lang="pt-BR" sz="17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Art</a:t>
            </a: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1º - § 7º: </a:t>
            </a:r>
            <a:r>
              <a:rPr lang="pt-BR" sz="1700" b="1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Em havendo avanço técnico por parte dos fabricantes e disponibilidade econômica por parte do Poder Concedente, a fim de garantir o equilíbrio econômico-financeiro de cada uma das avenças</a:t>
            </a: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a partir do décimo ano da vigência dos contratos de operação do sistema de transporte coletivo e do sistema de coleta de lixo, </a:t>
            </a:r>
            <a:r>
              <a:rPr lang="pt-BR" sz="1700" b="1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deverão ser estabelecidas novas metas para as emissões de Material Particulado, CO</a:t>
            </a:r>
            <a:r>
              <a:rPr lang="pt-BR" sz="1700" b="1" baseline="-250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2</a:t>
            </a:r>
            <a:r>
              <a:rPr lang="pt-BR" sz="1700" b="1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e </a:t>
            </a:r>
            <a:r>
              <a:rPr lang="pt-BR" sz="1700" b="1" dirty="0" err="1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NO</a:t>
            </a:r>
            <a:r>
              <a:rPr lang="pt-BR" sz="1700" b="1" baseline="-250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x</a:t>
            </a: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para os veículos de cada um dos respectivos sistemas.</a:t>
            </a:r>
            <a:endParaRPr lang="pt-BR" sz="1700" dirty="0"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  <a:p>
            <a:pPr algn="just">
              <a:spcAft>
                <a:spcPts val="1125"/>
              </a:spcAft>
            </a:pP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§ 9º </a:t>
            </a:r>
            <a:r>
              <a:rPr lang="pt-BR" sz="1700" b="1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Os custos incrementais de aquisição de veículos e de operação das novas tecnologias</a:t>
            </a: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em relação aos custos da tecnologia convencional baseada no uso do diesel de origem fóssil, quando existentes, </a:t>
            </a:r>
            <a:r>
              <a:rPr lang="pt-BR" sz="1700" b="1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devem ser claramente identificados e objeto de engenharia financeira específica</a:t>
            </a: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de modo a garantir o equilíbrio econômico-financeiro dos contratos.</a:t>
            </a:r>
            <a:endParaRPr lang="pt-BR" sz="1700" dirty="0"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  <a:p>
            <a:pPr algn="just">
              <a:spcAft>
                <a:spcPts val="1125"/>
              </a:spcAft>
            </a:pP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§ 12. </a:t>
            </a:r>
            <a:r>
              <a:rPr lang="pt-BR" sz="1700" b="1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A Administração Municipal deve apresentar</a:t>
            </a: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em um prazo máximo de 18 (dezoito) meses, após o início de vigência desta lei, </a:t>
            </a:r>
            <a:r>
              <a:rPr lang="pt-BR" sz="1700" b="1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um estudo dos cenários possíveis de redução de emissões </a:t>
            </a:r>
            <a:r>
              <a:rPr lang="pt-BR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da frota pela melhoria da operação do Sistema de Transporte Coletivo Urbano Municipal, mediante a implantação de uma rede abrangente de corredores com operação avançada e com prioridade para os veículos que operam em canaletas segregadas...</a:t>
            </a:r>
            <a:endParaRPr lang="pt-BR" sz="1700" dirty="0"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  <a:p>
            <a:pPr algn="just">
              <a:spcAft>
                <a:spcPts val="1125"/>
              </a:spcAft>
            </a:pPr>
            <a:endParaRPr lang="pt-BR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50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PONTOS RELEVANTES DA LEI 18.602/18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75040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9386" y="1412776"/>
            <a:ext cx="8810039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125"/>
              </a:spcAft>
            </a:pPr>
            <a:endParaRPr lang="pt-BR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54449" y="1412776"/>
            <a:ext cx="8784976" cy="4942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</a:pP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Art. 9º </a:t>
            </a:r>
            <a:r>
              <a:rPr lang="pt-BR" b="1" dirty="0">
                <a:solidFill>
                  <a:srgbClr val="333333"/>
                </a:solidFill>
                <a:latin typeface="Calibri"/>
                <a:ea typeface="Times New Roman"/>
              </a:rPr>
              <a:t>Os operadores de serviço de transporte coletivo por ônibus</a:t>
            </a: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, integrantes do Sistema de Transporte Urbano de Passageiros do Município de São Paulo, </a:t>
            </a:r>
            <a:r>
              <a:rPr lang="pt-BR" b="1" dirty="0">
                <a:solidFill>
                  <a:srgbClr val="333333"/>
                </a:solidFill>
                <a:latin typeface="Calibri"/>
                <a:ea typeface="Times New Roman"/>
              </a:rPr>
              <a:t>empresas que prestam serviços de coleta de lixo </a:t>
            </a: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no Município de São Paulo, as pessoas jurídicas e físicas que mantenham contratos com a Administração Pública Direta e Indireta, </a:t>
            </a:r>
            <a:r>
              <a:rPr lang="pt-BR" b="1" dirty="0">
                <a:solidFill>
                  <a:srgbClr val="333333"/>
                </a:solidFill>
                <a:latin typeface="Calibri"/>
                <a:ea typeface="Times New Roman"/>
              </a:rPr>
              <a:t>pessoas jurídicas e físicas proprietárias e/ou possuidoras de ônibus fretados</a:t>
            </a: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 e que realizem o transporte de passageiros no âmbito do Município de São Paulo ou que nele adentrem, como também </a:t>
            </a:r>
            <a:r>
              <a:rPr lang="pt-BR" b="1" dirty="0">
                <a:solidFill>
                  <a:srgbClr val="333333"/>
                </a:solidFill>
                <a:latin typeface="Calibri"/>
                <a:ea typeface="Times New Roman"/>
              </a:rPr>
              <a:t>toda a frota de veículos de carga, independentemente de capacidade e modelo, que abasteçam a Companhia de Entrepostos e Armazéns Gerais de São Paulo – CEAGESP </a:t>
            </a: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e, finalmente, </a:t>
            </a:r>
            <a:r>
              <a:rPr lang="pt-BR" b="1" dirty="0">
                <a:solidFill>
                  <a:srgbClr val="333333"/>
                </a:solidFill>
                <a:latin typeface="Calibri"/>
                <a:ea typeface="Times New Roman"/>
              </a:rPr>
              <a:t>toda a frota de veículos de transporte intermunicipal de passageiros</a:t>
            </a: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, independentemente de capacidade e modelo, que adentrem no Município de São Paulo </a:t>
            </a:r>
            <a:r>
              <a:rPr lang="pt-BR" b="1" dirty="0">
                <a:solidFill>
                  <a:srgbClr val="333333"/>
                </a:solidFill>
                <a:latin typeface="Calibri"/>
                <a:ea typeface="Times New Roman"/>
              </a:rPr>
              <a:t>devem observar o disposto nesta lei</a:t>
            </a: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, inclusive os cronogramas de transição e as metas intermediárias e finais de redução de emissão de gases poluentes a serem definidos pelo Poder Público.</a:t>
            </a:r>
            <a:endParaRPr lang="pt-BR" sz="2000" dirty="0">
              <a:latin typeface="Times New Roman"/>
              <a:ea typeface="Times New Roman"/>
            </a:endParaRPr>
          </a:p>
          <a:p>
            <a:pPr algn="just">
              <a:spcAft>
                <a:spcPts val="1125"/>
              </a:spcAft>
            </a:pP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§ 1º </a:t>
            </a:r>
            <a:r>
              <a:rPr lang="pt-BR" b="1" dirty="0">
                <a:solidFill>
                  <a:srgbClr val="333333"/>
                </a:solidFill>
                <a:latin typeface="Calibri"/>
                <a:ea typeface="Times New Roman"/>
              </a:rPr>
              <a:t>O descumprimento do disposto no “caput” do art. 9º desta lei acarretará ao infrator multa mensal de R$ 3.000,00 (três mil reais) por cada unidade veicular irregular </a:t>
            </a:r>
            <a:r>
              <a:rPr lang="pt-BR" dirty="0">
                <a:solidFill>
                  <a:srgbClr val="333333"/>
                </a:solidFill>
                <a:latin typeface="Calibri"/>
                <a:ea typeface="Times New Roman"/>
              </a:rPr>
              <a:t>a ser recolhida em favor do Fundo Municipal de Financiamento do Programa de Substituição e Melhoria Ambiental de Frota</a:t>
            </a:r>
            <a:r>
              <a:rPr lang="pt-BR" dirty="0" smtClean="0">
                <a:solidFill>
                  <a:srgbClr val="333333"/>
                </a:solidFill>
                <a:latin typeface="Calibri"/>
                <a:ea typeface="Times New Roman"/>
              </a:rPr>
              <a:t>.</a:t>
            </a:r>
            <a:endParaRPr lang="pt-BR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051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PONTOS RELEVANTES DA LEI 18.602/18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75040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9386" y="1412776"/>
            <a:ext cx="8810039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125"/>
              </a:spcAft>
            </a:pP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Art. 10.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Os operadores de micro-ônibus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 que integram o Subsistema Local do Sistema de Transporte Coletivo Urbano de Passageiros do Município de São Paulo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poderão promover a redução progressiva das emissões de dióxido de carbono (CO</a:t>
            </a:r>
            <a:r>
              <a:rPr lang="pt-BR" sz="1600" b="1" baseline="-25000" dirty="0">
                <a:solidFill>
                  <a:srgbClr val="333333"/>
                </a:solidFill>
                <a:latin typeface="Calibri"/>
                <a:ea typeface="Times New Roman"/>
              </a:rPr>
              <a:t>2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) de origem fóssil e de poluentes tóxicos emitidos na operação de suas respectivas frotas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, por meio da utilização gradual de combustíveis e tecnologias mais limpas e sustentáveis a serem definidas no âmbito do Programa de Acompanhamento da Substituição de Frota por Alternativas </a:t>
            </a:r>
            <a:r>
              <a:rPr lang="pt-BR" sz="1600" dirty="0" smtClean="0">
                <a:solidFill>
                  <a:srgbClr val="333333"/>
                </a:solidFill>
                <a:latin typeface="Calibri"/>
                <a:ea typeface="Times New Roman"/>
              </a:rPr>
              <a:t>mais 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Limpas,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sendo que a transição da mudança do sistema de combustão interna dos veículos dos operadores de micro-ônibus dar-se-á no período de 5 (cinco) anos contados da vigência desta lei.</a:t>
            </a:r>
            <a:endParaRPr lang="pt-BR" sz="1600" b="1" dirty="0">
              <a:latin typeface="Times New Roman"/>
              <a:ea typeface="Times New Roman"/>
            </a:endParaRPr>
          </a:p>
          <a:p>
            <a:pPr algn="just">
              <a:spcAft>
                <a:spcPts val="1125"/>
              </a:spcAft>
            </a:pP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§ 1º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O Comitê Gestor 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do Programa de Acompanhamento da Substituição de Frota por Alternativas </a:t>
            </a:r>
            <a:r>
              <a:rPr lang="pt-BR" sz="1600" dirty="0" smtClean="0">
                <a:solidFill>
                  <a:srgbClr val="333333"/>
                </a:solidFill>
                <a:latin typeface="Calibri"/>
                <a:ea typeface="Times New Roman"/>
              </a:rPr>
              <a:t>mais 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Limpas,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no início do quinto ano, deverá prover relatório técnico avaliando a viabilidade técnica e econômica da implementação desta lei por parte dos operadores de micro-ônibus 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que integram o Subsistema Local do Sistema de Transporte Coletivo Urbano de Passageiros do Município de São Paulo.</a:t>
            </a:r>
            <a:endParaRPr lang="pt-BR" sz="1600" dirty="0">
              <a:latin typeface="Times New Roman"/>
              <a:ea typeface="Times New Roman"/>
            </a:endParaRPr>
          </a:p>
          <a:p>
            <a:pPr algn="just">
              <a:spcAft>
                <a:spcPts val="1125"/>
              </a:spcAft>
            </a:pP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§ 2º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Na hipótese de não haver tecnologia motora disponível e economicamente viável que permita a mudança do sistema de combustão interna dos micro-ônibus 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que integram o Subsistema Local do Sistema de Transporte Coletivo Urbano de Passageiros do Município de São Paulo para a adoção de combustíveis renováveis ou fonte de energias alternativas dentro do lapso temporal descrito no “caput” deste artigo, </a:t>
            </a:r>
            <a:r>
              <a:rPr lang="pt-BR" sz="1600" b="1" dirty="0">
                <a:solidFill>
                  <a:srgbClr val="333333"/>
                </a:solidFill>
                <a:latin typeface="Calibri"/>
                <a:ea typeface="Times New Roman"/>
              </a:rPr>
              <a:t>ficarão os operadores de micro-ônibus obrigados a realizarem tão somente a inspeção veicular para o controle de emissão de gases poluentes</a:t>
            </a:r>
            <a:r>
              <a:rPr lang="pt-BR" sz="1600" dirty="0">
                <a:solidFill>
                  <a:srgbClr val="333333"/>
                </a:solidFill>
                <a:latin typeface="Calibri"/>
                <a:ea typeface="Times New Roman"/>
              </a:rPr>
              <a:t>.</a:t>
            </a:r>
            <a:endParaRPr lang="pt-BR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697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RESUMO DA SITUAÇÃO VIGENTE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75040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9386" y="1412776"/>
            <a:ext cx="8810039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323528" y="1484784"/>
            <a:ext cx="83529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buFont typeface="+mj-lt"/>
              <a:buAutoNum type="arabicParenR"/>
            </a:pPr>
            <a:r>
              <a:rPr lang="pt-B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 Lei está aprovada e em plena vigência;</a:t>
            </a:r>
          </a:p>
          <a:p>
            <a:pPr marL="357188" indent="-357188">
              <a:buFont typeface="+mj-lt"/>
              <a:buAutoNum type="arabicParenR"/>
            </a:pPr>
            <a:endParaRPr lang="pt-B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buFont typeface="+mj-lt"/>
              <a:buAutoNum type="arabicParenR"/>
            </a:pPr>
            <a:r>
              <a:rPr lang="pt-B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 Lei prescinde de regulamentação, via decreto;</a:t>
            </a:r>
          </a:p>
          <a:p>
            <a:pPr marL="357188" indent="-357188">
              <a:buFont typeface="+mj-lt"/>
              <a:buAutoNum type="arabicParenR"/>
            </a:pPr>
            <a:endParaRPr lang="pt-B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buFont typeface="+mj-lt"/>
              <a:buAutoNum type="arabicParenR"/>
            </a:pPr>
            <a:r>
              <a:rPr lang="pt-B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 Comitê Gestor está sendo instalado hoje;</a:t>
            </a:r>
          </a:p>
          <a:p>
            <a:pPr marL="357188" indent="-357188">
              <a:buFont typeface="+mj-lt"/>
              <a:buAutoNum type="arabicParenR"/>
            </a:pPr>
            <a:endParaRPr lang="pt-B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buFont typeface="+mj-lt"/>
              <a:buAutoNum type="arabicParenR"/>
            </a:pPr>
            <a:r>
              <a:rPr lang="pt-B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Sugere-se uma revisão das participações no Comitê;</a:t>
            </a:r>
          </a:p>
          <a:p>
            <a:pPr marL="357188" indent="-357188">
              <a:buFont typeface="+mj-lt"/>
              <a:buAutoNum type="arabicParenR"/>
            </a:pPr>
            <a:endParaRPr lang="pt-B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buFont typeface="+mj-lt"/>
              <a:buAutoNum type="arabicParenR"/>
            </a:pPr>
            <a:r>
              <a:rPr lang="pt-B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No edital de licitação, há exigências acima do previsto na lei;</a:t>
            </a:r>
          </a:p>
          <a:p>
            <a:pPr marL="357188" indent="-357188">
              <a:buFont typeface="+mj-lt"/>
              <a:buAutoNum type="arabicParenR"/>
            </a:pPr>
            <a:endParaRPr lang="pt-B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buFont typeface="+mj-lt"/>
              <a:buAutoNum type="arabicParenR"/>
            </a:pPr>
            <a:r>
              <a:rPr lang="pt-B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Faltam disponibilidade, confiabilidade e razoabilidade tecnológicas; </a:t>
            </a:r>
          </a:p>
          <a:p>
            <a:pPr marL="357188" indent="-357188">
              <a:buFont typeface="+mj-lt"/>
              <a:buAutoNum type="arabicParenR"/>
            </a:pPr>
            <a:endParaRPr lang="pt-B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buFont typeface="+mj-lt"/>
              <a:buAutoNum type="arabicParenR"/>
            </a:pPr>
            <a:r>
              <a:rPr lang="pt-B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Os custos decorrentes das mudanças ainda não foram avaliados;</a:t>
            </a:r>
          </a:p>
          <a:p>
            <a:pPr marL="357188" indent="-357188">
              <a:buFont typeface="+mj-lt"/>
              <a:buAutoNum type="arabicParenR"/>
            </a:pPr>
            <a:endParaRPr lang="pt-B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buFont typeface="+mj-lt"/>
              <a:buAutoNum type="arabicParenR"/>
            </a:pPr>
            <a:r>
              <a:rPr lang="pt-B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Envolvimento da iniciativa privada x comprometimento do Poder Público.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13581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SUGESTÕES E PRÓXIMOS PASSOS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75040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9386" y="1412776"/>
            <a:ext cx="8810039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323528" y="1640989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arenR"/>
            </a:pP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Definição de regras, mecanismos e procedimentos para a garantia de recursos financeiros, por parte do Poder Concedente;</a:t>
            </a:r>
          </a:p>
          <a:p>
            <a:pPr marL="342900" indent="-342900" algn="just">
              <a:buFont typeface="+mj-lt"/>
              <a:buAutoNum type="arabicParenR"/>
            </a:pP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Definição de regras, mecanismos e procedimentos para assegurar recursos financeiros e linhas de financiamento, para suportar o custo incremental inicial de veículos dotados de tecnologias destinadas à redução de emissões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lvl="0" indent="-342900" algn="just">
              <a:buFont typeface="+mj-lt"/>
              <a:buAutoNum type="arabicParenR"/>
            </a:pP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plicação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da Lei deve assegurar, com a necessária clareza, a opção exclusiva por alternativas tecnológicas disponíveis e já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customizadas,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para as condições operacionais paulistanas, que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tenham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demonstrado confiabilidade na sua utilização; </a:t>
            </a:r>
          </a:p>
          <a:p>
            <a:pPr marL="342900" indent="-342900" algn="just">
              <a:buFont typeface="+mj-lt"/>
              <a:buAutoNum type="arabicParenR"/>
            </a:pP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+mj-lt"/>
              <a:buAutoNum type="arabicParenR"/>
            </a:pP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plicação da Lei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deve estabelecer mecanismos que não restrinjam a utilização de tecnologias e combustíveis renováveis líquidos e gasosos, devidamente regulamentados pela Agência Nacional do Petróleo, Gás Natural e Biocombustíveis – ANP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lvl="0" indent="-342900" algn="just">
              <a:buFont typeface="+mj-lt"/>
              <a:buAutoNum type="arabicParenR"/>
            </a:pP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1600" i="1" dirty="0">
                <a:latin typeface="Calibri" panose="020F0502020204030204" pitchFamily="34" charset="0"/>
                <a:cs typeface="Calibri" panose="020F0502020204030204" pitchFamily="34" charset="0"/>
              </a:rPr>
              <a:t>Comitê Gestor do Programa de Acompanhamento da Substituição de Frota por Alternativas </a:t>
            </a:r>
            <a:r>
              <a:rPr lang="pt-B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mais </a:t>
            </a:r>
            <a:r>
              <a:rPr lang="pt-BR" sz="1600" i="1" dirty="0">
                <a:latin typeface="Calibri" panose="020F0502020204030204" pitchFamily="34" charset="0"/>
                <a:cs typeface="Calibri" panose="020F0502020204030204" pitchFamily="34" charset="0"/>
              </a:rPr>
              <a:t>Limpas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deve ter uma dinâmica decisória equilibrada, objetiva e ágil, pautada exclusivamente na viabilidade técnico-financeira das opções possíveis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B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271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6802" y="6453336"/>
            <a:ext cx="777686" cy="28803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54449" y="692696"/>
            <a:ext cx="8784976" cy="5760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pt-BR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SUGESTÕES E PRÓXIMOS PASSOS</a:t>
            </a:r>
            <a:endParaRPr lang="pt-BR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2564904"/>
            <a:ext cx="7200800" cy="48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TECNOLOGIAS E CUSTOS ASSOCIADOS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6637" y="338893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30/05/17</a:t>
            </a:r>
            <a:endParaRPr lang="pt-BR" sz="2000" b="1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375040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29386" y="1412776"/>
            <a:ext cx="8810039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323528" y="1484784"/>
            <a:ext cx="835292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arenR" startAt="6"/>
            </a:pP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1600" i="1" dirty="0">
                <a:latin typeface="Calibri" panose="020F0502020204030204" pitchFamily="34" charset="0"/>
                <a:cs typeface="Calibri" panose="020F0502020204030204" pitchFamily="34" charset="0"/>
              </a:rPr>
              <a:t>Comitê Gestor do Programa de Acompanhamento da Substituição de Frota por Alternativas </a:t>
            </a:r>
            <a:r>
              <a:rPr lang="pt-B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mais </a:t>
            </a:r>
            <a:r>
              <a:rPr lang="pt-BR" sz="1600" i="1" dirty="0">
                <a:latin typeface="Calibri" panose="020F0502020204030204" pitchFamily="34" charset="0"/>
                <a:cs typeface="Calibri" panose="020F0502020204030204" pitchFamily="34" charset="0"/>
              </a:rPr>
              <a:t>Limpas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tem papel técnico e essencialmente pragmático de decidir rotineiramente, com clareza de motivos e total transparência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lvl="0" indent="-342900" algn="just">
              <a:buFont typeface="+mj-lt"/>
              <a:buAutoNum type="arabicParenR" startAt="6"/>
            </a:pP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arenR" startAt="6"/>
            </a:pP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Em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cada lote substituído, de cada operadora, o </a:t>
            </a:r>
            <a:r>
              <a:rPr lang="pt-BR" sz="1600" i="1" dirty="0">
                <a:latin typeface="Calibri" panose="020F0502020204030204" pitchFamily="34" charset="0"/>
                <a:cs typeface="Calibri" panose="020F0502020204030204" pitchFamily="34" charset="0"/>
              </a:rPr>
              <a:t>Comitê Gestor </a:t>
            </a:r>
            <a:r>
              <a:rPr lang="pt-B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 Programa de Acompanhamento da Substituição de Frota por Alternativas mais Limpas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terá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autonomia plena e responsabilidade exclusiva para definir o número mínimo de veículos dotados de cada uma das tecnologias de menor impacto ambiental, visando a consagrar os avanços graduais e o atingimento das metas legais de redução de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emissões,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aos dez e vinte anos do Programa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arenR" startAt="6"/>
            </a:pP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arenR" startAt="6"/>
            </a:pP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1600" i="1" dirty="0">
                <a:latin typeface="Calibri" panose="020F0502020204030204" pitchFamily="34" charset="0"/>
                <a:cs typeface="Calibri" panose="020F0502020204030204" pitchFamily="34" charset="0"/>
              </a:rPr>
              <a:t>Comitê Gestor do Programa de Acompanhamento da Substituição de Frota por Alternativas </a:t>
            </a:r>
            <a:r>
              <a:rPr lang="pt-B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mais </a:t>
            </a:r>
            <a:r>
              <a:rPr lang="pt-BR" sz="1600" i="1" dirty="0">
                <a:latin typeface="Calibri" panose="020F0502020204030204" pitchFamily="34" charset="0"/>
                <a:cs typeface="Calibri" panose="020F0502020204030204" pitchFamily="34" charset="0"/>
              </a:rPr>
              <a:t>Limpas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deverá ter total liberdade e responsabilidade para analisar desvios operacionais imprevistos, alheios ao controle e vontade dos operadores, ocorridos ao longo do Programa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arenR" startAt="6"/>
            </a:pP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arenR" startAt="6"/>
            </a:pP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1600" i="1" dirty="0">
                <a:latin typeface="Calibri" panose="020F0502020204030204" pitchFamily="34" charset="0"/>
                <a:cs typeface="Calibri" panose="020F0502020204030204" pitchFamily="34" charset="0"/>
              </a:rPr>
              <a:t>Comitê Gestor do Programa de Acompanhamento da Substituição de Frota por Alternativas mais Limpas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deve</a:t>
            </a:r>
            <a:r>
              <a:rPr lang="pt-BR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estabelecer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, com a devida ênfase e clareza, que as exigências constantes no edital de licitação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para a contratação das futuras concessionárias,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relativas às reduções de emissões,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excederam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a rigidez das exigências de atendimento das metas de redução de emissões estabelecidas na 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Lei, </a:t>
            </a:r>
            <a:r>
              <a:rPr lang="pt-BR" sz="1600" dirty="0">
                <a:latin typeface="Calibri" panose="020F0502020204030204" pitchFamily="34" charset="0"/>
                <a:cs typeface="Calibri" panose="020F0502020204030204" pitchFamily="34" charset="0"/>
              </a:rPr>
              <a:t>para o décimo e vigésimo ano de Programa</a:t>
            </a:r>
            <a:r>
              <a:rPr lang="pt-B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20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1833" y="374799"/>
            <a:ext cx="8530208" cy="1254001"/>
          </a:xfrm>
        </p:spPr>
        <p:txBody>
          <a:bodyPr>
            <a:noAutofit/>
          </a:bodyPr>
          <a:lstStyle/>
          <a:p>
            <a:pPr algn="ctr"/>
            <a:r>
              <a:rPr lang="pt-BR" b="1" dirty="0" smtClean="0">
                <a:latin typeface="Calibri" panose="020F0502020204030204" pitchFamily="34" charset="0"/>
              </a:rPr>
              <a:t>INSTALAÇÃO DO COMITE GESTOR DA LEI </a:t>
            </a:r>
            <a:r>
              <a:rPr lang="pt-BR" b="1" smtClean="0">
                <a:latin typeface="Calibri" panose="020F0502020204030204" pitchFamily="34" charset="0"/>
              </a:rPr>
              <a:t>MUNICIPAL 16.802/18</a:t>
            </a:r>
            <a:endParaRPr lang="pt-BR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70437" y="2348880"/>
            <a:ext cx="4953000" cy="504056"/>
          </a:xfrm>
        </p:spPr>
        <p:txBody>
          <a:bodyPr>
            <a:no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Francisco </a:t>
            </a:r>
            <a:r>
              <a:rPr lang="pt-BR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Christovam</a:t>
            </a:r>
            <a:endParaRPr lang="pt-BR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</a:t>
            </a:r>
            <a:r>
              <a:rPr lang="pt-BR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christovam@spurbanuss.com.br</a:t>
            </a:r>
            <a:endParaRPr lang="pt-BR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6425" y="4509120"/>
            <a:ext cx="324035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067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ívic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3074</TotalTime>
  <Words>1855</Words>
  <Application>Microsoft Office PowerPoint</Application>
  <PresentationFormat>Apresentação na tela (4:3)</PresentationFormat>
  <Paragraphs>317</Paragraphs>
  <Slides>27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9" baseType="lpstr">
      <vt:lpstr>Urbano</vt:lpstr>
      <vt:lpstr>Planilha</vt:lpstr>
      <vt:lpstr>INSTALAÇÃO DO COMITE GESTOR DA LEI MUNICIPAL 16.802/18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INSTALAÇÃO DO COMITE GESTOR DA LEI MUNICIPAL 16.802/18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SPUrbanuss</dc:title>
  <dc:creator>Matheus Gasconi</dc:creator>
  <cp:lastModifiedBy>adm</cp:lastModifiedBy>
  <cp:revision>364</cp:revision>
  <cp:lastPrinted>2018-09-12T11:58:24Z</cp:lastPrinted>
  <dcterms:created xsi:type="dcterms:W3CDTF">2016-07-18T15:47:45Z</dcterms:created>
  <dcterms:modified xsi:type="dcterms:W3CDTF">2019-04-10T11:40:57Z</dcterms:modified>
</cp:coreProperties>
</file>