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9"/>
  </p:notesMasterIdLst>
  <p:sldIdLst>
    <p:sldId id="438" r:id="rId5"/>
    <p:sldId id="421" r:id="rId6"/>
    <p:sldId id="428" r:id="rId7"/>
    <p:sldId id="434" r:id="rId8"/>
    <p:sldId id="429" r:id="rId9"/>
    <p:sldId id="418" r:id="rId10"/>
    <p:sldId id="379" r:id="rId11"/>
    <p:sldId id="441" r:id="rId12"/>
    <p:sldId id="390" r:id="rId13"/>
    <p:sldId id="392" r:id="rId14"/>
    <p:sldId id="415" r:id="rId15"/>
    <p:sldId id="388" r:id="rId16"/>
    <p:sldId id="435" r:id="rId17"/>
    <p:sldId id="424" r:id="rId18"/>
    <p:sldId id="440" r:id="rId19"/>
    <p:sldId id="414" r:id="rId20"/>
    <p:sldId id="436" r:id="rId21"/>
    <p:sldId id="413" r:id="rId22"/>
    <p:sldId id="409" r:id="rId23"/>
    <p:sldId id="426" r:id="rId24"/>
    <p:sldId id="410" r:id="rId25"/>
    <p:sldId id="412" r:id="rId26"/>
    <p:sldId id="411" r:id="rId27"/>
    <p:sldId id="43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CFD5EA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74B794-CA98-46C7-9B9F-3B0746BF0C88}" v="1" dt="2026-01-28T11:30:51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ábio Pedó" userId="845d360e-0612-4fa9-a53c-05f76730b499" providerId="ADAL" clId="{3F9FFAFE-1BE9-4914-BD33-DE5812DC1CF4}"/>
    <pc:docChg chg="addSld delSld modSld sldOrd">
      <pc:chgData name="Fábio Pedó" userId="845d360e-0612-4fa9-a53c-05f76730b499" providerId="ADAL" clId="{3F9FFAFE-1BE9-4914-BD33-DE5812DC1CF4}" dt="2026-01-28T11:38:49.083" v="56"/>
      <pc:docMkLst>
        <pc:docMk/>
      </pc:docMkLst>
      <pc:sldChg chg="ord">
        <pc:chgData name="Fábio Pedó" userId="845d360e-0612-4fa9-a53c-05f76730b499" providerId="ADAL" clId="{3F9FFAFE-1BE9-4914-BD33-DE5812DC1CF4}" dt="2026-01-28T11:38:49.083" v="56"/>
        <pc:sldMkLst>
          <pc:docMk/>
          <pc:sldMk cId="3045765562" sldId="392"/>
        </pc:sldMkLst>
      </pc:sldChg>
      <pc:sldChg chg="addSp modSp del mod">
        <pc:chgData name="Fábio Pedó" userId="845d360e-0612-4fa9-a53c-05f76730b499" providerId="ADAL" clId="{3F9FFAFE-1BE9-4914-BD33-DE5812DC1CF4}" dt="2026-01-28T11:33:18.086" v="50" actId="47"/>
        <pc:sldMkLst>
          <pc:docMk/>
          <pc:sldMk cId="3464708142" sldId="404"/>
        </pc:sldMkLst>
        <pc:spChg chg="add mod">
          <ac:chgData name="Fábio Pedó" userId="845d360e-0612-4fa9-a53c-05f76730b499" providerId="ADAL" clId="{3F9FFAFE-1BE9-4914-BD33-DE5812DC1CF4}" dt="2026-01-28T11:32:58.833" v="45" actId="1076"/>
          <ac:spMkLst>
            <pc:docMk/>
            <pc:sldMk cId="3464708142" sldId="404"/>
            <ac:spMk id="3" creationId="{6A2C4974-88DC-620F-709A-B83752FC76D4}"/>
          </ac:spMkLst>
        </pc:spChg>
      </pc:sldChg>
      <pc:sldChg chg="addSp modSp new mod">
        <pc:chgData name="Fábio Pedó" userId="845d360e-0612-4fa9-a53c-05f76730b499" providerId="ADAL" clId="{3F9FFAFE-1BE9-4914-BD33-DE5812DC1CF4}" dt="2026-01-28T11:33:16.351" v="49" actId="962"/>
        <pc:sldMkLst>
          <pc:docMk/>
          <pc:sldMk cId="2026876889" sldId="441"/>
        </pc:sldMkLst>
        <pc:picChg chg="add mod">
          <ac:chgData name="Fábio Pedó" userId="845d360e-0612-4fa9-a53c-05f76730b499" providerId="ADAL" clId="{3F9FFAFE-1BE9-4914-BD33-DE5812DC1CF4}" dt="2026-01-28T11:33:16.351" v="49" actId="962"/>
          <ac:picMkLst>
            <pc:docMk/>
            <pc:sldMk cId="2026876889" sldId="441"/>
            <ac:picMk id="3" creationId="{A5C58DA5-5346-D5D9-7855-3615F38BF4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5E23-3ED8-4453-87BC-1B0FE6A20727}" type="datetimeFigureOut">
              <a:rPr lang="pt-BR" smtClean="0"/>
              <a:t>28/01/2026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22B9E-2355-4868-8AE8-1C6F2106A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09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F65-E3F9-409A-9D89-AE4A7170FF7D}" type="datetimeFigureOut">
              <a:rPr lang="pt-BR" smtClean="0"/>
              <a:t>28/01/2026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03F1-681D-41D8-89AA-5922B4316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85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F65-E3F9-409A-9D89-AE4A7170FF7D}" type="datetimeFigureOut">
              <a:rPr lang="pt-BR" smtClean="0"/>
              <a:t>28/01/2026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03F1-681D-41D8-89AA-5922B4316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7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F65-E3F9-409A-9D89-AE4A7170FF7D}" type="datetimeFigureOut">
              <a:rPr lang="pt-BR" smtClean="0"/>
              <a:t>28/01/2026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03F1-681D-41D8-89AA-5922B4316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84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F65-E3F9-409A-9D89-AE4A7170FF7D}" type="datetimeFigureOut">
              <a:rPr lang="pt-BR" smtClean="0"/>
              <a:t>28/01/2026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03F1-681D-41D8-89AA-5922B4316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24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F65-E3F9-409A-9D89-AE4A7170FF7D}" type="datetimeFigureOut">
              <a:rPr lang="pt-BR" smtClean="0"/>
              <a:t>28/01/2026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03F1-681D-41D8-89AA-5922B4316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19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F65-E3F9-409A-9D89-AE4A7170FF7D}" type="datetimeFigureOut">
              <a:rPr lang="pt-BR" smtClean="0"/>
              <a:t>28/01/2026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03F1-681D-41D8-89AA-5922B4316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24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F65-E3F9-409A-9D89-AE4A7170FF7D}" type="datetimeFigureOut">
              <a:rPr lang="pt-BR" smtClean="0"/>
              <a:t>28/01/2026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03F1-681D-41D8-89AA-5922B4316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0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F65-E3F9-409A-9D89-AE4A7170FF7D}" type="datetimeFigureOut">
              <a:rPr lang="pt-BR" smtClean="0"/>
              <a:t>28/01/2026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03F1-681D-41D8-89AA-5922B4316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23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F65-E3F9-409A-9D89-AE4A7170FF7D}" type="datetimeFigureOut">
              <a:rPr lang="pt-BR" smtClean="0"/>
              <a:t>28/01/2026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03F1-681D-41D8-89AA-5922B4316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86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F65-E3F9-409A-9D89-AE4A7170FF7D}" type="datetimeFigureOut">
              <a:rPr lang="pt-BR" smtClean="0"/>
              <a:t>28/01/2026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03F1-681D-41D8-89AA-5922B4316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28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F65-E3F9-409A-9D89-AE4A7170FF7D}" type="datetimeFigureOut">
              <a:rPr lang="pt-BR" smtClean="0"/>
              <a:t>28/01/2026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03F1-681D-41D8-89AA-5922B4316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0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6F65-E3F9-409A-9D89-AE4A7170FF7D}" type="datetimeFigureOut">
              <a:rPr lang="pt-BR" smtClean="0"/>
              <a:t>28/01/2026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B03F1-681D-41D8-89AA-5922B4316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323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D8136C4-8BA8-49DA-A5CA-6DA8995DD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52618"/>
            <a:ext cx="11965578" cy="67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7D73D9-6178-47B5-8147-D4AFF4058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7" y="182881"/>
            <a:ext cx="11885779" cy="632492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A85B0CD-DCCB-C1AB-387A-2C2634292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7" y="6541750"/>
            <a:ext cx="3962953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6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O conteúdo gerado por IA pode estar incorreto.">
            <a:extLst>
              <a:ext uri="{FF2B5EF4-FFF2-40B4-BE49-F238E27FC236}">
                <a16:creationId xmlns:a16="http://schemas.microsoft.com/office/drawing/2014/main" id="{289100FE-1412-F647-BEE2-45ABE0B04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0" y="71121"/>
            <a:ext cx="12039290" cy="63685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15D58AB-CF17-BF70-EF75-96CBEAB26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" y="6520142"/>
            <a:ext cx="3962953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8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D3299D5E-B88F-43F3-9567-756BDB0716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5275" y="276225"/>
            <a:ext cx="11563350" cy="62484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AF053AD-B52B-3885-B4C8-28A22161D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6591263"/>
            <a:ext cx="3962953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10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C4E723C-0CD9-4584-B051-C417F03F3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24"/>
            <a:ext cx="12192000" cy="679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5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1DD9809E-6C36-3F8F-439A-BFAE02752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6" y="0"/>
            <a:ext cx="12101209" cy="6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9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3D54F66D-2363-90BF-E294-AC91C4BC8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4"/>
            <a:ext cx="12192000" cy="683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7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Gráfico de barras&#10;&#10;O conteúdo gerado por IA pode estar incorreto.">
            <a:extLst>
              <a:ext uri="{FF2B5EF4-FFF2-40B4-BE49-F238E27FC236}">
                <a16:creationId xmlns:a16="http://schemas.microsoft.com/office/drawing/2014/main" id="{3FED11A7-172A-01FE-1B22-3D45D0D7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8" y="298389"/>
            <a:ext cx="11861132" cy="647833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3A37F32-5FBE-8993-E8B2-D11890FEA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64" y="6426242"/>
            <a:ext cx="3962953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18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C2DC645-9BFA-42A3-BD4D-300BC174F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12078"/>
            <a:ext cx="12131040" cy="683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8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78B32D55-F9A9-9CBD-5D21-E168CCDEA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4" y="121920"/>
            <a:ext cx="11931996" cy="66457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4BAAA5A-1292-71C7-4497-7EC6726A2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49" y="6606946"/>
            <a:ext cx="3729954" cy="2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67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89780251-3717-E22F-5F2B-5EF8DB52B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" y="73360"/>
            <a:ext cx="11953248" cy="66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3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5600E94A-B557-47C9-454A-47581876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01600"/>
            <a:ext cx="11968480" cy="658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56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2DCE512-6DE7-4042-A49D-EEC910564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65"/>
            <a:ext cx="12192000" cy="68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65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">
            <a:extLst>
              <a:ext uri="{FF2B5EF4-FFF2-40B4-BE49-F238E27FC236}">
                <a16:creationId xmlns:a16="http://schemas.microsoft.com/office/drawing/2014/main" id="{E364E3C5-1D81-4BEE-DD67-9DAD0A14E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68420"/>
            <a:ext cx="11998960" cy="67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6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A9F81A49-156C-6774-3C08-9A59A9259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65" y="332943"/>
            <a:ext cx="11241069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50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">
            <a:extLst>
              <a:ext uri="{FF2B5EF4-FFF2-40B4-BE49-F238E27FC236}">
                <a16:creationId xmlns:a16="http://schemas.microsoft.com/office/drawing/2014/main" id="{DA9EC336-CE22-00DB-0280-9E34C2DD1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60"/>
            <a:ext cx="12090400" cy="67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96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B96DF20-019A-459F-8D75-DAB5182E7CCF}"/>
              </a:ext>
            </a:extLst>
          </p:cNvPr>
          <p:cNvSpPr txBox="1"/>
          <p:nvPr/>
        </p:nvSpPr>
        <p:spPr>
          <a:xfrm>
            <a:off x="348342" y="5973131"/>
            <a:ext cx="1101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Engenheiro Agrônomo Fábio Pedó     </a:t>
            </a:r>
          </a:p>
          <a:p>
            <a:r>
              <a:rPr lang="pt-BR" dirty="0"/>
              <a:t>fpedo@prefeitura.sp.gov.br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3FD1E28-9049-457F-B76C-C8FFB6CB8B84}"/>
              </a:ext>
            </a:extLst>
          </p:cNvPr>
          <p:cNvSpPr/>
          <p:nvPr/>
        </p:nvSpPr>
        <p:spPr>
          <a:xfrm>
            <a:off x="1410787" y="1811383"/>
            <a:ext cx="88914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 </a:t>
            </a:r>
          </a:p>
          <a:p>
            <a:pPr algn="ctr"/>
            <a:r>
              <a:rPr lang="pt-BR" sz="2400" dirty="0"/>
              <a:t>“Estamos trabalhando por quem mais sofre com os impactos do clima, entendendo o global e focando no território, </a:t>
            </a:r>
          </a:p>
          <a:p>
            <a:pPr algn="ctr"/>
            <a:r>
              <a:rPr lang="pt-BR" sz="2400" dirty="0"/>
              <a:t>conforme a pauta climática exige.”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Laura Ceneviva, coordenadora </a:t>
            </a:r>
            <a:r>
              <a:rPr lang="pt-BR" sz="2400"/>
              <a:t>da AT-Clima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2340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0FBC923-0B0B-4246-BE94-CAB7E2788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8"/>
            <a:ext cx="12192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5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027AC09-AD6E-4878-8D8F-310C69657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7" y="0"/>
            <a:ext cx="11840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1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142136E-1BD7-4038-972D-3E5837571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66"/>
            <a:ext cx="12192000" cy="67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5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B1C33FE4-669B-0BDE-F833-CC29346E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01601"/>
            <a:ext cx="11998959" cy="667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BC59B7F-501A-4A04-BCAB-31D644820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39858"/>
              </p:ext>
            </p:extLst>
          </p:nvPr>
        </p:nvGraphicFramePr>
        <p:xfrm>
          <a:off x="139337" y="130629"/>
          <a:ext cx="11887200" cy="6395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549">
                  <a:extLst>
                    <a:ext uri="{9D8B030D-6E8A-4147-A177-3AD203B41FA5}">
                      <a16:colId xmlns:a16="http://schemas.microsoft.com/office/drawing/2014/main" val="2553349852"/>
                    </a:ext>
                  </a:extLst>
                </a:gridCol>
                <a:gridCol w="4803017">
                  <a:extLst>
                    <a:ext uri="{9D8B030D-6E8A-4147-A177-3AD203B41FA5}">
                      <a16:colId xmlns:a16="http://schemas.microsoft.com/office/drawing/2014/main" val="1153770120"/>
                    </a:ext>
                  </a:extLst>
                </a:gridCol>
                <a:gridCol w="3521634">
                  <a:extLst>
                    <a:ext uri="{9D8B030D-6E8A-4147-A177-3AD203B41FA5}">
                      <a16:colId xmlns:a16="http://schemas.microsoft.com/office/drawing/2014/main" val="2613683085"/>
                    </a:ext>
                  </a:extLst>
                </a:gridCol>
              </a:tblGrid>
              <a:tr h="422681">
                <a:tc gridSpan="3">
                  <a:txBody>
                    <a:bodyPr/>
                    <a:lstStyle/>
                    <a:p>
                      <a:pPr algn="ctr"/>
                      <a:r>
                        <a:rPr lang="pt-BR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pt-BR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GHG </a:t>
                      </a:r>
                      <a:r>
                        <a:rPr lang="pt-BR" sz="18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Protocol</a:t>
                      </a:r>
                      <a:r>
                        <a:rPr lang="pt-BR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fornece os padrões e orientações para contabilização de gases de efeito estufa mais amplamente utilizados no mundo</a:t>
                      </a:r>
                      <a:endParaRPr lang="en-US" sz="16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096855"/>
                  </a:ext>
                </a:extLst>
              </a:tr>
              <a:tr h="441846">
                <a:tc>
                  <a:txBody>
                    <a:bodyPr/>
                    <a:lstStyle/>
                    <a:p>
                      <a:r>
                        <a:rPr lang="pt-BR" b="1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Best for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268355"/>
                  </a:ext>
                </a:extLst>
              </a:tr>
              <a:tr h="441846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GHG </a:t>
                      </a:r>
                      <a:r>
                        <a:rPr lang="pt-BR" b="1" dirty="0" err="1">
                          <a:solidFill>
                            <a:srgbClr val="FF0000"/>
                          </a:solidFill>
                        </a:rPr>
                        <a:t>Protocol</a:t>
                      </a:r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 for </a:t>
                      </a:r>
                      <a:r>
                        <a:rPr lang="pt-BR" b="1" dirty="0" err="1">
                          <a:solidFill>
                            <a:srgbClr val="FF0000"/>
                          </a:solidFill>
                        </a:rPr>
                        <a:t>Cities</a:t>
                      </a:r>
                      <a:r>
                        <a:rPr lang="pt-BR" b="1" dirty="0">
                          <a:solidFill>
                            <a:srgbClr val="FF0000"/>
                          </a:solidFill>
                        </a:rPr>
                        <a:t> - GPC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toda a cidade / no município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Cities</a:t>
                      </a:r>
                      <a:r>
                        <a:rPr lang="pt-BR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BR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Communities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789704"/>
                  </a:ext>
                </a:extLst>
              </a:tr>
              <a:tr h="441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Corporate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nível corporativo / da empresa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Organizations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607322"/>
                  </a:ext>
                </a:extLst>
              </a:tr>
              <a:tr h="773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Corporate </a:t>
                      </a:r>
                      <a:r>
                        <a:rPr lang="pt-BR" dirty="0" err="1"/>
                        <a:t>Value</a:t>
                      </a:r>
                      <a:r>
                        <a:rPr lang="pt-BR" dirty="0"/>
                        <a:t> Chain (</a:t>
                      </a:r>
                      <a:r>
                        <a:rPr lang="pt-BR" dirty="0" err="1"/>
                        <a:t>Scope</a:t>
                      </a:r>
                      <a:r>
                        <a:rPr lang="pt-BR" dirty="0"/>
                        <a:t> 3)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avaliar o impacto das emissões em toda a sua cadeia de valor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Organizations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952313"/>
                  </a:ext>
                </a:extLst>
              </a:tr>
              <a:tr h="640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Mitigation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Goal</a:t>
                      </a:r>
                      <a:r>
                        <a:rPr lang="pt-BR" dirty="0"/>
                        <a:t> Standard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orientações para metas de mitigação nacionais e subnacionais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Countries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Cities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717939"/>
                  </a:ext>
                </a:extLst>
              </a:tr>
              <a:tr h="773229">
                <a:tc>
                  <a:txBody>
                    <a:bodyPr/>
                    <a:lstStyle/>
                    <a:p>
                      <a:r>
                        <a:rPr lang="pt-BR" dirty="0" err="1"/>
                        <a:t>Policy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and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Action</a:t>
                      </a:r>
                      <a:r>
                        <a:rPr lang="pt-BR" dirty="0"/>
                        <a:t>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estimar o efeito das emissões de gases de efeito estufa de políticas e ações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Countries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Cities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35192"/>
                  </a:ext>
                </a:extLst>
              </a:tr>
              <a:tr h="773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Product</a:t>
                      </a:r>
                      <a:r>
                        <a:rPr lang="pt-BR" dirty="0"/>
                        <a:t> Standard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compreender as emissões de todo o ciclo de vida de um produto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Companies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Organizations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296683"/>
                  </a:ext>
                </a:extLst>
              </a:tr>
              <a:tr h="905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Project </a:t>
                      </a:r>
                      <a:r>
                        <a:rPr lang="pt-BR" dirty="0" err="1"/>
                        <a:t>Protocol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quantificar os benefícios dos projetos de mitigação das mudanças do clima em relação aos gases de efeito estufa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Companies and Organizations; Countries and Cities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656993"/>
                  </a:ext>
                </a:extLst>
              </a:tr>
              <a:tr h="773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Public Sector Protocol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interpretação do </a:t>
                      </a:r>
                      <a:r>
                        <a:rPr lang="pt-BR" dirty="0"/>
                        <a:t>Corporate Standard</a:t>
                      </a:r>
                    </a:p>
                    <a:p>
                      <a:r>
                        <a:rPr lang="pt-PT" dirty="0"/>
                        <a:t>para Organizações do Setor Público dos EUA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U.S. 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Countries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Cities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296001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A5482AA9-53B5-5F79-BA1D-ABF1502C2714}"/>
              </a:ext>
            </a:extLst>
          </p:cNvPr>
          <p:cNvSpPr txBox="1"/>
          <p:nvPr/>
        </p:nvSpPr>
        <p:spPr>
          <a:xfrm>
            <a:off x="139337" y="6488668"/>
            <a:ext cx="733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https://ghgprotocol.org/standards-guidance</a:t>
            </a:r>
          </a:p>
        </p:txBody>
      </p:sp>
    </p:spTree>
    <p:extLst>
      <p:ext uri="{BB962C8B-B14F-4D97-AF65-F5344CB8AC3E}">
        <p14:creationId xmlns:p14="http://schemas.microsoft.com/office/powerpoint/2010/main" val="34647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A5C58DA5-5346-D5D9-7855-3615F38BF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66"/>
            <a:ext cx="12192000" cy="68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239AB142-B0AF-4FAB-974C-FFDA13BEB3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6754" y="130630"/>
            <a:ext cx="11835221" cy="641608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5331E8A-9D5C-C99C-4080-8520D374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6594001"/>
            <a:ext cx="3962953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16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224e62-f4d0-45b6-af17-b30d881edf41" xsi:nil="true"/>
    <lcf76f155ced4ddcb4097134ff3c332f xmlns="d59fe9b0-5765-4269-b086-0f3bad916f1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0F797090B79340BE585F6C4AABBE38" ma:contentTypeVersion="16" ma:contentTypeDescription="Crie um novo documento." ma:contentTypeScope="" ma:versionID="e2308fd1d3fcc4105f0ed31babf456f2">
  <xsd:schema xmlns:xsd="http://www.w3.org/2001/XMLSchema" xmlns:xs="http://www.w3.org/2001/XMLSchema" xmlns:p="http://schemas.microsoft.com/office/2006/metadata/properties" xmlns:ns2="d59fe9b0-5765-4269-b086-0f3bad916f16" xmlns:ns3="7f224e62-f4d0-45b6-af17-b30d881edf41" targetNamespace="http://schemas.microsoft.com/office/2006/metadata/properties" ma:root="true" ma:fieldsID="93b0c47334125aae1240b990231ec89b" ns2:_="" ns3:_="">
    <xsd:import namespace="d59fe9b0-5765-4269-b086-0f3bad916f16"/>
    <xsd:import namespace="7f224e62-f4d0-45b6-af17-b30d881e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fe9b0-5765-4269-b086-0f3bad916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cc2251a4-284b-4299-a75e-b5361278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24e62-f4d0-45b6-af17-b30d881edf4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51e8e43-c2aa-4c99-80da-dd22d641eac9}" ma:internalName="TaxCatchAll" ma:showField="CatchAllData" ma:web="7f224e62-f4d0-45b6-af17-b30d881e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AD6FFF-8DD2-493E-A1E4-AF8E3496F6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56F47D-12D5-46A1-999F-04966E4671C8}">
  <ds:schemaRefs>
    <ds:schemaRef ds:uri="http://schemas.openxmlformats.org/package/2006/metadata/core-properties"/>
    <ds:schemaRef ds:uri="http://purl.org/dc/terms/"/>
    <ds:schemaRef ds:uri="6f0c2885-4e70-47fc-b200-6d782fbd1a80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90ded39f-2dbb-4f5b-84b0-1856c9d4561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A1FEA2-B051-46F9-870A-947AF7CD0FE6}"/>
</file>

<file path=docMetadata/LabelInfo.xml><?xml version="1.0" encoding="utf-8"?>
<clbl:labelList xmlns:clbl="http://schemas.microsoft.com/office/2020/mipLabelMetadata">
  <clbl:label id="{f398df9c-fd0c-4829-a003-c770a1c4a063}" enabled="0" method="" siteId="{f398df9c-fd0c-4829-a003-c770a1c4a06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1753</TotalTime>
  <Words>231</Words>
  <Application>Microsoft Office PowerPoint</Application>
  <PresentationFormat>Widescreen</PresentationFormat>
  <Paragraphs>37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 Pedó</dc:creator>
  <cp:lastModifiedBy>Fábio Pedó</cp:lastModifiedBy>
  <cp:revision>67</cp:revision>
  <dcterms:created xsi:type="dcterms:W3CDTF">2026-01-15T16:37:13Z</dcterms:created>
  <dcterms:modified xsi:type="dcterms:W3CDTF">2026-01-28T11:38:50Z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0x010100830F797090B79340BE585F6C4AABBE38</vt:lpwstr>
  </property>
</Properties>
</file>